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Times New Roman Bold" panose="02020803070505020304" pitchFamily="18" charset="0"/>
      <p:regular r:id="rId11"/>
      <p:bold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14.03.2025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03384" y="-844062"/>
            <a:ext cx="21171876" cy="12051324"/>
          </a:xfrm>
          <a:custGeom>
            <a:avLst/>
            <a:gdLst/>
            <a:ahLst/>
            <a:cxnLst/>
            <a:rect l="l" t="t" r="r" b="b"/>
            <a:pathLst>
              <a:path w="21171876" h="12051324">
                <a:moveTo>
                  <a:pt x="0" y="0"/>
                </a:moveTo>
                <a:lnTo>
                  <a:pt x="21171876" y="0"/>
                </a:lnTo>
                <a:lnTo>
                  <a:pt x="21171876" y="12051324"/>
                </a:lnTo>
                <a:lnTo>
                  <a:pt x="0" y="12051324"/>
                </a:lnTo>
                <a:lnTo>
                  <a:pt x="0" y="0"/>
                </a:lnTo>
                <a:close/>
              </a:path>
            </a:pathLst>
          </a:custGeom>
          <a:blipFill>
            <a:blip r:embed="rId3"/>
            <a:stretch>
              <a:fillRect l="-2231" r="-3491"/>
            </a:stretch>
          </a:blipFill>
        </p:spPr>
      </p:sp>
      <p:sp>
        <p:nvSpPr>
          <p:cNvPr id="3" name="Freeform 3"/>
          <p:cNvSpPr/>
          <p:nvPr/>
        </p:nvSpPr>
        <p:spPr>
          <a:xfrm rot="2218059">
            <a:off x="2666986" y="7330193"/>
            <a:ext cx="1470957" cy="2140281"/>
          </a:xfrm>
          <a:custGeom>
            <a:avLst/>
            <a:gdLst/>
            <a:ahLst/>
            <a:cxnLst/>
            <a:rect l="l" t="t" r="r" b="b"/>
            <a:pathLst>
              <a:path w="1470957" h="2140281">
                <a:moveTo>
                  <a:pt x="0" y="0"/>
                </a:moveTo>
                <a:lnTo>
                  <a:pt x="1470957" y="0"/>
                </a:lnTo>
                <a:lnTo>
                  <a:pt x="1470957" y="2140281"/>
                </a:lnTo>
                <a:lnTo>
                  <a:pt x="0" y="2140281"/>
                </a:lnTo>
                <a:lnTo>
                  <a:pt x="0" y="0"/>
                </a:lnTo>
                <a:close/>
              </a:path>
            </a:pathLst>
          </a:custGeom>
          <a:blipFill>
            <a:blip r:embed="rId4"/>
            <a:stretch>
              <a:fillRect r="-85"/>
            </a:stretch>
          </a:blipFill>
        </p:spPr>
      </p:sp>
      <p:grpSp>
        <p:nvGrpSpPr>
          <p:cNvPr id="4" name="Group 4"/>
          <p:cNvGrpSpPr/>
          <p:nvPr/>
        </p:nvGrpSpPr>
        <p:grpSpPr>
          <a:xfrm>
            <a:off x="1361445" y="-257908"/>
            <a:ext cx="16457631" cy="2825188"/>
            <a:chOff x="0" y="0"/>
            <a:chExt cx="21943508" cy="3766917"/>
          </a:xfrm>
        </p:grpSpPr>
        <p:sp>
          <p:nvSpPr>
            <p:cNvPr id="5" name="Freeform 5"/>
            <p:cNvSpPr/>
            <p:nvPr/>
          </p:nvSpPr>
          <p:spPr>
            <a:xfrm>
              <a:off x="0" y="0"/>
              <a:ext cx="21943509" cy="3766917"/>
            </a:xfrm>
            <a:custGeom>
              <a:avLst/>
              <a:gdLst/>
              <a:ahLst/>
              <a:cxnLst/>
              <a:rect l="l" t="t" r="r" b="b"/>
              <a:pathLst>
                <a:path w="21943509" h="3766917">
                  <a:moveTo>
                    <a:pt x="0" y="0"/>
                  </a:moveTo>
                  <a:lnTo>
                    <a:pt x="21943509" y="0"/>
                  </a:lnTo>
                  <a:lnTo>
                    <a:pt x="21943509" y="3766917"/>
                  </a:lnTo>
                  <a:lnTo>
                    <a:pt x="0" y="3766917"/>
                  </a:lnTo>
                  <a:close/>
                </a:path>
              </a:pathLst>
            </a:custGeom>
            <a:solidFill>
              <a:srgbClr val="000000">
                <a:alpha val="0"/>
              </a:srgbClr>
            </a:solidFill>
          </p:spPr>
        </p:sp>
        <p:sp>
          <p:nvSpPr>
            <p:cNvPr id="6" name="TextBox 6"/>
            <p:cNvSpPr txBox="1"/>
            <p:nvPr/>
          </p:nvSpPr>
          <p:spPr>
            <a:xfrm>
              <a:off x="0" y="-190500"/>
              <a:ext cx="21943508" cy="3957417"/>
            </a:xfrm>
            <a:prstGeom prst="rect">
              <a:avLst/>
            </a:prstGeom>
          </p:spPr>
          <p:txBody>
            <a:bodyPr lIns="0" tIns="0" rIns="0" bIns="0" rtlCol="0" anchor="ctr"/>
            <a:lstStyle/>
            <a:p>
              <a:pPr algn="ctr">
                <a:lnSpc>
                  <a:spcPts val="11519"/>
                </a:lnSpc>
              </a:pPr>
              <a:r>
                <a:rPr lang="en-US" sz="9600" b="1">
                  <a:solidFill>
                    <a:srgbClr val="4F81BD"/>
                  </a:solidFill>
                  <a:latin typeface="Times New Roman Bold"/>
                  <a:ea typeface="Times New Roman Bold"/>
                  <a:cs typeface="Times New Roman Bold"/>
                  <a:sym typeface="Times New Roman Bold"/>
                </a:rPr>
                <a:t>Oklahoma City University</a:t>
              </a:r>
            </a:p>
            <a:p>
              <a:pPr algn="ctr">
                <a:lnSpc>
                  <a:spcPts val="4320"/>
                </a:lnSpc>
              </a:pPr>
              <a:r>
                <a:rPr lang="en-US" sz="3600" b="1">
                  <a:solidFill>
                    <a:srgbClr val="000000"/>
                  </a:solidFill>
                  <a:latin typeface="Times New Roman Bold"/>
                  <a:ea typeface="Times New Roman Bold"/>
                  <a:cs typeface="Times New Roman Bold"/>
                  <a:sym typeface="Times New Roman Bold"/>
                </a:rPr>
                <a:t>       </a:t>
              </a:r>
              <a:r>
                <a:rPr lang="en-US" sz="3600">
                  <a:solidFill>
                    <a:srgbClr val="000000"/>
                  </a:solidFill>
                  <a:latin typeface="Times New Roman"/>
                  <a:ea typeface="Times New Roman"/>
                  <a:cs typeface="Times New Roman"/>
                  <a:sym typeface="Times New Roman"/>
                </a:rPr>
                <a:t>Masters in Computer Science</a:t>
              </a:r>
            </a:p>
          </p:txBody>
        </p:sp>
      </p:grpSp>
      <p:grpSp>
        <p:nvGrpSpPr>
          <p:cNvPr id="7" name="Group 7"/>
          <p:cNvGrpSpPr/>
          <p:nvPr/>
        </p:nvGrpSpPr>
        <p:grpSpPr>
          <a:xfrm>
            <a:off x="849356" y="2727282"/>
            <a:ext cx="16969720" cy="7559718"/>
            <a:chOff x="0" y="0"/>
            <a:chExt cx="22626293" cy="10079624"/>
          </a:xfrm>
        </p:grpSpPr>
        <p:sp>
          <p:nvSpPr>
            <p:cNvPr id="8" name="Freeform 8"/>
            <p:cNvSpPr/>
            <p:nvPr/>
          </p:nvSpPr>
          <p:spPr>
            <a:xfrm>
              <a:off x="0" y="0"/>
              <a:ext cx="22626293" cy="10079624"/>
            </a:xfrm>
            <a:custGeom>
              <a:avLst/>
              <a:gdLst/>
              <a:ahLst/>
              <a:cxnLst/>
              <a:rect l="l" t="t" r="r" b="b"/>
              <a:pathLst>
                <a:path w="22626293" h="10079624">
                  <a:moveTo>
                    <a:pt x="0" y="0"/>
                  </a:moveTo>
                  <a:lnTo>
                    <a:pt x="22626293" y="0"/>
                  </a:lnTo>
                  <a:lnTo>
                    <a:pt x="22626293" y="10079624"/>
                  </a:lnTo>
                  <a:lnTo>
                    <a:pt x="0" y="10079624"/>
                  </a:lnTo>
                  <a:close/>
                </a:path>
              </a:pathLst>
            </a:custGeom>
            <a:solidFill>
              <a:srgbClr val="000000">
                <a:alpha val="0"/>
              </a:srgbClr>
            </a:solidFill>
          </p:spPr>
        </p:sp>
        <p:sp>
          <p:nvSpPr>
            <p:cNvPr id="9" name="TextBox 9"/>
            <p:cNvSpPr txBox="1"/>
            <p:nvPr/>
          </p:nvSpPr>
          <p:spPr>
            <a:xfrm>
              <a:off x="0" y="-76200"/>
              <a:ext cx="22626293" cy="10155824"/>
            </a:xfrm>
            <a:prstGeom prst="rect">
              <a:avLst/>
            </a:prstGeom>
          </p:spPr>
          <p:txBody>
            <a:bodyPr lIns="0" tIns="0" rIns="0" bIns="0" rtlCol="0" anchor="t"/>
            <a:lstStyle/>
            <a:p>
              <a:pPr algn="ctr">
                <a:lnSpc>
                  <a:spcPts val="4320"/>
                </a:lnSpc>
              </a:pPr>
              <a:r>
                <a:rPr lang="en-US" sz="3600" b="1">
                  <a:solidFill>
                    <a:srgbClr val="000000"/>
                  </a:solidFill>
                  <a:latin typeface="Times New Roman Bold"/>
                  <a:ea typeface="Times New Roman Bold"/>
                  <a:cs typeface="Times New Roman Bold"/>
                  <a:sym typeface="Times New Roman Bold"/>
                </a:rPr>
                <a:t>            PROJECT</a:t>
              </a:r>
            </a:p>
            <a:p>
              <a:pPr algn="ctr">
                <a:lnSpc>
                  <a:spcPts val="4320"/>
                </a:lnSpc>
              </a:pPr>
              <a:r>
                <a:rPr lang="en-US" sz="3600" b="1">
                  <a:solidFill>
                    <a:srgbClr val="000000"/>
                  </a:solidFill>
                  <a:latin typeface="Times New Roman Bold"/>
                  <a:ea typeface="Times New Roman Bold"/>
                  <a:cs typeface="Times New Roman Bold"/>
                  <a:sym typeface="Times New Roman Bold"/>
                </a:rPr>
                <a:t>          ON</a:t>
              </a:r>
            </a:p>
            <a:p>
              <a:pPr algn="ctr">
                <a:lnSpc>
                  <a:spcPts val="4320"/>
                </a:lnSpc>
              </a:pPr>
              <a:r>
                <a:rPr lang="en-US" sz="3600">
                  <a:solidFill>
                    <a:srgbClr val="000000"/>
                  </a:solidFill>
                  <a:latin typeface="Times New Roman"/>
                  <a:ea typeface="Times New Roman"/>
                  <a:cs typeface="Times New Roman"/>
                  <a:sym typeface="Times New Roman"/>
                </a:rPr>
                <a:t>           Sales Prediction in the Tourism Industry </a:t>
              </a:r>
            </a:p>
            <a:p>
              <a:pPr algn="ctr">
                <a:lnSpc>
                  <a:spcPts val="4320"/>
                </a:lnSpc>
              </a:pPr>
              <a:r>
                <a:rPr lang="en-US" sz="3600" b="1">
                  <a:solidFill>
                    <a:srgbClr val="000000"/>
                  </a:solidFill>
                  <a:latin typeface="Times New Roman Bold"/>
                  <a:ea typeface="Times New Roman Bold"/>
                  <a:cs typeface="Times New Roman Bold"/>
                  <a:sym typeface="Times New Roman Bold"/>
                </a:rPr>
                <a:t>        Under the guidance of </a:t>
              </a:r>
            </a:p>
            <a:p>
              <a:pPr algn="ctr">
                <a:lnSpc>
                  <a:spcPts val="4320"/>
                </a:lnSpc>
              </a:pPr>
              <a:r>
                <a:rPr lang="en-US" sz="3600">
                  <a:solidFill>
                    <a:srgbClr val="000000"/>
                  </a:solidFill>
                  <a:latin typeface="Times New Roman"/>
                  <a:ea typeface="Times New Roman"/>
                  <a:cs typeface="Times New Roman"/>
                  <a:sym typeface="Times New Roman"/>
                </a:rPr>
                <a:t>         Tashfeen, Ahmad</a:t>
              </a:r>
            </a:p>
            <a:p>
              <a:pPr algn="ctr">
                <a:lnSpc>
                  <a:spcPts val="4320"/>
                </a:lnSpc>
              </a:pPr>
              <a:r>
                <a:rPr lang="en-US" sz="3600">
                  <a:solidFill>
                    <a:srgbClr val="000000"/>
                  </a:solidFill>
                  <a:latin typeface="Times New Roman"/>
                  <a:ea typeface="Times New Roman"/>
                  <a:cs typeface="Times New Roman"/>
                  <a:sym typeface="Times New Roman"/>
                </a:rPr>
                <a:t>             Mathematics &amp; Computer Science        </a:t>
              </a:r>
            </a:p>
            <a:p>
              <a:pPr algn="ctr">
                <a:lnSpc>
                  <a:spcPts val="4320"/>
                </a:lnSpc>
              </a:pPr>
              <a:r>
                <a:rPr lang="en-US" sz="3600">
                  <a:solidFill>
                    <a:srgbClr val="000000"/>
                  </a:solidFill>
                  <a:latin typeface="Times New Roman"/>
                  <a:ea typeface="Times New Roman"/>
                  <a:cs typeface="Times New Roman"/>
                  <a:sym typeface="Times New Roman"/>
                </a:rPr>
                <a:t>                                                                                                        </a:t>
              </a:r>
            </a:p>
            <a:p>
              <a:pPr algn="ctr">
                <a:lnSpc>
                  <a:spcPts val="4320"/>
                </a:lnSpc>
              </a:pPr>
              <a:r>
                <a:rPr lang="en-US" sz="3600" b="1">
                  <a:solidFill>
                    <a:srgbClr val="000000"/>
                  </a:solidFill>
                  <a:latin typeface="Times New Roman Bold"/>
                  <a:ea typeface="Times New Roman Bold"/>
                  <a:cs typeface="Times New Roman Bold"/>
                  <a:sym typeface="Times New Roman Bold"/>
                </a:rPr>
                <a:t>                                                                                                     BY: </a:t>
              </a:r>
            </a:p>
            <a:p>
              <a:pPr algn="l">
                <a:lnSpc>
                  <a:spcPts val="4320"/>
                </a:lnSpc>
              </a:pPr>
              <a:r>
                <a:rPr lang="en-US" sz="3600">
                  <a:solidFill>
                    <a:srgbClr val="000000"/>
                  </a:solidFill>
                  <a:latin typeface="Times New Roman"/>
                  <a:ea typeface="Times New Roman"/>
                  <a:cs typeface="Times New Roman"/>
                  <a:sym typeface="Times New Roman"/>
                </a:rPr>
                <a:t>                                                                                                               Akhila Mediboyina</a:t>
              </a:r>
            </a:p>
            <a:p>
              <a:pPr algn="l">
                <a:lnSpc>
                  <a:spcPts val="4320"/>
                </a:lnSpc>
              </a:pPr>
              <a:r>
                <a:rPr lang="en-US" sz="3600" b="1">
                  <a:solidFill>
                    <a:srgbClr val="000000"/>
                  </a:solidFill>
                  <a:latin typeface="Times New Roman Bold"/>
                  <a:ea typeface="Times New Roman Bold"/>
                  <a:cs typeface="Times New Roman Bold"/>
                  <a:sym typeface="Times New Roman Bold"/>
                </a:rPr>
                <a:t>                                                                                                               Id: B00115521</a:t>
              </a:r>
            </a:p>
          </p:txBody>
        </p:sp>
      </p:grpSp>
      <p:sp>
        <p:nvSpPr>
          <p:cNvPr id="10" name="Freeform 10"/>
          <p:cNvSpPr/>
          <p:nvPr/>
        </p:nvSpPr>
        <p:spPr>
          <a:xfrm>
            <a:off x="-346084" y="0"/>
            <a:ext cx="2417188" cy="2242752"/>
          </a:xfrm>
          <a:custGeom>
            <a:avLst/>
            <a:gdLst/>
            <a:ahLst/>
            <a:cxnLst/>
            <a:rect l="l" t="t" r="r" b="b"/>
            <a:pathLst>
              <a:path w="2417188" h="2242752">
                <a:moveTo>
                  <a:pt x="0" y="0"/>
                </a:moveTo>
                <a:lnTo>
                  <a:pt x="2417188" y="0"/>
                </a:lnTo>
                <a:lnTo>
                  <a:pt x="2417188" y="2242752"/>
                </a:lnTo>
                <a:lnTo>
                  <a:pt x="0" y="2242752"/>
                </a:lnTo>
                <a:lnTo>
                  <a:pt x="0" y="0"/>
                </a:lnTo>
                <a:close/>
              </a:path>
            </a:pathLst>
          </a:custGeom>
          <a:blipFill>
            <a:blip r:embed="rId5"/>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l="-2205" r="-2270"/>
            </a:stretch>
          </a:blipFill>
        </p:spPr>
      </p:sp>
      <p:grpSp>
        <p:nvGrpSpPr>
          <p:cNvPr id="3" name="Group 3"/>
          <p:cNvGrpSpPr/>
          <p:nvPr/>
        </p:nvGrpSpPr>
        <p:grpSpPr>
          <a:xfrm>
            <a:off x="1190227" y="3529037"/>
            <a:ext cx="5018927" cy="1292470"/>
            <a:chOff x="0" y="0"/>
            <a:chExt cx="6691903" cy="1723293"/>
          </a:xfrm>
        </p:grpSpPr>
        <p:sp>
          <p:nvSpPr>
            <p:cNvPr id="4" name="Freeform 4"/>
            <p:cNvSpPr/>
            <p:nvPr/>
          </p:nvSpPr>
          <p:spPr>
            <a:xfrm>
              <a:off x="0" y="0"/>
              <a:ext cx="6691902" cy="1723293"/>
            </a:xfrm>
            <a:custGeom>
              <a:avLst/>
              <a:gdLst/>
              <a:ahLst/>
              <a:cxnLst/>
              <a:rect l="l" t="t" r="r" b="b"/>
              <a:pathLst>
                <a:path w="6691902" h="1723293">
                  <a:moveTo>
                    <a:pt x="0" y="0"/>
                  </a:moveTo>
                  <a:lnTo>
                    <a:pt x="6691902" y="0"/>
                  </a:lnTo>
                  <a:lnTo>
                    <a:pt x="6691902" y="1723293"/>
                  </a:lnTo>
                  <a:lnTo>
                    <a:pt x="0" y="1723293"/>
                  </a:lnTo>
                  <a:close/>
                </a:path>
              </a:pathLst>
            </a:custGeom>
            <a:solidFill>
              <a:srgbClr val="000000">
                <a:alpha val="0"/>
              </a:srgbClr>
            </a:solidFill>
          </p:spPr>
        </p:sp>
        <p:sp>
          <p:nvSpPr>
            <p:cNvPr id="5" name="TextBox 5"/>
            <p:cNvSpPr txBox="1"/>
            <p:nvPr/>
          </p:nvSpPr>
          <p:spPr>
            <a:xfrm>
              <a:off x="0" y="-390525"/>
              <a:ext cx="6691903" cy="2113818"/>
            </a:xfrm>
            <a:prstGeom prst="rect">
              <a:avLst/>
            </a:prstGeom>
          </p:spPr>
          <p:txBody>
            <a:bodyPr lIns="0" tIns="0" rIns="0" bIns="0" rtlCol="0" anchor="t"/>
            <a:lstStyle/>
            <a:p>
              <a:pPr algn="l">
                <a:lnSpc>
                  <a:spcPts val="10078"/>
                </a:lnSpc>
              </a:pPr>
              <a:r>
                <a:rPr lang="en-US" sz="5998" b="1">
                  <a:solidFill>
                    <a:srgbClr val="171616"/>
                  </a:solidFill>
                  <a:latin typeface="Times New Roman Bold"/>
                  <a:ea typeface="Times New Roman Bold"/>
                  <a:cs typeface="Times New Roman Bold"/>
                  <a:sym typeface="Times New Roman Bold"/>
                </a:rPr>
                <a:t>CONTENTS</a:t>
              </a:r>
            </a:p>
          </p:txBody>
        </p:sp>
      </p:grpSp>
      <p:grpSp>
        <p:nvGrpSpPr>
          <p:cNvPr id="6" name="Group 6"/>
          <p:cNvGrpSpPr/>
          <p:nvPr/>
        </p:nvGrpSpPr>
        <p:grpSpPr>
          <a:xfrm>
            <a:off x="8823960" y="1767436"/>
            <a:ext cx="6522720" cy="4825937"/>
            <a:chOff x="0" y="0"/>
            <a:chExt cx="8696960" cy="6434583"/>
          </a:xfrm>
        </p:grpSpPr>
        <p:sp>
          <p:nvSpPr>
            <p:cNvPr id="7" name="Freeform 7"/>
            <p:cNvSpPr/>
            <p:nvPr/>
          </p:nvSpPr>
          <p:spPr>
            <a:xfrm>
              <a:off x="0" y="0"/>
              <a:ext cx="8696960" cy="6434583"/>
            </a:xfrm>
            <a:custGeom>
              <a:avLst/>
              <a:gdLst/>
              <a:ahLst/>
              <a:cxnLst/>
              <a:rect l="l" t="t" r="r" b="b"/>
              <a:pathLst>
                <a:path w="8696960" h="6434583">
                  <a:moveTo>
                    <a:pt x="0" y="0"/>
                  </a:moveTo>
                  <a:lnTo>
                    <a:pt x="8696960" y="0"/>
                  </a:lnTo>
                  <a:lnTo>
                    <a:pt x="8696960" y="6434583"/>
                  </a:lnTo>
                  <a:lnTo>
                    <a:pt x="0" y="6434583"/>
                  </a:lnTo>
                  <a:close/>
                </a:path>
              </a:pathLst>
            </a:custGeom>
            <a:solidFill>
              <a:srgbClr val="000000">
                <a:alpha val="0"/>
              </a:srgbClr>
            </a:solidFill>
          </p:spPr>
        </p:sp>
        <p:sp>
          <p:nvSpPr>
            <p:cNvPr id="8" name="TextBox 8"/>
            <p:cNvSpPr txBox="1"/>
            <p:nvPr/>
          </p:nvSpPr>
          <p:spPr>
            <a:xfrm>
              <a:off x="0" y="-209550"/>
              <a:ext cx="8696960" cy="6644133"/>
            </a:xfrm>
            <a:prstGeom prst="rect">
              <a:avLst/>
            </a:prstGeom>
          </p:spPr>
          <p:txBody>
            <a:bodyPr lIns="0" tIns="0" rIns="0" bIns="0" rtlCol="0" anchor="t"/>
            <a:lstStyle/>
            <a:p>
              <a:pPr marL="386080" lvl="1" indent="-193040" algn="l">
                <a:lnSpc>
                  <a:spcPts val="5376"/>
                </a:lnSpc>
                <a:buFont typeface="Arial"/>
                <a:buChar char="•"/>
              </a:pPr>
              <a:r>
                <a:rPr lang="en-US" sz="3200" b="1">
                  <a:solidFill>
                    <a:srgbClr val="171616"/>
                  </a:solidFill>
                  <a:latin typeface="Times New Roman Bold"/>
                  <a:ea typeface="Times New Roman Bold"/>
                  <a:cs typeface="Times New Roman Bold"/>
                  <a:sym typeface="Times New Roman Bold"/>
                </a:rPr>
                <a:t>INTRODUCTION</a:t>
              </a:r>
            </a:p>
            <a:p>
              <a:pPr marL="386080" lvl="1" indent="-193040" algn="l">
                <a:lnSpc>
                  <a:spcPts val="5376"/>
                </a:lnSpc>
                <a:buFont typeface="Arial"/>
                <a:buChar char="•"/>
              </a:pPr>
              <a:r>
                <a:rPr lang="en-US" sz="3200" b="1">
                  <a:solidFill>
                    <a:srgbClr val="171616"/>
                  </a:solidFill>
                  <a:latin typeface="Times New Roman Bold"/>
                  <a:ea typeface="Times New Roman Bold"/>
                  <a:cs typeface="Times New Roman Bold"/>
                  <a:sym typeface="Times New Roman Bold"/>
                </a:rPr>
                <a:t>DATASET OVERVIEW</a:t>
              </a:r>
            </a:p>
            <a:p>
              <a:pPr marL="386080" lvl="1" indent="-193040" algn="l">
                <a:lnSpc>
                  <a:spcPts val="5376"/>
                </a:lnSpc>
                <a:buFont typeface="Arial"/>
                <a:buChar char="•"/>
              </a:pPr>
              <a:r>
                <a:rPr lang="en-US" sz="3200" b="1">
                  <a:solidFill>
                    <a:srgbClr val="171616"/>
                  </a:solidFill>
                  <a:latin typeface="Times New Roman Bold"/>
                  <a:ea typeface="Times New Roman Bold"/>
                  <a:cs typeface="Times New Roman Bold"/>
                  <a:sym typeface="Times New Roman Bold"/>
                </a:rPr>
                <a:t>DATA PREPROCESSING TECHNIQUES</a:t>
              </a:r>
            </a:p>
            <a:p>
              <a:pPr marL="386080" lvl="1" indent="-193040" algn="l">
                <a:lnSpc>
                  <a:spcPts val="5376"/>
                </a:lnSpc>
                <a:buFont typeface="Arial"/>
                <a:buChar char="•"/>
              </a:pPr>
              <a:r>
                <a:rPr lang="en-US" sz="3200" b="1">
                  <a:solidFill>
                    <a:srgbClr val="171616"/>
                  </a:solidFill>
                  <a:latin typeface="Times New Roman Bold"/>
                  <a:ea typeface="Times New Roman Bold"/>
                  <a:cs typeface="Times New Roman Bold"/>
                  <a:sym typeface="Times New Roman Bold"/>
                </a:rPr>
                <a:t>IMPLEMENTATION HIGHLIGHTS</a:t>
              </a:r>
            </a:p>
            <a:p>
              <a:pPr marL="386080" lvl="1" indent="-193040" algn="l">
                <a:lnSpc>
                  <a:spcPts val="5376"/>
                </a:lnSpc>
                <a:buFont typeface="Arial"/>
                <a:buChar char="•"/>
              </a:pPr>
              <a:r>
                <a:rPr lang="en-US" sz="3200" b="1">
                  <a:solidFill>
                    <a:srgbClr val="171616"/>
                  </a:solidFill>
                  <a:latin typeface="Times New Roman Bold"/>
                  <a:ea typeface="Times New Roman Bold"/>
                  <a:cs typeface="Times New Roman Bold"/>
                  <a:sym typeface="Times New Roman Bold"/>
                </a:rPr>
                <a:t>CONCLUSION</a:t>
              </a:r>
            </a:p>
          </p:txBody>
        </p:sp>
      </p:grpSp>
      <p:sp>
        <p:nvSpPr>
          <p:cNvPr id="9" name="Freeform 9"/>
          <p:cNvSpPr/>
          <p:nvPr/>
        </p:nvSpPr>
        <p:spPr>
          <a:xfrm>
            <a:off x="14819206" y="-483161"/>
            <a:ext cx="3878878" cy="2748994"/>
          </a:xfrm>
          <a:custGeom>
            <a:avLst/>
            <a:gdLst/>
            <a:ahLst/>
            <a:cxnLst/>
            <a:rect l="l" t="t" r="r" b="b"/>
            <a:pathLst>
              <a:path w="3878878" h="2748994">
                <a:moveTo>
                  <a:pt x="0" y="0"/>
                </a:moveTo>
                <a:lnTo>
                  <a:pt x="3878878" y="0"/>
                </a:lnTo>
                <a:lnTo>
                  <a:pt x="3878878" y="2748994"/>
                </a:lnTo>
                <a:lnTo>
                  <a:pt x="0" y="2748994"/>
                </a:lnTo>
                <a:lnTo>
                  <a:pt x="0" y="0"/>
                </a:lnTo>
                <a:close/>
              </a:path>
            </a:pathLst>
          </a:custGeom>
          <a:blipFill>
            <a:blip r:embed="rId4"/>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4514"/>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l="-2205" r="-2270"/>
            </a:stretch>
          </a:blipFill>
        </p:spPr>
      </p:sp>
      <p:grpSp>
        <p:nvGrpSpPr>
          <p:cNvPr id="3" name="Group 3"/>
          <p:cNvGrpSpPr/>
          <p:nvPr/>
        </p:nvGrpSpPr>
        <p:grpSpPr>
          <a:xfrm>
            <a:off x="-949895" y="-85724"/>
            <a:ext cx="17347846" cy="2228849"/>
            <a:chOff x="0" y="0"/>
            <a:chExt cx="23130461" cy="2971799"/>
          </a:xfrm>
        </p:grpSpPr>
        <p:sp>
          <p:nvSpPr>
            <p:cNvPr id="4" name="Freeform 4"/>
            <p:cNvSpPr/>
            <p:nvPr/>
          </p:nvSpPr>
          <p:spPr>
            <a:xfrm>
              <a:off x="0" y="0"/>
              <a:ext cx="23130461" cy="2971799"/>
            </a:xfrm>
            <a:custGeom>
              <a:avLst/>
              <a:gdLst/>
              <a:ahLst/>
              <a:cxnLst/>
              <a:rect l="l" t="t" r="r" b="b"/>
              <a:pathLst>
                <a:path w="23130461" h="2971799">
                  <a:moveTo>
                    <a:pt x="0" y="0"/>
                  </a:moveTo>
                  <a:lnTo>
                    <a:pt x="23130461" y="0"/>
                  </a:lnTo>
                  <a:lnTo>
                    <a:pt x="23130461" y="2971799"/>
                  </a:lnTo>
                  <a:lnTo>
                    <a:pt x="0" y="2971799"/>
                  </a:lnTo>
                  <a:close/>
                </a:path>
              </a:pathLst>
            </a:custGeom>
            <a:solidFill>
              <a:srgbClr val="000000">
                <a:alpha val="0"/>
              </a:srgbClr>
            </a:solidFill>
          </p:spPr>
        </p:sp>
        <p:sp>
          <p:nvSpPr>
            <p:cNvPr id="5" name="TextBox 5"/>
            <p:cNvSpPr txBox="1"/>
            <p:nvPr/>
          </p:nvSpPr>
          <p:spPr>
            <a:xfrm>
              <a:off x="0" y="-133350"/>
              <a:ext cx="23130461" cy="3105149"/>
            </a:xfrm>
            <a:prstGeom prst="rect">
              <a:avLst/>
            </a:prstGeom>
          </p:spPr>
          <p:txBody>
            <a:bodyPr lIns="0" tIns="0" rIns="0" bIns="0" rtlCol="0" anchor="ctr"/>
            <a:lstStyle/>
            <a:p>
              <a:pPr algn="ctr">
                <a:lnSpc>
                  <a:spcPts val="7920"/>
                </a:lnSpc>
              </a:pPr>
              <a:r>
                <a:rPr lang="en-US" sz="6600" b="1">
                  <a:solidFill>
                    <a:srgbClr val="000000"/>
                  </a:solidFill>
                  <a:latin typeface="Times New Roman Bold"/>
                  <a:ea typeface="Times New Roman Bold"/>
                  <a:cs typeface="Times New Roman Bold"/>
                  <a:sym typeface="Times New Roman Bold"/>
                </a:rPr>
                <a:t>INTRODUCTION</a:t>
              </a:r>
            </a:p>
          </p:txBody>
        </p:sp>
      </p:grpSp>
      <p:grpSp>
        <p:nvGrpSpPr>
          <p:cNvPr id="6" name="Group 6"/>
          <p:cNvGrpSpPr/>
          <p:nvPr/>
        </p:nvGrpSpPr>
        <p:grpSpPr>
          <a:xfrm>
            <a:off x="809306" y="2143125"/>
            <a:ext cx="10602071" cy="5499195"/>
            <a:chOff x="0" y="0"/>
            <a:chExt cx="19354800" cy="10039155"/>
          </a:xfrm>
        </p:grpSpPr>
        <p:sp>
          <p:nvSpPr>
            <p:cNvPr id="7" name="Freeform 7"/>
            <p:cNvSpPr/>
            <p:nvPr/>
          </p:nvSpPr>
          <p:spPr>
            <a:xfrm>
              <a:off x="0" y="0"/>
              <a:ext cx="19354800" cy="10039154"/>
            </a:xfrm>
            <a:custGeom>
              <a:avLst/>
              <a:gdLst/>
              <a:ahLst/>
              <a:cxnLst/>
              <a:rect l="l" t="t" r="r" b="b"/>
              <a:pathLst>
                <a:path w="19354800" h="10039154">
                  <a:moveTo>
                    <a:pt x="0" y="0"/>
                  </a:moveTo>
                  <a:lnTo>
                    <a:pt x="19354800" y="0"/>
                  </a:lnTo>
                  <a:lnTo>
                    <a:pt x="19354800" y="10039154"/>
                  </a:lnTo>
                  <a:lnTo>
                    <a:pt x="0" y="10039154"/>
                  </a:lnTo>
                  <a:close/>
                </a:path>
              </a:pathLst>
            </a:custGeom>
            <a:solidFill>
              <a:srgbClr val="000000">
                <a:alpha val="0"/>
              </a:srgbClr>
            </a:solidFill>
          </p:spPr>
        </p:sp>
        <p:sp>
          <p:nvSpPr>
            <p:cNvPr id="8" name="TextBox 8"/>
            <p:cNvSpPr txBox="1"/>
            <p:nvPr/>
          </p:nvSpPr>
          <p:spPr>
            <a:xfrm>
              <a:off x="0" y="-190500"/>
              <a:ext cx="19354800" cy="10229655"/>
            </a:xfrm>
            <a:prstGeom prst="rect">
              <a:avLst/>
            </a:prstGeom>
          </p:spPr>
          <p:txBody>
            <a:bodyPr lIns="0" tIns="0" rIns="0" bIns="0" rtlCol="0" anchor="t"/>
            <a:lstStyle/>
            <a:p>
              <a:pPr marL="327977" lvl="1" indent="-163989" algn="just">
                <a:lnSpc>
                  <a:spcPts val="4499"/>
                </a:lnSpc>
                <a:buFont typeface="Arial"/>
                <a:buChar char="•"/>
              </a:pPr>
              <a:r>
                <a:rPr lang="en-US" sz="2499" b="1">
                  <a:solidFill>
                    <a:srgbClr val="000000"/>
                  </a:solidFill>
                  <a:latin typeface="Times New Roman Bold"/>
                  <a:ea typeface="Times New Roman Bold"/>
                  <a:cs typeface="Times New Roman Bold"/>
                  <a:sym typeface="Times New Roman Bold"/>
                </a:rPr>
                <a:t> OBJECTIVE: </a:t>
              </a:r>
              <a:r>
                <a:rPr lang="en-US" sz="2499">
                  <a:solidFill>
                    <a:srgbClr val="000000"/>
                  </a:solidFill>
                  <a:latin typeface="Times New Roman"/>
                  <a:ea typeface="Times New Roman"/>
                  <a:cs typeface="Times New Roman"/>
                  <a:sym typeface="Times New Roman"/>
                </a:rPr>
                <a:t>Our project focuses on sales prediction in the tourism industry, leveraging historical booking and sales data to forecast future trends. By employing advanced machine learning models, we aim to empower stakeholders with actionable insights to optimize revenue, enhance customer experiences, and plan resource allocation effectively.</a:t>
              </a:r>
            </a:p>
            <a:p>
              <a:pPr algn="just">
                <a:lnSpc>
                  <a:spcPts val="4499"/>
                </a:lnSpc>
              </a:pPr>
              <a:endParaRPr lang="en-US" sz="2499">
                <a:solidFill>
                  <a:srgbClr val="000000"/>
                </a:solidFill>
                <a:latin typeface="Times New Roman"/>
                <a:ea typeface="Times New Roman"/>
                <a:cs typeface="Times New Roman"/>
                <a:sym typeface="Times New Roman"/>
              </a:endParaRPr>
            </a:p>
            <a:p>
              <a:pPr marL="328083" lvl="1" indent="-164042" algn="just">
                <a:lnSpc>
                  <a:spcPts val="4499"/>
                </a:lnSpc>
                <a:buFont typeface="Arial"/>
                <a:buChar char="•"/>
              </a:pPr>
              <a:r>
                <a:rPr lang="en-US" sz="2499" b="1">
                  <a:solidFill>
                    <a:srgbClr val="000000"/>
                  </a:solidFill>
                  <a:latin typeface="Times New Roman Bold"/>
                  <a:ea typeface="Times New Roman Bold"/>
                  <a:cs typeface="Times New Roman Bold"/>
                  <a:sym typeface="Times New Roman Bold"/>
                </a:rPr>
                <a:t>FOCUS AREAS: </a:t>
              </a:r>
              <a:r>
                <a:rPr lang="en-US" sz="2499">
                  <a:solidFill>
                    <a:srgbClr val="000000"/>
                  </a:solidFill>
                  <a:latin typeface="Times New Roman"/>
                  <a:ea typeface="Times New Roman"/>
                  <a:cs typeface="Times New Roman"/>
                  <a:sym typeface="Times New Roman"/>
                </a:rPr>
                <a:t>Handling missing values, encoding categorical variables, normalizing numerical data, and preparing data for predictive modeling</a:t>
              </a:r>
            </a:p>
            <a:p>
              <a:pPr marL="314960" lvl="1" indent="-157480" algn="just">
                <a:lnSpc>
                  <a:spcPts val="4320"/>
                </a:lnSpc>
              </a:pPr>
              <a:endParaRPr lang="en-US" sz="2499">
                <a:solidFill>
                  <a:srgbClr val="000000"/>
                </a:solidFill>
                <a:latin typeface="Times New Roman"/>
                <a:ea typeface="Times New Roman"/>
                <a:cs typeface="Times New Roman"/>
                <a:sym typeface="Times New Roman"/>
              </a:endParaRPr>
            </a:p>
            <a:p>
              <a:pPr marL="314960" lvl="1" indent="-157480" algn="just">
                <a:lnSpc>
                  <a:spcPts val="4320"/>
                </a:lnSpc>
              </a:pPr>
              <a:endParaRPr lang="en-US" sz="2499">
                <a:solidFill>
                  <a:srgbClr val="000000"/>
                </a:solidFill>
                <a:latin typeface="Times New Roman"/>
                <a:ea typeface="Times New Roman"/>
                <a:cs typeface="Times New Roman"/>
                <a:sym typeface="Times New Roman"/>
              </a:endParaRPr>
            </a:p>
          </p:txBody>
        </p:sp>
      </p:grpSp>
      <p:sp>
        <p:nvSpPr>
          <p:cNvPr id="9" name="Freeform 9"/>
          <p:cNvSpPr/>
          <p:nvPr/>
        </p:nvSpPr>
        <p:spPr>
          <a:xfrm>
            <a:off x="12389786" y="29028"/>
            <a:ext cx="6166362" cy="10272486"/>
          </a:xfrm>
          <a:custGeom>
            <a:avLst/>
            <a:gdLst/>
            <a:ahLst/>
            <a:cxnLst/>
            <a:rect l="l" t="t" r="r" b="b"/>
            <a:pathLst>
              <a:path w="6166362" h="10272486">
                <a:moveTo>
                  <a:pt x="0" y="0"/>
                </a:moveTo>
                <a:lnTo>
                  <a:pt x="6166362" y="0"/>
                </a:lnTo>
                <a:lnTo>
                  <a:pt x="6166362" y="10272486"/>
                </a:lnTo>
                <a:lnTo>
                  <a:pt x="0" y="10272486"/>
                </a:lnTo>
                <a:lnTo>
                  <a:pt x="0" y="0"/>
                </a:lnTo>
                <a:close/>
              </a:path>
            </a:pathLst>
          </a:custGeom>
          <a:blipFill>
            <a:blip r:embed="rId4"/>
            <a:stretch>
              <a:fillRect l="-33294" r="-33294"/>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l="-2205" r="-2270"/>
            </a:stretch>
          </a:blipFill>
        </p:spPr>
      </p:sp>
      <p:sp>
        <p:nvSpPr>
          <p:cNvPr id="3" name="Freeform 3"/>
          <p:cNvSpPr/>
          <p:nvPr/>
        </p:nvSpPr>
        <p:spPr>
          <a:xfrm>
            <a:off x="16661105" y="4307957"/>
            <a:ext cx="718220" cy="4114800"/>
          </a:xfrm>
          <a:custGeom>
            <a:avLst/>
            <a:gdLst/>
            <a:ahLst/>
            <a:cxnLst/>
            <a:rect l="l" t="t" r="r" b="b"/>
            <a:pathLst>
              <a:path w="718220" h="4114800">
                <a:moveTo>
                  <a:pt x="0" y="0"/>
                </a:moveTo>
                <a:lnTo>
                  <a:pt x="718220" y="0"/>
                </a:lnTo>
                <a:lnTo>
                  <a:pt x="718220" y="4114800"/>
                </a:lnTo>
                <a:lnTo>
                  <a:pt x="0" y="4114800"/>
                </a:lnTo>
                <a:lnTo>
                  <a:pt x="0" y="0"/>
                </a:lnTo>
                <a:close/>
              </a:path>
            </a:pathLst>
          </a:custGeom>
          <a:blipFill>
            <a:blip r:embed="rId4"/>
            <a:stretch>
              <a:fillRect r="-218"/>
            </a:stretch>
          </a:blipFill>
        </p:spPr>
      </p:sp>
      <p:sp>
        <p:nvSpPr>
          <p:cNvPr id="4" name="Freeform 4"/>
          <p:cNvSpPr/>
          <p:nvPr/>
        </p:nvSpPr>
        <p:spPr>
          <a:xfrm rot="-4794640">
            <a:off x="1911989" y="-404967"/>
            <a:ext cx="1470957" cy="2140281"/>
          </a:xfrm>
          <a:custGeom>
            <a:avLst/>
            <a:gdLst/>
            <a:ahLst/>
            <a:cxnLst/>
            <a:rect l="l" t="t" r="r" b="b"/>
            <a:pathLst>
              <a:path w="1470957" h="2140281">
                <a:moveTo>
                  <a:pt x="0" y="0"/>
                </a:moveTo>
                <a:lnTo>
                  <a:pt x="1470957" y="0"/>
                </a:lnTo>
                <a:lnTo>
                  <a:pt x="1470957" y="2140281"/>
                </a:lnTo>
                <a:lnTo>
                  <a:pt x="0" y="2140281"/>
                </a:lnTo>
                <a:lnTo>
                  <a:pt x="0" y="0"/>
                </a:lnTo>
                <a:close/>
              </a:path>
            </a:pathLst>
          </a:custGeom>
          <a:blipFill>
            <a:blip r:embed="rId5"/>
            <a:stretch>
              <a:fillRect r="-85"/>
            </a:stretch>
          </a:blipFill>
        </p:spPr>
      </p:sp>
      <p:grpSp>
        <p:nvGrpSpPr>
          <p:cNvPr id="5" name="Group 5"/>
          <p:cNvGrpSpPr/>
          <p:nvPr/>
        </p:nvGrpSpPr>
        <p:grpSpPr>
          <a:xfrm>
            <a:off x="2491886" y="332638"/>
            <a:ext cx="11695471" cy="1958201"/>
            <a:chOff x="0" y="0"/>
            <a:chExt cx="15593961" cy="2610935"/>
          </a:xfrm>
        </p:grpSpPr>
        <p:sp>
          <p:nvSpPr>
            <p:cNvPr id="6" name="Freeform 6"/>
            <p:cNvSpPr/>
            <p:nvPr/>
          </p:nvSpPr>
          <p:spPr>
            <a:xfrm>
              <a:off x="0" y="0"/>
              <a:ext cx="15593961" cy="2610935"/>
            </a:xfrm>
            <a:custGeom>
              <a:avLst/>
              <a:gdLst/>
              <a:ahLst/>
              <a:cxnLst/>
              <a:rect l="l" t="t" r="r" b="b"/>
              <a:pathLst>
                <a:path w="15593961" h="2610935">
                  <a:moveTo>
                    <a:pt x="0" y="0"/>
                  </a:moveTo>
                  <a:lnTo>
                    <a:pt x="15593961" y="0"/>
                  </a:lnTo>
                  <a:lnTo>
                    <a:pt x="15593961" y="2610935"/>
                  </a:lnTo>
                  <a:lnTo>
                    <a:pt x="0" y="2610935"/>
                  </a:lnTo>
                  <a:close/>
                </a:path>
              </a:pathLst>
            </a:custGeom>
            <a:solidFill>
              <a:srgbClr val="000000">
                <a:alpha val="0"/>
              </a:srgbClr>
            </a:solidFill>
          </p:spPr>
        </p:sp>
        <p:sp>
          <p:nvSpPr>
            <p:cNvPr id="7" name="TextBox 7"/>
            <p:cNvSpPr txBox="1"/>
            <p:nvPr/>
          </p:nvSpPr>
          <p:spPr>
            <a:xfrm>
              <a:off x="0" y="-104775"/>
              <a:ext cx="15593961" cy="2715710"/>
            </a:xfrm>
            <a:prstGeom prst="rect">
              <a:avLst/>
            </a:prstGeom>
          </p:spPr>
          <p:txBody>
            <a:bodyPr lIns="0" tIns="0" rIns="0" bIns="0" rtlCol="0" anchor="ctr"/>
            <a:lstStyle/>
            <a:p>
              <a:pPr algn="ctr">
                <a:lnSpc>
                  <a:spcPts val="6480"/>
                </a:lnSpc>
              </a:pPr>
              <a:r>
                <a:rPr lang="en-US" sz="5400" b="1">
                  <a:solidFill>
                    <a:srgbClr val="000000"/>
                  </a:solidFill>
                  <a:latin typeface="Times New Roman Bold"/>
                  <a:ea typeface="Times New Roman Bold"/>
                  <a:cs typeface="Times New Roman Bold"/>
                  <a:sym typeface="Times New Roman Bold"/>
                </a:rPr>
                <a:t>DATASET OVERVIEW</a:t>
              </a:r>
            </a:p>
            <a:p>
              <a:pPr algn="ctr">
                <a:lnSpc>
                  <a:spcPts val="6480"/>
                </a:lnSpc>
              </a:pPr>
              <a:r>
                <a:rPr lang="en-US" sz="5400" b="1">
                  <a:solidFill>
                    <a:srgbClr val="000000"/>
                  </a:solidFill>
                  <a:latin typeface="Times New Roman Bold"/>
                  <a:ea typeface="Times New Roman Bold"/>
                  <a:cs typeface="Times New Roman Bold"/>
                  <a:sym typeface="Times New Roman Bold"/>
                </a:rPr>
                <a:t>Tourism Sales Data Across Regions</a:t>
              </a:r>
            </a:p>
          </p:txBody>
        </p:sp>
      </p:grpSp>
      <p:grpSp>
        <p:nvGrpSpPr>
          <p:cNvPr id="8" name="Group 8"/>
          <p:cNvGrpSpPr/>
          <p:nvPr/>
        </p:nvGrpSpPr>
        <p:grpSpPr>
          <a:xfrm>
            <a:off x="5863082" y="3000699"/>
            <a:ext cx="14045550" cy="4981033"/>
            <a:chOff x="0" y="0"/>
            <a:chExt cx="18727400" cy="6641377"/>
          </a:xfrm>
        </p:grpSpPr>
        <p:sp>
          <p:nvSpPr>
            <p:cNvPr id="9" name="Freeform 9"/>
            <p:cNvSpPr/>
            <p:nvPr/>
          </p:nvSpPr>
          <p:spPr>
            <a:xfrm>
              <a:off x="0" y="0"/>
              <a:ext cx="18727400" cy="6641377"/>
            </a:xfrm>
            <a:custGeom>
              <a:avLst/>
              <a:gdLst/>
              <a:ahLst/>
              <a:cxnLst/>
              <a:rect l="l" t="t" r="r" b="b"/>
              <a:pathLst>
                <a:path w="18727400" h="6641377">
                  <a:moveTo>
                    <a:pt x="0" y="0"/>
                  </a:moveTo>
                  <a:lnTo>
                    <a:pt x="18727400" y="0"/>
                  </a:lnTo>
                  <a:lnTo>
                    <a:pt x="18727400" y="6641377"/>
                  </a:lnTo>
                  <a:lnTo>
                    <a:pt x="0" y="6641377"/>
                  </a:lnTo>
                  <a:close/>
                </a:path>
              </a:pathLst>
            </a:custGeom>
            <a:solidFill>
              <a:srgbClr val="000000">
                <a:alpha val="0"/>
              </a:srgbClr>
            </a:solidFill>
          </p:spPr>
        </p:sp>
        <p:sp>
          <p:nvSpPr>
            <p:cNvPr id="10" name="TextBox 10"/>
            <p:cNvSpPr txBox="1"/>
            <p:nvPr/>
          </p:nvSpPr>
          <p:spPr>
            <a:xfrm>
              <a:off x="0" y="-76200"/>
              <a:ext cx="18727400" cy="6717577"/>
            </a:xfrm>
            <a:prstGeom prst="rect">
              <a:avLst/>
            </a:prstGeom>
          </p:spPr>
          <p:txBody>
            <a:bodyPr lIns="0" tIns="0" rIns="0" bIns="0" rtlCol="0" anchor="t"/>
            <a:lstStyle/>
            <a:p>
              <a:pPr marL="313690" lvl="1" indent="-156845" algn="l">
                <a:lnSpc>
                  <a:spcPts val="3338"/>
                </a:lnSpc>
                <a:buFont typeface="Arial"/>
                <a:buChar char="•"/>
              </a:pPr>
              <a:r>
                <a:rPr lang="en-US" sz="2600" b="1">
                  <a:solidFill>
                    <a:srgbClr val="000000"/>
                  </a:solidFill>
                  <a:latin typeface="Times New Roman Bold"/>
                  <a:ea typeface="Times New Roman Bold"/>
                  <a:cs typeface="Times New Roman Bold"/>
                  <a:sym typeface="Times New Roman Bold"/>
                </a:rPr>
                <a:t>Collector(s)</a:t>
              </a:r>
              <a:r>
                <a:rPr lang="en-US" sz="2600">
                  <a:solidFill>
                    <a:srgbClr val="000000"/>
                  </a:solidFill>
                  <a:latin typeface="Times New Roman"/>
                  <a:ea typeface="Times New Roman"/>
                  <a:cs typeface="Times New Roman"/>
                  <a:sym typeface="Times New Roman"/>
                </a:rPr>
                <a:t>: Kaggle, World Tourism Organization (UNWTO), Government Tourism Boards</a:t>
              </a:r>
            </a:p>
            <a:p>
              <a:pPr marL="337820" lvl="1" indent="-168910" algn="l">
                <a:lnSpc>
                  <a:spcPts val="3595"/>
                </a:lnSpc>
                <a:buFont typeface="Arial"/>
                <a:buChar char="•"/>
              </a:pPr>
              <a:r>
                <a:rPr lang="en-US" sz="2799" b="1">
                  <a:solidFill>
                    <a:srgbClr val="000000"/>
                  </a:solidFill>
                  <a:latin typeface="Times New Roman Bold"/>
                  <a:ea typeface="Times New Roman Bold"/>
                  <a:cs typeface="Times New Roman Bold"/>
                  <a:sym typeface="Times New Roman Bold"/>
                </a:rPr>
                <a:t>Year Range</a:t>
              </a:r>
              <a:r>
                <a:rPr lang="en-US" sz="2799">
                  <a:solidFill>
                    <a:srgbClr val="000000"/>
                  </a:solidFill>
                  <a:latin typeface="Times New Roman"/>
                  <a:ea typeface="Times New Roman"/>
                  <a:cs typeface="Times New Roman"/>
                  <a:sym typeface="Times New Roman"/>
                </a:rPr>
                <a:t>: 2010–2024</a:t>
              </a:r>
            </a:p>
            <a:p>
              <a:pPr marL="313690" lvl="1" indent="-156845" algn="l">
                <a:lnSpc>
                  <a:spcPts val="3338"/>
                </a:lnSpc>
                <a:buFont typeface="Arial"/>
                <a:buChar char="•"/>
              </a:pPr>
              <a:r>
                <a:rPr lang="en-US" sz="2600" b="1">
                  <a:solidFill>
                    <a:srgbClr val="000000"/>
                  </a:solidFill>
                  <a:latin typeface="Times New Roman Bold"/>
                  <a:ea typeface="Times New Roman Bold"/>
                  <a:cs typeface="Times New Roman Bold"/>
                  <a:sym typeface="Times New Roman Bold"/>
                </a:rPr>
                <a:t>Dataset Title</a:t>
              </a:r>
              <a:r>
                <a:rPr lang="en-US" sz="2600">
                  <a:solidFill>
                    <a:srgbClr val="000000"/>
                  </a:solidFill>
                  <a:latin typeface="Times New Roman"/>
                  <a:ea typeface="Times New Roman"/>
                  <a:cs typeface="Times New Roman"/>
                  <a:sym typeface="Times New Roman"/>
                </a:rPr>
                <a:t>: "Tourism Sales Data Across Regions"</a:t>
              </a:r>
            </a:p>
            <a:p>
              <a:pPr marL="337820" lvl="1" indent="-168910" algn="l">
                <a:lnSpc>
                  <a:spcPts val="3595"/>
                </a:lnSpc>
                <a:buFont typeface="Arial"/>
                <a:buChar char="•"/>
              </a:pPr>
              <a:r>
                <a:rPr lang="en-US" sz="2799" b="1">
                  <a:solidFill>
                    <a:srgbClr val="000000"/>
                  </a:solidFill>
                  <a:latin typeface="Times New Roman Bold"/>
                  <a:ea typeface="Times New Roman Bold"/>
                  <a:cs typeface="Times New Roman Bold"/>
                  <a:sym typeface="Times New Roman Bold"/>
                </a:rPr>
                <a:t>Version Number</a:t>
              </a:r>
              <a:r>
                <a:rPr lang="en-US" sz="2799">
                  <a:solidFill>
                    <a:srgbClr val="000000"/>
                  </a:solidFill>
                  <a:latin typeface="Times New Roman"/>
                  <a:ea typeface="Times New Roman"/>
                  <a:cs typeface="Times New Roman"/>
                  <a:sym typeface="Times New Roman"/>
                </a:rPr>
                <a:t>: v1.2</a:t>
              </a:r>
            </a:p>
            <a:p>
              <a:pPr marL="313690" lvl="1" indent="-156845" algn="l">
                <a:lnSpc>
                  <a:spcPts val="3338"/>
                </a:lnSpc>
                <a:buFont typeface="Arial"/>
                <a:buChar char="•"/>
              </a:pPr>
              <a:r>
                <a:rPr lang="en-US" sz="2600" b="1">
                  <a:solidFill>
                    <a:srgbClr val="000000"/>
                  </a:solidFill>
                  <a:latin typeface="Times New Roman Bold"/>
                  <a:ea typeface="Times New Roman Bold"/>
                  <a:cs typeface="Times New Roman Bold"/>
                  <a:sym typeface="Times New Roman Bold"/>
                </a:rPr>
                <a:t>Publisher</a:t>
              </a:r>
              <a:r>
                <a:rPr lang="en-US" sz="2600">
                  <a:solidFill>
                    <a:srgbClr val="000000"/>
                  </a:solidFill>
                  <a:latin typeface="Times New Roman"/>
                  <a:ea typeface="Times New Roman"/>
                  <a:cs typeface="Times New Roman"/>
                  <a:sym typeface="Times New Roman"/>
                </a:rPr>
                <a:t>: Kaggle, UNWTO, government tourism department</a:t>
              </a:r>
            </a:p>
            <a:p>
              <a:pPr marL="337820" lvl="1" indent="-168910" algn="l">
                <a:lnSpc>
                  <a:spcPts val="3595"/>
                </a:lnSpc>
                <a:buFont typeface="Arial"/>
                <a:buChar char="•"/>
              </a:pPr>
              <a:r>
                <a:rPr lang="en-US" sz="2799" b="1">
                  <a:solidFill>
                    <a:srgbClr val="000000"/>
                  </a:solidFill>
                  <a:latin typeface="Times New Roman Bold"/>
                  <a:ea typeface="Times New Roman Bold"/>
                  <a:cs typeface="Times New Roman Bold"/>
                  <a:sym typeface="Times New Roman Bold"/>
                </a:rPr>
                <a:t>Challenges in Raw Data: </a:t>
              </a:r>
            </a:p>
            <a:p>
              <a:pPr marL="770890" lvl="2" indent="-256963" algn="l">
                <a:lnSpc>
                  <a:spcPts val="3338"/>
                </a:lnSpc>
                <a:buFont typeface="Arial"/>
                <a:buChar char="⚬"/>
              </a:pPr>
              <a:r>
                <a:rPr lang="en-US" sz="2600">
                  <a:solidFill>
                    <a:srgbClr val="000000"/>
                  </a:solidFill>
                  <a:latin typeface="Times New Roman"/>
                  <a:ea typeface="Times New Roman"/>
                  <a:cs typeface="Times New Roman"/>
                  <a:sym typeface="Times New Roman"/>
                </a:rPr>
                <a:t>Presence of missing values affecting data integrity</a:t>
              </a:r>
            </a:p>
            <a:p>
              <a:pPr marL="770890" lvl="2" indent="-256963" algn="l">
                <a:lnSpc>
                  <a:spcPts val="3338"/>
                </a:lnSpc>
                <a:buFont typeface="Arial"/>
                <a:buChar char="⚬"/>
              </a:pPr>
              <a:r>
                <a:rPr lang="en-US" sz="2600">
                  <a:solidFill>
                    <a:srgbClr val="000000"/>
                  </a:solidFill>
                  <a:latin typeface="Times New Roman"/>
                  <a:ea typeface="Times New Roman"/>
                  <a:cs typeface="Times New Roman"/>
                  <a:sym typeface="Times New Roman"/>
                </a:rPr>
                <a:t>Categorical data requiring conversion into numerical format</a:t>
              </a:r>
            </a:p>
            <a:p>
              <a:pPr marL="770890" lvl="2" indent="-256963" algn="l">
                <a:lnSpc>
                  <a:spcPts val="3338"/>
                </a:lnSpc>
                <a:buFont typeface="Arial"/>
                <a:buChar char="⚬"/>
              </a:pPr>
              <a:r>
                <a:rPr lang="en-US" sz="2600">
                  <a:solidFill>
                    <a:srgbClr val="000000"/>
                  </a:solidFill>
                  <a:latin typeface="Times New Roman"/>
                  <a:ea typeface="Times New Roman"/>
                  <a:cs typeface="Times New Roman"/>
                  <a:sym typeface="Times New Roman"/>
                </a:rPr>
                <a:t>Different scales in numerical attributes leading to inconsistencies</a:t>
              </a:r>
            </a:p>
            <a:p>
              <a:pPr marL="770890" lvl="2" indent="-256963" algn="just">
                <a:lnSpc>
                  <a:spcPts val="4680"/>
                </a:lnSpc>
              </a:pPr>
              <a:endParaRPr lang="en-US" sz="2600">
                <a:solidFill>
                  <a:srgbClr val="000000"/>
                </a:solidFill>
                <a:latin typeface="Times New Roman"/>
                <a:ea typeface="Times New Roman"/>
                <a:cs typeface="Times New Roman"/>
                <a:sym typeface="Times New Roman"/>
              </a:endParaRPr>
            </a:p>
          </p:txBody>
        </p:sp>
      </p:grpSp>
      <p:sp>
        <p:nvSpPr>
          <p:cNvPr id="11" name="Freeform 11"/>
          <p:cNvSpPr/>
          <p:nvPr/>
        </p:nvSpPr>
        <p:spPr>
          <a:xfrm>
            <a:off x="0" y="2559675"/>
            <a:ext cx="5863082" cy="5863082"/>
          </a:xfrm>
          <a:custGeom>
            <a:avLst/>
            <a:gdLst/>
            <a:ahLst/>
            <a:cxnLst/>
            <a:rect l="l" t="t" r="r" b="b"/>
            <a:pathLst>
              <a:path w="5863082" h="5863082">
                <a:moveTo>
                  <a:pt x="0" y="0"/>
                </a:moveTo>
                <a:lnTo>
                  <a:pt x="5863082" y="0"/>
                </a:lnTo>
                <a:lnTo>
                  <a:pt x="5863082" y="5863082"/>
                </a:lnTo>
                <a:lnTo>
                  <a:pt x="0" y="5863082"/>
                </a:lnTo>
                <a:lnTo>
                  <a:pt x="0" y="0"/>
                </a:lnTo>
                <a:close/>
              </a:path>
            </a:pathLst>
          </a:custGeom>
          <a:blipFill>
            <a:blip r:embed="rId6"/>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l="-2205" r="-2270"/>
            </a:stretch>
          </a:blipFill>
        </p:spPr>
      </p:sp>
      <p:grpSp>
        <p:nvGrpSpPr>
          <p:cNvPr id="3" name="Group 3"/>
          <p:cNvGrpSpPr/>
          <p:nvPr/>
        </p:nvGrpSpPr>
        <p:grpSpPr>
          <a:xfrm>
            <a:off x="0" y="2466975"/>
            <a:ext cx="16337280" cy="6401292"/>
            <a:chOff x="0" y="0"/>
            <a:chExt cx="21783040" cy="8535056"/>
          </a:xfrm>
        </p:grpSpPr>
        <p:sp>
          <p:nvSpPr>
            <p:cNvPr id="4" name="Freeform 4"/>
            <p:cNvSpPr/>
            <p:nvPr/>
          </p:nvSpPr>
          <p:spPr>
            <a:xfrm>
              <a:off x="0" y="0"/>
              <a:ext cx="21783039" cy="8535056"/>
            </a:xfrm>
            <a:custGeom>
              <a:avLst/>
              <a:gdLst/>
              <a:ahLst/>
              <a:cxnLst/>
              <a:rect l="l" t="t" r="r" b="b"/>
              <a:pathLst>
                <a:path w="21783039" h="8535056">
                  <a:moveTo>
                    <a:pt x="0" y="0"/>
                  </a:moveTo>
                  <a:lnTo>
                    <a:pt x="21783039" y="0"/>
                  </a:lnTo>
                  <a:lnTo>
                    <a:pt x="21783039" y="8535056"/>
                  </a:lnTo>
                  <a:lnTo>
                    <a:pt x="0" y="8535056"/>
                  </a:lnTo>
                  <a:close/>
                </a:path>
              </a:pathLst>
            </a:custGeom>
            <a:solidFill>
              <a:srgbClr val="000000">
                <a:alpha val="0"/>
              </a:srgbClr>
            </a:solidFill>
          </p:spPr>
        </p:sp>
        <p:sp>
          <p:nvSpPr>
            <p:cNvPr id="5" name="TextBox 5"/>
            <p:cNvSpPr txBox="1"/>
            <p:nvPr/>
          </p:nvSpPr>
          <p:spPr>
            <a:xfrm>
              <a:off x="0" y="-76200"/>
              <a:ext cx="21783040" cy="8611256"/>
            </a:xfrm>
            <a:prstGeom prst="rect">
              <a:avLst/>
            </a:prstGeom>
          </p:spPr>
          <p:txBody>
            <a:bodyPr lIns="0" tIns="0" rIns="0" bIns="0" rtlCol="0" anchor="t"/>
            <a:lstStyle/>
            <a:p>
              <a:pPr marL="337820" lvl="1" indent="-168910" algn="l">
                <a:lnSpc>
                  <a:spcPts val="3595"/>
                </a:lnSpc>
                <a:buFont typeface="Arial"/>
                <a:buChar char="•"/>
              </a:pPr>
              <a:r>
                <a:rPr lang="en-US" sz="2799" b="1">
                  <a:solidFill>
                    <a:srgbClr val="000000"/>
                  </a:solidFill>
                  <a:latin typeface="Times New Roman Bold"/>
                  <a:ea typeface="Times New Roman Bold"/>
                  <a:cs typeface="Times New Roman Bold"/>
                  <a:sym typeface="Times New Roman Bold"/>
                </a:rPr>
                <a:t>Handling Missing Values</a:t>
              </a:r>
              <a:r>
                <a:rPr lang="en-US" sz="2799">
                  <a:solidFill>
                    <a:srgbClr val="000000"/>
                  </a:solidFill>
                  <a:latin typeface="Times New Roman"/>
                  <a:ea typeface="Times New Roman"/>
                  <a:cs typeface="Times New Roman"/>
                  <a:sym typeface="Times New Roman"/>
                </a:rPr>
                <a:t>: </a:t>
              </a:r>
            </a:p>
            <a:p>
              <a:pPr marL="746760" lvl="2" indent="-248920" algn="l">
                <a:lnSpc>
                  <a:spcPts val="3081"/>
                </a:lnSpc>
                <a:buFont typeface="Arial"/>
                <a:buChar char="⚬"/>
              </a:pPr>
              <a:r>
                <a:rPr lang="en-US" sz="2400">
                  <a:solidFill>
                    <a:srgbClr val="000000"/>
                  </a:solidFill>
                  <a:latin typeface="Times New Roman"/>
                  <a:ea typeface="Times New Roman"/>
                  <a:cs typeface="Times New Roman"/>
                  <a:sym typeface="Times New Roman"/>
                </a:rPr>
                <a:t>Identifying and replacing missing values using appropriate strategies (mean, median, mode)</a:t>
              </a:r>
            </a:p>
            <a:p>
              <a:pPr marL="746760" lvl="2" indent="-248920" algn="l">
                <a:lnSpc>
                  <a:spcPts val="3081"/>
                </a:lnSpc>
                <a:buFont typeface="Arial"/>
                <a:buChar char="⚬"/>
              </a:pPr>
              <a:r>
                <a:rPr lang="en-US" sz="2400">
                  <a:solidFill>
                    <a:srgbClr val="000000"/>
                  </a:solidFill>
                  <a:latin typeface="Times New Roman"/>
                  <a:ea typeface="Times New Roman"/>
                  <a:cs typeface="Times New Roman"/>
                  <a:sym typeface="Times New Roman"/>
                </a:rPr>
                <a:t>Ensuring data completeness to improve prediction accuracy</a:t>
              </a:r>
            </a:p>
            <a:p>
              <a:pPr marL="337820" lvl="1" indent="-168910" algn="l">
                <a:lnSpc>
                  <a:spcPts val="3595"/>
                </a:lnSpc>
                <a:buFont typeface="Arial"/>
                <a:buChar char="•"/>
              </a:pPr>
              <a:r>
                <a:rPr lang="en-US" sz="2799" b="1">
                  <a:solidFill>
                    <a:srgbClr val="000000"/>
                  </a:solidFill>
                  <a:latin typeface="Times New Roman Bold"/>
                  <a:ea typeface="Times New Roman Bold"/>
                  <a:cs typeface="Times New Roman Bold"/>
                  <a:sym typeface="Times New Roman Bold"/>
                </a:rPr>
                <a:t>Encoding Categorical Variables</a:t>
              </a:r>
              <a:r>
                <a:rPr lang="en-US" sz="2799">
                  <a:solidFill>
                    <a:srgbClr val="000000"/>
                  </a:solidFill>
                  <a:latin typeface="Times New Roman"/>
                  <a:ea typeface="Times New Roman"/>
                  <a:cs typeface="Times New Roman"/>
                  <a:sym typeface="Times New Roman"/>
                </a:rPr>
                <a:t>: </a:t>
              </a:r>
            </a:p>
            <a:p>
              <a:pPr marL="746760" lvl="2" indent="-248920" algn="l">
                <a:lnSpc>
                  <a:spcPts val="3081"/>
                </a:lnSpc>
                <a:buFont typeface="Arial"/>
                <a:buChar char="⚬"/>
              </a:pPr>
              <a:r>
                <a:rPr lang="en-US" sz="2400">
                  <a:solidFill>
                    <a:srgbClr val="000000"/>
                  </a:solidFill>
                  <a:latin typeface="Times New Roman"/>
                  <a:ea typeface="Times New Roman"/>
                  <a:cs typeface="Times New Roman"/>
                  <a:sym typeface="Times New Roman"/>
                </a:rPr>
                <a:t>Transforming non-numeric data into numerical form using techniques like Label Encoding and One-Hot Encoding</a:t>
              </a:r>
            </a:p>
            <a:p>
              <a:pPr marL="337820" lvl="1" indent="-168910" algn="l">
                <a:lnSpc>
                  <a:spcPts val="3595"/>
                </a:lnSpc>
                <a:buFont typeface="Arial"/>
                <a:buChar char="•"/>
              </a:pPr>
              <a:r>
                <a:rPr lang="en-US" sz="2799" b="1">
                  <a:solidFill>
                    <a:srgbClr val="000000"/>
                  </a:solidFill>
                  <a:latin typeface="Times New Roman Bold"/>
                  <a:ea typeface="Times New Roman Bold"/>
                  <a:cs typeface="Times New Roman Bold"/>
                  <a:sym typeface="Times New Roman Bold"/>
                </a:rPr>
                <a:t>Normalizing Numerical Data</a:t>
              </a:r>
              <a:r>
                <a:rPr lang="en-US" sz="2799">
                  <a:solidFill>
                    <a:srgbClr val="000000"/>
                  </a:solidFill>
                  <a:latin typeface="Times New Roman"/>
                  <a:ea typeface="Times New Roman"/>
                  <a:cs typeface="Times New Roman"/>
                  <a:sym typeface="Times New Roman"/>
                </a:rPr>
                <a:t>: </a:t>
              </a:r>
            </a:p>
            <a:p>
              <a:pPr marL="746760" lvl="2" indent="-248920" algn="l">
                <a:lnSpc>
                  <a:spcPts val="3081"/>
                </a:lnSpc>
                <a:buFont typeface="Arial"/>
                <a:buChar char="⚬"/>
              </a:pPr>
              <a:r>
                <a:rPr lang="en-US" sz="2400">
                  <a:solidFill>
                    <a:srgbClr val="000000"/>
                  </a:solidFill>
                  <a:latin typeface="Times New Roman"/>
                  <a:ea typeface="Times New Roman"/>
                  <a:cs typeface="Times New Roman"/>
                  <a:sym typeface="Times New Roman"/>
                </a:rPr>
                <a:t>Standardizing features to ensure uniform data distribution for better model performance</a:t>
              </a:r>
            </a:p>
            <a:p>
              <a:pPr marL="337820" lvl="1" indent="-168910" algn="l">
                <a:lnSpc>
                  <a:spcPts val="3595"/>
                </a:lnSpc>
                <a:buFont typeface="Arial"/>
                <a:buChar char="•"/>
              </a:pPr>
              <a:r>
                <a:rPr lang="en-US" sz="2799" b="1">
                  <a:solidFill>
                    <a:srgbClr val="000000"/>
                  </a:solidFill>
                  <a:latin typeface="Times New Roman Bold"/>
                  <a:ea typeface="Times New Roman Bold"/>
                  <a:cs typeface="Times New Roman Bold"/>
                  <a:sym typeface="Times New Roman Bold"/>
                </a:rPr>
                <a:t>Ensuring Data Quality</a:t>
              </a:r>
              <a:r>
                <a:rPr lang="en-US" sz="2799">
                  <a:solidFill>
                    <a:srgbClr val="000000"/>
                  </a:solidFill>
                  <a:latin typeface="Times New Roman"/>
                  <a:ea typeface="Times New Roman"/>
                  <a:cs typeface="Times New Roman"/>
                  <a:sym typeface="Times New Roman"/>
                </a:rPr>
                <a:t>: </a:t>
              </a:r>
            </a:p>
            <a:p>
              <a:pPr marL="746760" lvl="2" indent="-248920" algn="l">
                <a:lnSpc>
                  <a:spcPts val="3081"/>
                </a:lnSpc>
                <a:buFont typeface="Arial"/>
                <a:buChar char="⚬"/>
              </a:pPr>
              <a:r>
                <a:rPr lang="en-US" sz="2400">
                  <a:solidFill>
                    <a:srgbClr val="000000"/>
                  </a:solidFill>
                  <a:latin typeface="Times New Roman"/>
                  <a:ea typeface="Times New Roman"/>
                  <a:cs typeface="Times New Roman"/>
                  <a:sym typeface="Times New Roman"/>
                </a:rPr>
                <a:t>Removing duplicate records and inconsistencies</a:t>
              </a:r>
            </a:p>
            <a:p>
              <a:pPr marL="746760" lvl="2" indent="-248920" algn="l">
                <a:lnSpc>
                  <a:spcPts val="3081"/>
                </a:lnSpc>
                <a:buFont typeface="Arial"/>
                <a:buChar char="⚬"/>
              </a:pPr>
              <a:r>
                <a:rPr lang="en-US" sz="2400">
                  <a:solidFill>
                    <a:srgbClr val="000000"/>
                  </a:solidFill>
                  <a:latin typeface="Times New Roman"/>
                  <a:ea typeface="Times New Roman"/>
                  <a:cs typeface="Times New Roman"/>
                  <a:sym typeface="Times New Roman"/>
                </a:rPr>
                <a:t>Balancing the dataset to prevent bias in predictions</a:t>
              </a:r>
            </a:p>
            <a:p>
              <a:pPr marL="746760" lvl="2" indent="-248920" algn="just">
                <a:lnSpc>
                  <a:spcPts val="4320"/>
                </a:lnSpc>
              </a:pPr>
              <a:endParaRPr lang="en-US" sz="2400">
                <a:solidFill>
                  <a:srgbClr val="000000"/>
                </a:solidFill>
                <a:latin typeface="Times New Roman"/>
                <a:ea typeface="Times New Roman"/>
                <a:cs typeface="Times New Roman"/>
                <a:sym typeface="Times New Roman"/>
              </a:endParaRPr>
            </a:p>
          </p:txBody>
        </p:sp>
      </p:grpSp>
      <p:grpSp>
        <p:nvGrpSpPr>
          <p:cNvPr id="6" name="Group 6"/>
          <p:cNvGrpSpPr/>
          <p:nvPr/>
        </p:nvGrpSpPr>
        <p:grpSpPr>
          <a:xfrm>
            <a:off x="685800" y="0"/>
            <a:ext cx="14460794" cy="1614948"/>
            <a:chOff x="0" y="0"/>
            <a:chExt cx="19281059" cy="2153264"/>
          </a:xfrm>
        </p:grpSpPr>
        <p:sp>
          <p:nvSpPr>
            <p:cNvPr id="7" name="Freeform 7"/>
            <p:cNvSpPr/>
            <p:nvPr/>
          </p:nvSpPr>
          <p:spPr>
            <a:xfrm>
              <a:off x="0" y="0"/>
              <a:ext cx="19281059" cy="2153264"/>
            </a:xfrm>
            <a:custGeom>
              <a:avLst/>
              <a:gdLst/>
              <a:ahLst/>
              <a:cxnLst/>
              <a:rect l="l" t="t" r="r" b="b"/>
              <a:pathLst>
                <a:path w="19281059" h="2153264">
                  <a:moveTo>
                    <a:pt x="0" y="0"/>
                  </a:moveTo>
                  <a:lnTo>
                    <a:pt x="19281059" y="0"/>
                  </a:lnTo>
                  <a:lnTo>
                    <a:pt x="19281059" y="2153264"/>
                  </a:lnTo>
                  <a:lnTo>
                    <a:pt x="0" y="2153264"/>
                  </a:lnTo>
                  <a:close/>
                </a:path>
              </a:pathLst>
            </a:custGeom>
            <a:solidFill>
              <a:srgbClr val="000000">
                <a:alpha val="0"/>
              </a:srgbClr>
            </a:solidFill>
          </p:spPr>
        </p:sp>
        <p:sp>
          <p:nvSpPr>
            <p:cNvPr id="8" name="TextBox 8"/>
            <p:cNvSpPr txBox="1"/>
            <p:nvPr/>
          </p:nvSpPr>
          <p:spPr>
            <a:xfrm>
              <a:off x="0" y="-85725"/>
              <a:ext cx="19281059" cy="2238989"/>
            </a:xfrm>
            <a:prstGeom prst="rect">
              <a:avLst/>
            </a:prstGeom>
          </p:spPr>
          <p:txBody>
            <a:bodyPr lIns="0" tIns="0" rIns="0" bIns="0" rtlCol="0" anchor="ctr"/>
            <a:lstStyle/>
            <a:p>
              <a:pPr algn="ctr">
                <a:lnSpc>
                  <a:spcPts val="5280"/>
                </a:lnSpc>
              </a:pPr>
              <a:r>
                <a:rPr lang="en-US" sz="4400" b="1">
                  <a:solidFill>
                    <a:srgbClr val="000000"/>
                  </a:solidFill>
                  <a:latin typeface="Times New Roman Bold"/>
                  <a:ea typeface="Times New Roman Bold"/>
                  <a:cs typeface="Times New Roman Bold"/>
                  <a:sym typeface="Times New Roman Bold"/>
                </a:rPr>
                <a:t>DATA PREPROCESSING TECHNIQUES</a:t>
              </a:r>
            </a:p>
            <a:p>
              <a:pPr algn="ctr">
                <a:lnSpc>
                  <a:spcPts val="5280"/>
                </a:lnSpc>
              </a:pPr>
              <a:r>
                <a:rPr lang="en-US" sz="4400" b="1">
                  <a:solidFill>
                    <a:srgbClr val="000000"/>
                  </a:solidFill>
                  <a:latin typeface="Times New Roman Bold"/>
                  <a:ea typeface="Times New Roman Bold"/>
                  <a:cs typeface="Times New Roman Bold"/>
                  <a:sym typeface="Times New Roman Bold"/>
                </a:rPr>
                <a:t>Preparing Data for Sales Prediction</a:t>
              </a:r>
            </a:p>
          </p:txBody>
        </p:sp>
      </p:grpSp>
      <p:sp>
        <p:nvSpPr>
          <p:cNvPr id="9" name="Freeform 9"/>
          <p:cNvSpPr/>
          <p:nvPr/>
        </p:nvSpPr>
        <p:spPr>
          <a:xfrm>
            <a:off x="12275996" y="4809089"/>
            <a:ext cx="6228739" cy="5477911"/>
          </a:xfrm>
          <a:custGeom>
            <a:avLst/>
            <a:gdLst/>
            <a:ahLst/>
            <a:cxnLst/>
            <a:rect l="l" t="t" r="r" b="b"/>
            <a:pathLst>
              <a:path w="6228739" h="5477911">
                <a:moveTo>
                  <a:pt x="0" y="0"/>
                </a:moveTo>
                <a:lnTo>
                  <a:pt x="6228738" y="0"/>
                </a:lnTo>
                <a:lnTo>
                  <a:pt x="6228738" y="5477911"/>
                </a:lnTo>
                <a:lnTo>
                  <a:pt x="0" y="5477911"/>
                </a:lnTo>
                <a:lnTo>
                  <a:pt x="0" y="0"/>
                </a:lnTo>
                <a:close/>
              </a:path>
            </a:pathLst>
          </a:custGeom>
          <a:blipFill>
            <a:blip r:embed="rId4"/>
            <a:stretch>
              <a:fillRect l="-25634" t="-52065" r="-31504" b="-26611"/>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l="-2205" r="-2270"/>
            </a:stretch>
          </a:blipFill>
        </p:spPr>
      </p:sp>
      <p:grpSp>
        <p:nvGrpSpPr>
          <p:cNvPr id="3" name="Group 3"/>
          <p:cNvGrpSpPr/>
          <p:nvPr/>
        </p:nvGrpSpPr>
        <p:grpSpPr>
          <a:xfrm>
            <a:off x="6141779" y="0"/>
            <a:ext cx="13008937" cy="2748994"/>
            <a:chOff x="0" y="0"/>
            <a:chExt cx="17345249" cy="3665325"/>
          </a:xfrm>
        </p:grpSpPr>
        <p:sp>
          <p:nvSpPr>
            <p:cNvPr id="4" name="Freeform 4"/>
            <p:cNvSpPr/>
            <p:nvPr/>
          </p:nvSpPr>
          <p:spPr>
            <a:xfrm>
              <a:off x="0" y="0"/>
              <a:ext cx="17345250" cy="3665325"/>
            </a:xfrm>
            <a:custGeom>
              <a:avLst/>
              <a:gdLst/>
              <a:ahLst/>
              <a:cxnLst/>
              <a:rect l="l" t="t" r="r" b="b"/>
              <a:pathLst>
                <a:path w="17345250" h="3665325">
                  <a:moveTo>
                    <a:pt x="0" y="0"/>
                  </a:moveTo>
                  <a:lnTo>
                    <a:pt x="17345250" y="0"/>
                  </a:lnTo>
                  <a:lnTo>
                    <a:pt x="17345250" y="3665325"/>
                  </a:lnTo>
                  <a:lnTo>
                    <a:pt x="0" y="3665325"/>
                  </a:lnTo>
                  <a:close/>
                </a:path>
              </a:pathLst>
            </a:custGeom>
            <a:solidFill>
              <a:srgbClr val="000000">
                <a:alpha val="0"/>
              </a:srgbClr>
            </a:solidFill>
          </p:spPr>
        </p:sp>
        <p:sp>
          <p:nvSpPr>
            <p:cNvPr id="5" name="TextBox 5"/>
            <p:cNvSpPr txBox="1"/>
            <p:nvPr/>
          </p:nvSpPr>
          <p:spPr>
            <a:xfrm>
              <a:off x="0" y="-95250"/>
              <a:ext cx="17345249" cy="3760575"/>
            </a:xfrm>
            <a:prstGeom prst="rect">
              <a:avLst/>
            </a:prstGeom>
          </p:spPr>
          <p:txBody>
            <a:bodyPr lIns="0" tIns="0" rIns="0" bIns="0" rtlCol="0" anchor="ctr"/>
            <a:lstStyle/>
            <a:p>
              <a:pPr algn="ctr">
                <a:lnSpc>
                  <a:spcPts val="5759"/>
                </a:lnSpc>
              </a:pPr>
              <a:r>
                <a:rPr lang="en-US" sz="4800" b="1">
                  <a:solidFill>
                    <a:srgbClr val="000000"/>
                  </a:solidFill>
                  <a:latin typeface="Times New Roman Bold"/>
                  <a:ea typeface="Times New Roman Bold"/>
                  <a:cs typeface="Times New Roman Bold"/>
                  <a:sym typeface="Times New Roman Bold"/>
                </a:rPr>
                <a:t>IMPLEMENTATION HIGHLIGHTS</a:t>
              </a:r>
            </a:p>
            <a:p>
              <a:pPr algn="ctr">
                <a:lnSpc>
                  <a:spcPts val="5759"/>
                </a:lnSpc>
              </a:pPr>
              <a:r>
                <a:rPr lang="en-US" sz="4800" b="1">
                  <a:solidFill>
                    <a:srgbClr val="000000"/>
                  </a:solidFill>
                  <a:latin typeface="Times New Roman Bold"/>
                  <a:ea typeface="Times New Roman Bold"/>
                  <a:cs typeface="Times New Roman Bold"/>
                  <a:sym typeface="Times New Roman Bold"/>
                </a:rPr>
                <a:t>Key Steps in Data Preprocessing</a:t>
              </a:r>
            </a:p>
          </p:txBody>
        </p:sp>
      </p:grpSp>
      <p:grpSp>
        <p:nvGrpSpPr>
          <p:cNvPr id="6" name="Group 6"/>
          <p:cNvGrpSpPr/>
          <p:nvPr/>
        </p:nvGrpSpPr>
        <p:grpSpPr>
          <a:xfrm>
            <a:off x="7754506" y="2922594"/>
            <a:ext cx="15514320" cy="6335706"/>
            <a:chOff x="0" y="0"/>
            <a:chExt cx="20685760" cy="8447608"/>
          </a:xfrm>
        </p:grpSpPr>
        <p:sp>
          <p:nvSpPr>
            <p:cNvPr id="7" name="Freeform 7"/>
            <p:cNvSpPr/>
            <p:nvPr/>
          </p:nvSpPr>
          <p:spPr>
            <a:xfrm>
              <a:off x="0" y="0"/>
              <a:ext cx="20685761" cy="8447608"/>
            </a:xfrm>
            <a:custGeom>
              <a:avLst/>
              <a:gdLst/>
              <a:ahLst/>
              <a:cxnLst/>
              <a:rect l="l" t="t" r="r" b="b"/>
              <a:pathLst>
                <a:path w="20685761" h="8447608">
                  <a:moveTo>
                    <a:pt x="0" y="0"/>
                  </a:moveTo>
                  <a:lnTo>
                    <a:pt x="20685761" y="0"/>
                  </a:lnTo>
                  <a:lnTo>
                    <a:pt x="20685761" y="8447608"/>
                  </a:lnTo>
                  <a:lnTo>
                    <a:pt x="0" y="8447608"/>
                  </a:lnTo>
                  <a:close/>
                </a:path>
              </a:pathLst>
            </a:custGeom>
            <a:solidFill>
              <a:srgbClr val="000000">
                <a:alpha val="0"/>
              </a:srgbClr>
            </a:solidFill>
          </p:spPr>
        </p:sp>
        <p:sp>
          <p:nvSpPr>
            <p:cNvPr id="8" name="TextBox 8"/>
            <p:cNvSpPr txBox="1"/>
            <p:nvPr/>
          </p:nvSpPr>
          <p:spPr>
            <a:xfrm>
              <a:off x="0" y="-76200"/>
              <a:ext cx="20685760" cy="8523808"/>
            </a:xfrm>
            <a:prstGeom prst="rect">
              <a:avLst/>
            </a:prstGeom>
          </p:spPr>
          <p:txBody>
            <a:bodyPr lIns="0" tIns="0" rIns="0" bIns="0" rtlCol="0" anchor="t"/>
            <a:lstStyle/>
            <a:p>
              <a:pPr marL="337820" lvl="1" indent="-168910" algn="l">
                <a:lnSpc>
                  <a:spcPts val="3595"/>
                </a:lnSpc>
                <a:buFont typeface="Arial"/>
                <a:buChar char="•"/>
              </a:pPr>
              <a:r>
                <a:rPr lang="en-US" sz="2799" b="1">
                  <a:solidFill>
                    <a:srgbClr val="000000"/>
                  </a:solidFill>
                  <a:latin typeface="Times New Roman Bold"/>
                  <a:ea typeface="Times New Roman Bold"/>
                  <a:cs typeface="Times New Roman Bold"/>
                  <a:sym typeface="Times New Roman Bold"/>
                </a:rPr>
                <a:t>Loading and Cleaning Data</a:t>
              </a:r>
              <a:r>
                <a:rPr lang="en-US" sz="2799">
                  <a:solidFill>
                    <a:srgbClr val="000000"/>
                  </a:solidFill>
                  <a:latin typeface="Times New Roman"/>
                  <a:ea typeface="Times New Roman"/>
                  <a:cs typeface="Times New Roman"/>
                  <a:sym typeface="Times New Roman"/>
                </a:rPr>
                <a:t>: </a:t>
              </a:r>
            </a:p>
            <a:p>
              <a:pPr marL="746760" lvl="2" indent="-248920" algn="l">
                <a:lnSpc>
                  <a:spcPts val="3081"/>
                </a:lnSpc>
                <a:buFont typeface="Arial"/>
                <a:buChar char="⚬"/>
              </a:pPr>
              <a:r>
                <a:rPr lang="en-US" sz="2400">
                  <a:solidFill>
                    <a:srgbClr val="000000"/>
                  </a:solidFill>
                  <a:latin typeface="Times New Roman"/>
                  <a:ea typeface="Times New Roman"/>
                  <a:cs typeface="Times New Roman"/>
                  <a:sym typeface="Times New Roman"/>
                </a:rPr>
                <a:t>Read dataset and check for missing values</a:t>
              </a:r>
            </a:p>
            <a:p>
              <a:pPr marL="746760" lvl="2" indent="-248920" algn="l">
                <a:lnSpc>
                  <a:spcPts val="3081"/>
                </a:lnSpc>
                <a:buFont typeface="Arial"/>
                <a:buChar char="⚬"/>
              </a:pPr>
              <a:r>
                <a:rPr lang="en-US" sz="2400">
                  <a:solidFill>
                    <a:srgbClr val="000000"/>
                  </a:solidFill>
                  <a:latin typeface="Times New Roman"/>
                  <a:ea typeface="Times New Roman"/>
                  <a:cs typeface="Times New Roman"/>
                  <a:sym typeface="Times New Roman"/>
                </a:rPr>
                <a:t>Fill missing values with forward-fill or imputation techniques</a:t>
              </a:r>
            </a:p>
            <a:p>
              <a:pPr marL="337820" lvl="1" indent="-168910" algn="l">
                <a:lnSpc>
                  <a:spcPts val="3595"/>
                </a:lnSpc>
                <a:buFont typeface="Arial"/>
                <a:buChar char="•"/>
              </a:pPr>
              <a:r>
                <a:rPr lang="en-US" sz="2799" b="1">
                  <a:solidFill>
                    <a:srgbClr val="000000"/>
                  </a:solidFill>
                  <a:latin typeface="Times New Roman Bold"/>
                  <a:ea typeface="Times New Roman Bold"/>
                  <a:cs typeface="Times New Roman Bold"/>
                  <a:sym typeface="Times New Roman Bold"/>
                </a:rPr>
                <a:t>Transforming Data</a:t>
              </a:r>
              <a:r>
                <a:rPr lang="en-US" sz="2799">
                  <a:solidFill>
                    <a:srgbClr val="000000"/>
                  </a:solidFill>
                  <a:latin typeface="Times New Roman"/>
                  <a:ea typeface="Times New Roman"/>
                  <a:cs typeface="Times New Roman"/>
                  <a:sym typeface="Times New Roman"/>
                </a:rPr>
                <a:t>: </a:t>
              </a:r>
            </a:p>
            <a:p>
              <a:pPr marL="746760" lvl="2" indent="-248920" algn="l">
                <a:lnSpc>
                  <a:spcPts val="3081"/>
                </a:lnSpc>
                <a:buFont typeface="Arial"/>
                <a:buChar char="⚬"/>
              </a:pPr>
              <a:r>
                <a:rPr lang="en-US" sz="2400">
                  <a:solidFill>
                    <a:srgbClr val="000000"/>
                  </a:solidFill>
                  <a:latin typeface="Times New Roman"/>
                  <a:ea typeface="Times New Roman"/>
                  <a:cs typeface="Times New Roman"/>
                  <a:sym typeface="Times New Roman"/>
                </a:rPr>
                <a:t>Encode categorical variables (e.g., Region, Tourism Type)</a:t>
              </a:r>
            </a:p>
            <a:p>
              <a:pPr marL="746760" lvl="2" indent="-248920" algn="l">
                <a:lnSpc>
                  <a:spcPts val="3081"/>
                </a:lnSpc>
                <a:buFont typeface="Arial"/>
                <a:buChar char="⚬"/>
              </a:pPr>
              <a:r>
                <a:rPr lang="en-US" sz="2400">
                  <a:solidFill>
                    <a:srgbClr val="000000"/>
                  </a:solidFill>
                  <a:latin typeface="Times New Roman"/>
                  <a:ea typeface="Times New Roman"/>
                  <a:cs typeface="Times New Roman"/>
                  <a:sym typeface="Times New Roman"/>
                </a:rPr>
                <a:t>Normalize numerical features (e.g., Sales, Revenue)</a:t>
              </a:r>
            </a:p>
            <a:p>
              <a:pPr marL="337820" lvl="1" indent="-168910" algn="l">
                <a:lnSpc>
                  <a:spcPts val="3595"/>
                </a:lnSpc>
                <a:buFont typeface="Arial"/>
                <a:buChar char="•"/>
              </a:pPr>
              <a:r>
                <a:rPr lang="en-US" sz="2799" b="1">
                  <a:solidFill>
                    <a:srgbClr val="000000"/>
                  </a:solidFill>
                  <a:latin typeface="Times New Roman Bold"/>
                  <a:ea typeface="Times New Roman Bold"/>
                  <a:cs typeface="Times New Roman Bold"/>
                  <a:sym typeface="Times New Roman Bold"/>
                </a:rPr>
                <a:t>Validating Preprocessed Data</a:t>
              </a:r>
              <a:r>
                <a:rPr lang="en-US" sz="2799">
                  <a:solidFill>
                    <a:srgbClr val="000000"/>
                  </a:solidFill>
                  <a:latin typeface="Times New Roman"/>
                  <a:ea typeface="Times New Roman"/>
                  <a:cs typeface="Times New Roman"/>
                  <a:sym typeface="Times New Roman"/>
                </a:rPr>
                <a:t>: </a:t>
              </a:r>
            </a:p>
            <a:p>
              <a:pPr marL="746760" lvl="2" indent="-248920" algn="l">
                <a:lnSpc>
                  <a:spcPts val="3081"/>
                </a:lnSpc>
                <a:buFont typeface="Arial"/>
                <a:buChar char="⚬"/>
              </a:pPr>
              <a:r>
                <a:rPr lang="en-US" sz="2400">
                  <a:solidFill>
                    <a:srgbClr val="000000"/>
                  </a:solidFill>
                  <a:latin typeface="Times New Roman"/>
                  <a:ea typeface="Times New Roman"/>
                  <a:cs typeface="Times New Roman"/>
                  <a:sym typeface="Times New Roman"/>
                </a:rPr>
                <a:t>Visualizing data distributions before and after transformations</a:t>
              </a:r>
            </a:p>
            <a:p>
              <a:pPr marL="746760" lvl="2" indent="-248920" algn="l">
                <a:lnSpc>
                  <a:spcPts val="3081"/>
                </a:lnSpc>
                <a:buFont typeface="Arial"/>
                <a:buChar char="⚬"/>
              </a:pPr>
              <a:r>
                <a:rPr lang="en-US" sz="2400">
                  <a:solidFill>
                    <a:srgbClr val="000000"/>
                  </a:solidFill>
                  <a:latin typeface="Times New Roman"/>
                  <a:ea typeface="Times New Roman"/>
                  <a:cs typeface="Times New Roman"/>
                  <a:sym typeface="Times New Roman"/>
                </a:rPr>
                <a:t>Ensuring dataset is ready for predictive modeling</a:t>
              </a:r>
            </a:p>
            <a:p>
              <a:pPr marL="746760" lvl="2" indent="-248920" algn="just">
                <a:lnSpc>
                  <a:spcPts val="4320"/>
                </a:lnSpc>
              </a:pPr>
              <a:endParaRPr lang="en-US" sz="2400">
                <a:solidFill>
                  <a:srgbClr val="000000"/>
                </a:solidFill>
                <a:latin typeface="Times New Roman"/>
                <a:ea typeface="Times New Roman"/>
                <a:cs typeface="Times New Roman"/>
                <a:sym typeface="Times New Roman"/>
              </a:endParaRPr>
            </a:p>
          </p:txBody>
        </p:sp>
      </p:grpSp>
      <p:sp>
        <p:nvSpPr>
          <p:cNvPr id="9" name="Freeform 9"/>
          <p:cNvSpPr/>
          <p:nvPr/>
        </p:nvSpPr>
        <p:spPr>
          <a:xfrm>
            <a:off x="108056" y="0"/>
            <a:ext cx="7228200" cy="10287000"/>
          </a:xfrm>
          <a:custGeom>
            <a:avLst/>
            <a:gdLst/>
            <a:ahLst/>
            <a:cxnLst/>
            <a:rect l="l" t="t" r="r" b="b"/>
            <a:pathLst>
              <a:path w="7228200" h="10287000">
                <a:moveTo>
                  <a:pt x="0" y="0"/>
                </a:moveTo>
                <a:lnTo>
                  <a:pt x="7228200" y="0"/>
                </a:lnTo>
                <a:lnTo>
                  <a:pt x="7228200" y="10287000"/>
                </a:lnTo>
                <a:lnTo>
                  <a:pt x="0" y="10287000"/>
                </a:lnTo>
                <a:lnTo>
                  <a:pt x="0" y="0"/>
                </a:lnTo>
                <a:close/>
              </a:path>
            </a:pathLst>
          </a:custGeom>
          <a:blipFill>
            <a:blip r:embed="rId4"/>
            <a:stretch>
              <a:fillRect l="-30601" r="-11715"/>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l="-2205" r="-2270"/>
            </a:stretch>
          </a:blipFill>
        </p:spPr>
      </p:sp>
      <p:grpSp>
        <p:nvGrpSpPr>
          <p:cNvPr id="3" name="Group 3"/>
          <p:cNvGrpSpPr/>
          <p:nvPr/>
        </p:nvGrpSpPr>
        <p:grpSpPr>
          <a:xfrm>
            <a:off x="2225040" y="447675"/>
            <a:ext cx="13206494" cy="1990725"/>
            <a:chOff x="0" y="0"/>
            <a:chExt cx="17608659" cy="2654300"/>
          </a:xfrm>
        </p:grpSpPr>
        <p:sp>
          <p:nvSpPr>
            <p:cNvPr id="4" name="Freeform 4"/>
            <p:cNvSpPr/>
            <p:nvPr/>
          </p:nvSpPr>
          <p:spPr>
            <a:xfrm>
              <a:off x="0" y="0"/>
              <a:ext cx="17608659" cy="2654300"/>
            </a:xfrm>
            <a:custGeom>
              <a:avLst/>
              <a:gdLst/>
              <a:ahLst/>
              <a:cxnLst/>
              <a:rect l="l" t="t" r="r" b="b"/>
              <a:pathLst>
                <a:path w="17608659" h="2654300">
                  <a:moveTo>
                    <a:pt x="0" y="0"/>
                  </a:moveTo>
                  <a:lnTo>
                    <a:pt x="17608659" y="0"/>
                  </a:lnTo>
                  <a:lnTo>
                    <a:pt x="17608659" y="2654300"/>
                  </a:lnTo>
                  <a:lnTo>
                    <a:pt x="0" y="2654300"/>
                  </a:lnTo>
                  <a:close/>
                </a:path>
              </a:pathLst>
            </a:custGeom>
            <a:solidFill>
              <a:srgbClr val="000000">
                <a:alpha val="0"/>
              </a:srgbClr>
            </a:solidFill>
          </p:spPr>
        </p:sp>
        <p:sp>
          <p:nvSpPr>
            <p:cNvPr id="5" name="TextBox 5"/>
            <p:cNvSpPr txBox="1"/>
            <p:nvPr/>
          </p:nvSpPr>
          <p:spPr>
            <a:xfrm>
              <a:off x="0" y="-123825"/>
              <a:ext cx="17608659" cy="2778125"/>
            </a:xfrm>
            <a:prstGeom prst="rect">
              <a:avLst/>
            </a:prstGeom>
          </p:spPr>
          <p:txBody>
            <a:bodyPr lIns="0" tIns="0" rIns="0" bIns="0" rtlCol="0" anchor="ctr"/>
            <a:lstStyle/>
            <a:p>
              <a:pPr algn="ctr">
                <a:lnSpc>
                  <a:spcPts val="7200"/>
                </a:lnSpc>
              </a:pPr>
              <a:r>
                <a:rPr lang="en-US" sz="6000" b="1">
                  <a:solidFill>
                    <a:srgbClr val="000000"/>
                  </a:solidFill>
                  <a:latin typeface="Times New Roman Bold"/>
                  <a:ea typeface="Times New Roman Bold"/>
                  <a:cs typeface="Times New Roman Bold"/>
                  <a:sym typeface="Times New Roman Bold"/>
                </a:rPr>
                <a:t>CONCLUSION</a:t>
              </a:r>
            </a:p>
            <a:p>
              <a:pPr algn="ctr">
                <a:lnSpc>
                  <a:spcPts val="7200"/>
                </a:lnSpc>
              </a:pPr>
              <a:r>
                <a:rPr lang="en-US" sz="6000" b="1">
                  <a:solidFill>
                    <a:srgbClr val="000000"/>
                  </a:solidFill>
                  <a:latin typeface="Times New Roman Bold"/>
                  <a:ea typeface="Times New Roman Bold"/>
                  <a:cs typeface="Times New Roman Bold"/>
                  <a:sym typeface="Times New Roman Bold"/>
                </a:rPr>
                <a:t>Summary &amp; Next Steps</a:t>
              </a:r>
            </a:p>
          </p:txBody>
        </p:sp>
      </p:grpSp>
      <p:grpSp>
        <p:nvGrpSpPr>
          <p:cNvPr id="6" name="Group 6"/>
          <p:cNvGrpSpPr/>
          <p:nvPr/>
        </p:nvGrpSpPr>
        <p:grpSpPr>
          <a:xfrm>
            <a:off x="1371600" y="3196669"/>
            <a:ext cx="16916400" cy="7090331"/>
            <a:chOff x="0" y="0"/>
            <a:chExt cx="22555200" cy="9453775"/>
          </a:xfrm>
        </p:grpSpPr>
        <p:sp>
          <p:nvSpPr>
            <p:cNvPr id="7" name="Freeform 7"/>
            <p:cNvSpPr/>
            <p:nvPr/>
          </p:nvSpPr>
          <p:spPr>
            <a:xfrm>
              <a:off x="0" y="0"/>
              <a:ext cx="22555200" cy="9453775"/>
            </a:xfrm>
            <a:custGeom>
              <a:avLst/>
              <a:gdLst/>
              <a:ahLst/>
              <a:cxnLst/>
              <a:rect l="l" t="t" r="r" b="b"/>
              <a:pathLst>
                <a:path w="22555200" h="9453775">
                  <a:moveTo>
                    <a:pt x="0" y="0"/>
                  </a:moveTo>
                  <a:lnTo>
                    <a:pt x="22555200" y="0"/>
                  </a:lnTo>
                  <a:lnTo>
                    <a:pt x="22555200" y="9453775"/>
                  </a:lnTo>
                  <a:lnTo>
                    <a:pt x="0" y="9453775"/>
                  </a:lnTo>
                  <a:close/>
                </a:path>
              </a:pathLst>
            </a:custGeom>
            <a:solidFill>
              <a:srgbClr val="000000">
                <a:alpha val="0"/>
              </a:srgbClr>
            </a:solidFill>
          </p:spPr>
        </p:sp>
        <p:sp>
          <p:nvSpPr>
            <p:cNvPr id="8" name="TextBox 8"/>
            <p:cNvSpPr txBox="1"/>
            <p:nvPr/>
          </p:nvSpPr>
          <p:spPr>
            <a:xfrm>
              <a:off x="0" y="-76200"/>
              <a:ext cx="22555200" cy="9529975"/>
            </a:xfrm>
            <a:prstGeom prst="rect">
              <a:avLst/>
            </a:prstGeom>
          </p:spPr>
          <p:txBody>
            <a:bodyPr lIns="0" tIns="0" rIns="0" bIns="0" rtlCol="0" anchor="t"/>
            <a:lstStyle/>
            <a:p>
              <a:pPr marL="337820" lvl="1" indent="-168910" algn="l">
                <a:lnSpc>
                  <a:spcPts val="3595"/>
                </a:lnSpc>
                <a:buFont typeface="Arial"/>
                <a:buChar char="•"/>
              </a:pPr>
              <a:r>
                <a:rPr lang="en-US" sz="2799" b="1">
                  <a:solidFill>
                    <a:srgbClr val="000000"/>
                  </a:solidFill>
                  <a:latin typeface="Times New Roman Bold"/>
                  <a:ea typeface="Times New Roman Bold"/>
                  <a:cs typeface="Times New Roman Bold"/>
                  <a:sym typeface="Times New Roman Bold"/>
                </a:rPr>
                <a:t>Key Takeaways</a:t>
              </a:r>
              <a:r>
                <a:rPr lang="en-US" sz="2799">
                  <a:solidFill>
                    <a:srgbClr val="000000"/>
                  </a:solidFill>
                  <a:latin typeface="Times New Roman"/>
                  <a:ea typeface="Times New Roman"/>
                  <a:cs typeface="Times New Roman"/>
                  <a:sym typeface="Times New Roman"/>
                </a:rPr>
                <a:t>: </a:t>
              </a:r>
            </a:p>
            <a:p>
              <a:pPr marL="746760" lvl="2" indent="-248920" algn="l">
                <a:lnSpc>
                  <a:spcPts val="3081"/>
                </a:lnSpc>
                <a:buFont typeface="Arial"/>
                <a:buChar char="⚬"/>
              </a:pPr>
              <a:r>
                <a:rPr lang="en-US" sz="2400">
                  <a:solidFill>
                    <a:srgbClr val="000000"/>
                  </a:solidFill>
                  <a:latin typeface="Times New Roman"/>
                  <a:ea typeface="Times New Roman"/>
                  <a:cs typeface="Times New Roman"/>
                  <a:sym typeface="Times New Roman"/>
                </a:rPr>
                <a:t>Preprocessing is critical to improving prediction accuracy</a:t>
              </a:r>
            </a:p>
            <a:p>
              <a:pPr marL="746760" lvl="2" indent="-248920" algn="l">
                <a:lnSpc>
                  <a:spcPts val="3081"/>
                </a:lnSpc>
                <a:buFont typeface="Arial"/>
                <a:buChar char="⚬"/>
              </a:pPr>
              <a:r>
                <a:rPr lang="en-US" sz="2400">
                  <a:solidFill>
                    <a:srgbClr val="000000"/>
                  </a:solidFill>
                  <a:latin typeface="Times New Roman"/>
                  <a:ea typeface="Times New Roman"/>
                  <a:cs typeface="Times New Roman"/>
                  <a:sym typeface="Times New Roman"/>
                </a:rPr>
                <a:t>Proper handling of missing values and scaling ensures data consistency</a:t>
              </a:r>
            </a:p>
            <a:p>
              <a:pPr marL="746760" lvl="2" indent="-248920" algn="l">
                <a:lnSpc>
                  <a:spcPts val="3081"/>
                </a:lnSpc>
                <a:buFont typeface="Arial"/>
                <a:buChar char="⚬"/>
              </a:pPr>
              <a:r>
                <a:rPr lang="en-US" sz="2400">
                  <a:solidFill>
                    <a:srgbClr val="000000"/>
                  </a:solidFill>
                  <a:latin typeface="Times New Roman"/>
                  <a:ea typeface="Times New Roman"/>
                  <a:cs typeface="Times New Roman"/>
                  <a:sym typeface="Times New Roman"/>
                </a:rPr>
                <a:t>Transforming categorical data enables seamless model training</a:t>
              </a:r>
            </a:p>
            <a:p>
              <a:pPr marL="337820" lvl="1" indent="-168910" algn="l">
                <a:lnSpc>
                  <a:spcPts val="3595"/>
                </a:lnSpc>
                <a:buFont typeface="Arial"/>
                <a:buChar char="•"/>
              </a:pPr>
              <a:r>
                <a:rPr lang="en-US" sz="2799" b="1">
                  <a:solidFill>
                    <a:srgbClr val="000000"/>
                  </a:solidFill>
                  <a:latin typeface="Times New Roman Bold"/>
                  <a:ea typeface="Times New Roman Bold"/>
                  <a:cs typeface="Times New Roman Bold"/>
                  <a:sym typeface="Times New Roman Bold"/>
                </a:rPr>
                <a:t>Next Steps</a:t>
              </a:r>
              <a:r>
                <a:rPr lang="en-US" sz="2799">
                  <a:solidFill>
                    <a:srgbClr val="000000"/>
                  </a:solidFill>
                  <a:latin typeface="Times New Roman"/>
                  <a:ea typeface="Times New Roman"/>
                  <a:cs typeface="Times New Roman"/>
                  <a:sym typeface="Times New Roman"/>
                </a:rPr>
                <a:t>: </a:t>
              </a:r>
            </a:p>
            <a:p>
              <a:pPr marL="746760" lvl="2" indent="-248920" algn="l">
                <a:lnSpc>
                  <a:spcPts val="3081"/>
                </a:lnSpc>
                <a:buFont typeface="Arial"/>
                <a:buChar char="⚬"/>
              </a:pPr>
              <a:r>
                <a:rPr lang="en-US" sz="2400">
                  <a:solidFill>
                    <a:srgbClr val="000000"/>
                  </a:solidFill>
                  <a:latin typeface="Times New Roman"/>
                  <a:ea typeface="Times New Roman"/>
                  <a:cs typeface="Times New Roman"/>
                  <a:sym typeface="Times New Roman"/>
                </a:rPr>
                <a:t>Feature engineering to extract additional insights</a:t>
              </a:r>
            </a:p>
            <a:p>
              <a:pPr marL="746760" lvl="2" indent="-248920" algn="l">
                <a:lnSpc>
                  <a:spcPts val="3081"/>
                </a:lnSpc>
                <a:buFont typeface="Arial"/>
                <a:buChar char="⚬"/>
              </a:pPr>
              <a:r>
                <a:rPr lang="en-US" sz="2400">
                  <a:solidFill>
                    <a:srgbClr val="000000"/>
                  </a:solidFill>
                  <a:latin typeface="Times New Roman"/>
                  <a:ea typeface="Times New Roman"/>
                  <a:cs typeface="Times New Roman"/>
                  <a:sym typeface="Times New Roman"/>
                </a:rPr>
                <a:t>Applying machine learning algorithms for sales prediction</a:t>
              </a:r>
            </a:p>
            <a:p>
              <a:pPr marL="746760" lvl="2" indent="-248920" algn="l">
                <a:lnSpc>
                  <a:spcPts val="3081"/>
                </a:lnSpc>
                <a:buFont typeface="Arial"/>
                <a:buChar char="⚬"/>
              </a:pPr>
              <a:r>
                <a:rPr lang="en-US" sz="2400">
                  <a:solidFill>
                    <a:srgbClr val="000000"/>
                  </a:solidFill>
                  <a:latin typeface="Times New Roman"/>
                  <a:ea typeface="Times New Roman"/>
                  <a:cs typeface="Times New Roman"/>
                  <a:sym typeface="Times New Roman"/>
                </a:rPr>
                <a:t>Evaluating model performance using suitable metrics</a:t>
              </a:r>
            </a:p>
            <a:p>
              <a:pPr marL="746760" lvl="2" indent="-248920" algn="just">
                <a:lnSpc>
                  <a:spcPts val="4320"/>
                </a:lnSpc>
              </a:pPr>
              <a:endParaRPr lang="en-US" sz="2400">
                <a:solidFill>
                  <a:srgbClr val="000000"/>
                </a:solidFill>
                <a:latin typeface="Times New Roman"/>
                <a:ea typeface="Times New Roman"/>
                <a:cs typeface="Times New Roman"/>
                <a:sym typeface="Times New Roman"/>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89538" y="0"/>
            <a:ext cx="14496521" cy="10287000"/>
          </a:xfrm>
          <a:custGeom>
            <a:avLst/>
            <a:gdLst/>
            <a:ahLst/>
            <a:cxnLst/>
            <a:rect l="l" t="t" r="r" b="b"/>
            <a:pathLst>
              <a:path w="14496521" h="10287000">
                <a:moveTo>
                  <a:pt x="0" y="0"/>
                </a:moveTo>
                <a:lnTo>
                  <a:pt x="14496521" y="0"/>
                </a:lnTo>
                <a:lnTo>
                  <a:pt x="14496521" y="10287000"/>
                </a:lnTo>
                <a:lnTo>
                  <a:pt x="0" y="10287000"/>
                </a:lnTo>
                <a:lnTo>
                  <a:pt x="0" y="0"/>
                </a:lnTo>
                <a:close/>
              </a:path>
            </a:pathLst>
          </a:custGeom>
          <a:blipFill>
            <a:blip r:embed="rId3"/>
            <a:stretch>
              <a:fillRect l="-185" r="-185"/>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433</Words>
  <Application>Microsoft Office PowerPoint</Application>
  <PresentationFormat>Custom</PresentationFormat>
  <Paragraphs>82</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Times New Roman Bold</vt:lpstr>
      <vt:lpstr>Times New Roman</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Prediction in tourism-Akhila.pptx</dc:title>
  <dc:creator>AKHILA</dc:creator>
  <cp:lastModifiedBy>Akhila Mediboyina</cp:lastModifiedBy>
  <cp:revision>1</cp:revision>
  <dcterms:created xsi:type="dcterms:W3CDTF">2006-08-16T00:00:00Z</dcterms:created>
  <dcterms:modified xsi:type="dcterms:W3CDTF">2025-03-14T06:00:27Z</dcterms:modified>
  <dc:identifier>DAGhrdcuuPw</dc:identifier>
</cp:coreProperties>
</file>