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3" r:id="rId8"/>
    <p:sldId id="271" r:id="rId9"/>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1954" y="7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3" name="Google Shape;3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l="2111" r="2110"/>
          <a:stretch/>
        </p:blipFill>
        <p:spPr>
          <a:xfrm>
            <a:off x="-703384" y="-844062"/>
            <a:ext cx="21171876" cy="12051324"/>
          </a:xfrm>
          <a:prstGeom prst="rect">
            <a:avLst/>
          </a:prstGeom>
          <a:noFill/>
          <a:ln>
            <a:noFill/>
          </a:ln>
        </p:spPr>
      </p:pic>
      <p:pic>
        <p:nvPicPr>
          <p:cNvPr id="92" name="Google Shape;92;p13"/>
          <p:cNvPicPr preferRelativeResize="0"/>
          <p:nvPr/>
        </p:nvPicPr>
        <p:blipFill rotWithShape="1">
          <a:blip r:embed="rId4">
            <a:alphaModFix/>
          </a:blip>
          <a:srcRect/>
          <a:stretch/>
        </p:blipFill>
        <p:spPr>
          <a:xfrm rot="2218059">
            <a:off x="2666986" y="7330193"/>
            <a:ext cx="1470957" cy="2140281"/>
          </a:xfrm>
          <a:prstGeom prst="rect">
            <a:avLst/>
          </a:prstGeom>
          <a:noFill/>
          <a:ln>
            <a:noFill/>
          </a:ln>
        </p:spPr>
      </p:pic>
      <p:sp>
        <p:nvSpPr>
          <p:cNvPr id="2" name="Title 1">
            <a:extLst>
              <a:ext uri="{FF2B5EF4-FFF2-40B4-BE49-F238E27FC236}">
                <a16:creationId xmlns:a16="http://schemas.microsoft.com/office/drawing/2014/main" id="{35512296-4F1E-2B34-62C7-22D75AC2A68E}"/>
              </a:ext>
            </a:extLst>
          </p:cNvPr>
          <p:cNvSpPr>
            <a:spLocks noGrp="1"/>
          </p:cNvSpPr>
          <p:nvPr>
            <p:ph type="ctrTitle"/>
          </p:nvPr>
        </p:nvSpPr>
        <p:spPr>
          <a:xfrm>
            <a:off x="1361445" y="-257908"/>
            <a:ext cx="16457631" cy="2825188"/>
          </a:xfrm>
        </p:spPr>
        <p:txBody>
          <a:bodyPr>
            <a:noAutofit/>
          </a:bodyPr>
          <a:lstStyle/>
          <a:p>
            <a:r>
              <a:rPr lang="en-IN" sz="9600" b="1" dirty="0">
                <a:solidFill>
                  <a:schemeClr val="accent1"/>
                </a:solidFill>
                <a:latin typeface="Times New Roman" panose="02020603050405020304" pitchFamily="18" charset="0"/>
                <a:cs typeface="Times New Roman" panose="02020603050405020304" pitchFamily="18" charset="0"/>
              </a:rPr>
              <a:t>Oklahoma City University</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Masters in Computer Science</a:t>
            </a:r>
            <a:endParaRPr lang="en-IN" sz="3600" b="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FEB9B09-1B9C-91A2-22A6-989ED143159F}"/>
              </a:ext>
            </a:extLst>
          </p:cNvPr>
          <p:cNvSpPr>
            <a:spLocks noGrp="1"/>
          </p:cNvSpPr>
          <p:nvPr>
            <p:ph type="subTitle" idx="1"/>
          </p:nvPr>
        </p:nvSpPr>
        <p:spPr>
          <a:xfrm>
            <a:off x="1539240" y="2727282"/>
            <a:ext cx="16969720" cy="7559718"/>
          </a:xfrm>
        </p:spPr>
        <p:txBody>
          <a:bodyPr>
            <a:normAutofit/>
          </a:bodyPr>
          <a:lstStyle/>
          <a:p>
            <a:pPr marL="25400" indent="0">
              <a:buNone/>
            </a:pPr>
            <a:r>
              <a:rPr lang="en-IN" sz="3600" b="1" dirty="0">
                <a:solidFill>
                  <a:schemeClr val="tx1"/>
                </a:solidFill>
                <a:latin typeface="Times New Roman" panose="02020603050405020304" pitchFamily="18" charset="0"/>
                <a:cs typeface="Times New Roman" panose="02020603050405020304" pitchFamily="18" charset="0"/>
              </a:rPr>
              <a:t>            PROJECT</a:t>
            </a:r>
          </a:p>
          <a:p>
            <a:pPr marL="25400" indent="0">
              <a:buNone/>
            </a:pPr>
            <a:r>
              <a:rPr lang="en-IN" sz="3600" b="1" dirty="0">
                <a:solidFill>
                  <a:schemeClr val="tx1"/>
                </a:solidFill>
                <a:latin typeface="Times New Roman" panose="02020603050405020304" pitchFamily="18" charset="0"/>
                <a:cs typeface="Times New Roman" panose="02020603050405020304" pitchFamily="18" charset="0"/>
              </a:rPr>
              <a:t>          ON</a:t>
            </a:r>
          </a:p>
          <a:p>
            <a:pPr marL="25400" indent="0">
              <a:buNone/>
            </a:pPr>
            <a:r>
              <a:rPr lang="en-US" sz="3600" dirty="0">
                <a:solidFill>
                  <a:schemeClr val="tx1"/>
                </a:solidFill>
                <a:latin typeface="Times New Roman" panose="02020603050405020304" pitchFamily="18" charset="0"/>
                <a:cs typeface="Times New Roman" panose="02020603050405020304" pitchFamily="18" charset="0"/>
              </a:rPr>
              <a:t>           Sales Prediction in the Tourism Industry </a:t>
            </a:r>
          </a:p>
          <a:p>
            <a:pPr marL="25400" indent="0">
              <a:buNone/>
            </a:pPr>
            <a:r>
              <a:rPr lang="en-US" sz="3600" b="1" dirty="0">
                <a:solidFill>
                  <a:schemeClr val="tx1"/>
                </a:solidFill>
                <a:latin typeface="Times New Roman" panose="02020603050405020304" pitchFamily="18" charset="0"/>
                <a:cs typeface="Times New Roman" panose="02020603050405020304" pitchFamily="18" charset="0"/>
              </a:rPr>
              <a:t>        Under the guidance of </a:t>
            </a:r>
          </a:p>
          <a:p>
            <a:pPr marL="25400" indent="0">
              <a:buNone/>
            </a:pPr>
            <a:r>
              <a:rPr lang="en-US" sz="3600" dirty="0">
                <a:solidFill>
                  <a:schemeClr val="tx1"/>
                </a:solidFill>
                <a:latin typeface="Times New Roman" panose="02020603050405020304" pitchFamily="18" charset="0"/>
                <a:cs typeface="Times New Roman" panose="02020603050405020304" pitchFamily="18" charset="0"/>
              </a:rPr>
              <a:t>         Tashfeen, Ahmad</a:t>
            </a:r>
          </a:p>
          <a:p>
            <a:pPr marL="25400" indent="0">
              <a:buNone/>
            </a:pPr>
            <a:r>
              <a:rPr lang="en-US" sz="3600" dirty="0">
                <a:solidFill>
                  <a:schemeClr val="tx1"/>
                </a:solidFill>
                <a:latin typeface="Times New Roman" panose="02020603050405020304" pitchFamily="18" charset="0"/>
                <a:cs typeface="Times New Roman" panose="02020603050405020304" pitchFamily="18" charset="0"/>
              </a:rPr>
              <a:t>             Mathematics &amp; Computer Science        </a:t>
            </a:r>
          </a:p>
          <a:p>
            <a:pPr marL="25400" indent="0">
              <a:buNone/>
            </a:pPr>
            <a:r>
              <a:rPr lang="en-US" sz="3600" dirty="0">
                <a:solidFill>
                  <a:schemeClr val="tx1"/>
                </a:solidFill>
                <a:latin typeface="Times New Roman" panose="02020603050405020304" pitchFamily="18" charset="0"/>
                <a:cs typeface="Times New Roman" panose="02020603050405020304" pitchFamily="18" charset="0"/>
              </a:rPr>
              <a:t>                                                                                                        </a:t>
            </a:r>
          </a:p>
          <a:p>
            <a:pPr marL="25400" indent="0">
              <a:buNone/>
            </a:pPr>
            <a:r>
              <a:rPr lang="en-US" sz="3600" b="1" dirty="0">
                <a:solidFill>
                  <a:schemeClr val="tx1"/>
                </a:solidFill>
                <a:latin typeface="Times New Roman" panose="02020603050405020304" pitchFamily="18" charset="0"/>
                <a:cs typeface="Times New Roman" panose="02020603050405020304" pitchFamily="18" charset="0"/>
              </a:rPr>
              <a:t>                                                                                                     </a:t>
            </a:r>
            <a:r>
              <a:rPr lang="en-IN" sz="3600" b="1" dirty="0">
                <a:solidFill>
                  <a:schemeClr val="tx1"/>
                </a:solidFill>
                <a:latin typeface="Times New Roman" panose="02020603050405020304" pitchFamily="18" charset="0"/>
                <a:cs typeface="Times New Roman" panose="02020603050405020304" pitchFamily="18" charset="0"/>
              </a:rPr>
              <a:t>BY: </a:t>
            </a:r>
          </a:p>
          <a:p>
            <a:pPr marL="25400" indent="0" algn="l">
              <a:buNone/>
            </a:pPr>
            <a:r>
              <a:rPr lang="en-IN" sz="3600" dirty="0">
                <a:solidFill>
                  <a:schemeClr val="tx1"/>
                </a:solidFill>
                <a:latin typeface="Times New Roman" panose="02020603050405020304" pitchFamily="18" charset="0"/>
                <a:cs typeface="Times New Roman" panose="02020603050405020304" pitchFamily="18" charset="0"/>
              </a:rPr>
              <a:t>                                                                                                               Akhila Mediboyina</a:t>
            </a:r>
          </a:p>
          <a:p>
            <a:pPr marL="25400" indent="0" algn="l">
              <a:buNone/>
            </a:pPr>
            <a:r>
              <a:rPr lang="en-IN" sz="3600" b="1" dirty="0">
                <a:solidFill>
                  <a:schemeClr val="tx1"/>
                </a:solidFill>
                <a:latin typeface="Times New Roman" panose="02020603050405020304" pitchFamily="18" charset="0"/>
                <a:cs typeface="Times New Roman" panose="02020603050405020304" pitchFamily="18" charset="0"/>
              </a:rPr>
              <a:t>                                                                                                               Id: B00115521</a:t>
            </a:r>
          </a:p>
        </p:txBody>
      </p:sp>
      <p:pic>
        <p:nvPicPr>
          <p:cNvPr id="11" name="Picture 10">
            <a:extLst>
              <a:ext uri="{FF2B5EF4-FFF2-40B4-BE49-F238E27FC236}">
                <a16:creationId xmlns:a16="http://schemas.microsoft.com/office/drawing/2014/main" id="{46A432DC-F002-3AA0-045F-74B52D0886E5}"/>
              </a:ext>
            </a:extLst>
          </p:cNvPr>
          <p:cNvPicPr>
            <a:picLocks noChangeAspect="1"/>
          </p:cNvPicPr>
          <p:nvPr/>
        </p:nvPicPr>
        <p:blipFill>
          <a:blip r:embed="rId5"/>
          <a:stretch>
            <a:fillRect/>
          </a:stretch>
        </p:blipFill>
        <p:spPr>
          <a:xfrm>
            <a:off x="-346084" y="0"/>
            <a:ext cx="2417188" cy="2242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4"/>
          <p:cNvPicPr preferRelativeResize="0"/>
          <p:nvPr/>
        </p:nvPicPr>
        <p:blipFill rotWithShape="1">
          <a:blip r:embed="rId3">
            <a:alphaModFix/>
          </a:blip>
          <a:srcRect l="2111" r="2110"/>
          <a:stretch/>
        </p:blipFill>
        <p:spPr>
          <a:xfrm>
            <a:off x="0" y="0"/>
            <a:ext cx="18288000" cy="10287000"/>
          </a:xfrm>
          <a:prstGeom prst="rect">
            <a:avLst/>
          </a:prstGeom>
          <a:noFill/>
          <a:ln>
            <a:noFill/>
          </a:ln>
        </p:spPr>
      </p:pic>
      <p:sp>
        <p:nvSpPr>
          <p:cNvPr id="104" name="Google Shape;104;p14"/>
          <p:cNvSpPr txBox="1"/>
          <p:nvPr/>
        </p:nvSpPr>
        <p:spPr>
          <a:xfrm>
            <a:off x="1190227" y="3529037"/>
            <a:ext cx="5018927" cy="129247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5999" b="1" dirty="0">
                <a:solidFill>
                  <a:srgbClr val="171616"/>
                </a:solidFill>
                <a:latin typeface="Times New Roman" panose="02020603050405020304" pitchFamily="18" charset="0"/>
                <a:ea typeface="Nunito Light"/>
                <a:cs typeface="Times New Roman" panose="02020603050405020304" pitchFamily="18" charset="0"/>
                <a:sym typeface="Nunito Light"/>
              </a:rPr>
              <a:t>CONTENTS</a:t>
            </a:r>
            <a:endParaRPr lang="en-US" sz="5999" b="1" i="0" u="none" strike="noStrike" cap="none" dirty="0">
              <a:solidFill>
                <a:srgbClr val="171616"/>
              </a:solidFill>
              <a:latin typeface="Times New Roman" panose="02020603050405020304" pitchFamily="18" charset="0"/>
              <a:ea typeface="Nunito Light"/>
              <a:cs typeface="Times New Roman" panose="02020603050405020304" pitchFamily="18" charset="0"/>
              <a:sym typeface="Nunito Light"/>
            </a:endParaRPr>
          </a:p>
        </p:txBody>
      </p:sp>
      <p:sp>
        <p:nvSpPr>
          <p:cNvPr id="111" name="Google Shape;111;p14"/>
          <p:cNvSpPr txBox="1"/>
          <p:nvPr/>
        </p:nvSpPr>
        <p:spPr>
          <a:xfrm>
            <a:off x="8823960" y="1767436"/>
            <a:ext cx="6522720" cy="4825937"/>
          </a:xfrm>
          <a:prstGeom prst="rect">
            <a:avLst/>
          </a:prstGeom>
          <a:noFill/>
          <a:ln>
            <a:noFill/>
          </a:ln>
        </p:spPr>
        <p:txBody>
          <a:bodyPr spcFirstLastPara="1" wrap="square" lIns="0" tIns="0" rIns="0" bIns="0" anchor="t" anchorCtr="0">
            <a:spAutoFit/>
          </a:bodyPr>
          <a:lstStyle/>
          <a:p>
            <a:pPr marL="685800" marR="0" lvl="0" indent="-685800" rtl="0">
              <a:lnSpc>
                <a:spcPct val="140020"/>
              </a:lnSpc>
              <a:spcBef>
                <a:spcPts val="0"/>
              </a:spcBef>
              <a:spcAft>
                <a:spcPts val="0"/>
              </a:spcAft>
              <a:buFont typeface="Wingdings" panose="05000000000000000000" pitchFamily="2" charset="2"/>
              <a:buChar char="Ø"/>
            </a:pPr>
            <a:r>
              <a:rPr lang="en-US" sz="3200" b="1" dirty="0">
                <a:solidFill>
                  <a:srgbClr val="171616"/>
                </a:solidFill>
                <a:latin typeface="Times New Roman" panose="02020603050405020304" pitchFamily="18" charset="0"/>
                <a:cs typeface="Times New Roman" panose="02020603050405020304" pitchFamily="18" charset="0"/>
                <a:sym typeface="Nunito Sans"/>
              </a:rPr>
              <a:t>INTRODUCTION</a:t>
            </a:r>
          </a:p>
          <a:p>
            <a:pPr marL="685800" marR="0" lvl="0" indent="-685800" rtl="0">
              <a:lnSpc>
                <a:spcPct val="140020"/>
              </a:lnSpc>
              <a:spcBef>
                <a:spcPts val="0"/>
              </a:spcBef>
              <a:spcAft>
                <a:spcPts val="0"/>
              </a:spcAft>
              <a:buFont typeface="Wingdings" panose="05000000000000000000" pitchFamily="2" charset="2"/>
              <a:buChar char="Ø"/>
            </a:pPr>
            <a:r>
              <a:rPr lang="en-US" sz="3200" b="1" dirty="0">
                <a:solidFill>
                  <a:srgbClr val="171616"/>
                </a:solidFill>
                <a:latin typeface="Times New Roman" panose="02020603050405020304" pitchFamily="18" charset="0"/>
                <a:cs typeface="Times New Roman" panose="02020603050405020304" pitchFamily="18" charset="0"/>
                <a:sym typeface="Nunito Sans"/>
              </a:rPr>
              <a:t>DATASET OVERVIEW</a:t>
            </a:r>
          </a:p>
          <a:p>
            <a:pPr marL="685800" marR="0" lvl="0" indent="-685800" rtl="0">
              <a:lnSpc>
                <a:spcPct val="140020"/>
              </a:lnSpc>
              <a:spcBef>
                <a:spcPts val="0"/>
              </a:spcBef>
              <a:spcAft>
                <a:spcPts val="0"/>
              </a:spcAft>
              <a:buFont typeface="Wingdings" panose="05000000000000000000" pitchFamily="2" charset="2"/>
              <a:buChar char="Ø"/>
            </a:pPr>
            <a:r>
              <a:rPr lang="en-US" sz="3200" b="1" dirty="0">
                <a:solidFill>
                  <a:srgbClr val="171616"/>
                </a:solidFill>
                <a:latin typeface="Times New Roman" panose="02020603050405020304" pitchFamily="18" charset="0"/>
                <a:cs typeface="Times New Roman" panose="02020603050405020304" pitchFamily="18" charset="0"/>
                <a:sym typeface="Nunito Sans"/>
              </a:rPr>
              <a:t>DATA PREPROCESSING TECHNIQUES</a:t>
            </a:r>
          </a:p>
          <a:p>
            <a:pPr marL="685800" marR="0" lvl="0" indent="-685800" rtl="0">
              <a:lnSpc>
                <a:spcPct val="140020"/>
              </a:lnSpc>
              <a:spcBef>
                <a:spcPts val="0"/>
              </a:spcBef>
              <a:spcAft>
                <a:spcPts val="0"/>
              </a:spcAft>
              <a:buFont typeface="Wingdings" panose="05000000000000000000" pitchFamily="2" charset="2"/>
              <a:buChar char="Ø"/>
            </a:pPr>
            <a:r>
              <a:rPr lang="en-US" sz="3200" b="1" dirty="0">
                <a:solidFill>
                  <a:srgbClr val="171616"/>
                </a:solidFill>
                <a:latin typeface="Times New Roman" panose="02020603050405020304" pitchFamily="18" charset="0"/>
                <a:cs typeface="Times New Roman" panose="02020603050405020304" pitchFamily="18" charset="0"/>
                <a:sym typeface="Nunito Sans"/>
              </a:rPr>
              <a:t>IMPLEMENTATION HIGHLIGHTS</a:t>
            </a:r>
          </a:p>
          <a:p>
            <a:pPr marL="685800" marR="0" lvl="0" indent="-685800" rtl="0">
              <a:lnSpc>
                <a:spcPct val="140020"/>
              </a:lnSpc>
              <a:spcBef>
                <a:spcPts val="0"/>
              </a:spcBef>
              <a:spcAft>
                <a:spcPts val="0"/>
              </a:spcAft>
              <a:buFont typeface="Wingdings" panose="05000000000000000000" pitchFamily="2" charset="2"/>
              <a:buChar char="Ø"/>
            </a:pPr>
            <a:r>
              <a:rPr lang="en-US" sz="3200" b="1" dirty="0">
                <a:solidFill>
                  <a:srgbClr val="171616"/>
                </a:solidFill>
                <a:latin typeface="Times New Roman" panose="02020603050405020304" pitchFamily="18" charset="0"/>
                <a:cs typeface="Times New Roman" panose="02020603050405020304" pitchFamily="18" charset="0"/>
                <a:sym typeface="Nunito Sans"/>
              </a:rPr>
              <a:t>CONCLUSION</a:t>
            </a:r>
          </a:p>
        </p:txBody>
      </p:sp>
      <p:pic>
        <p:nvPicPr>
          <p:cNvPr id="115" name="Google Shape;115;p14"/>
          <p:cNvPicPr preferRelativeResize="0"/>
          <p:nvPr/>
        </p:nvPicPr>
        <p:blipFill rotWithShape="1">
          <a:blip r:embed="rId4">
            <a:alphaModFix/>
          </a:blip>
          <a:srcRect/>
          <a:stretch/>
        </p:blipFill>
        <p:spPr>
          <a:xfrm>
            <a:off x="14819206" y="-483161"/>
            <a:ext cx="3878878" cy="27489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15"/>
          <p:cNvPicPr preferRelativeResize="0"/>
          <p:nvPr/>
        </p:nvPicPr>
        <p:blipFill rotWithShape="1">
          <a:blip r:embed="rId3">
            <a:alphaModFix/>
          </a:blip>
          <a:srcRect l="2111" r="2110"/>
          <a:stretch/>
        </p:blipFill>
        <p:spPr>
          <a:xfrm>
            <a:off x="0" y="14514"/>
            <a:ext cx="18288000" cy="10287000"/>
          </a:xfrm>
          <a:prstGeom prst="rect">
            <a:avLst/>
          </a:prstGeom>
          <a:noFill/>
          <a:ln>
            <a:noFill/>
          </a:ln>
        </p:spPr>
      </p:pic>
      <p:pic>
        <p:nvPicPr>
          <p:cNvPr id="133" name="Google Shape;133;p15"/>
          <p:cNvPicPr preferRelativeResize="0"/>
          <p:nvPr/>
        </p:nvPicPr>
        <p:blipFill rotWithShape="1">
          <a:blip r:embed="rId4">
            <a:alphaModFix/>
          </a:blip>
          <a:srcRect/>
          <a:stretch/>
        </p:blipFill>
        <p:spPr>
          <a:xfrm>
            <a:off x="589553" y="3270097"/>
            <a:ext cx="1039221" cy="5631015"/>
          </a:xfrm>
          <a:prstGeom prst="rect">
            <a:avLst/>
          </a:prstGeom>
          <a:noFill/>
          <a:ln>
            <a:noFill/>
          </a:ln>
        </p:spPr>
      </p:pic>
      <p:sp>
        <p:nvSpPr>
          <p:cNvPr id="2" name="Title 1">
            <a:extLst>
              <a:ext uri="{FF2B5EF4-FFF2-40B4-BE49-F238E27FC236}">
                <a16:creationId xmlns:a16="http://schemas.microsoft.com/office/drawing/2014/main" id="{DA0E507F-26BD-7F23-5922-85B028B2191F}"/>
              </a:ext>
            </a:extLst>
          </p:cNvPr>
          <p:cNvSpPr>
            <a:spLocks noGrp="1"/>
          </p:cNvSpPr>
          <p:nvPr>
            <p:ph type="ctrTitle"/>
          </p:nvPr>
        </p:nvSpPr>
        <p:spPr>
          <a:xfrm>
            <a:off x="171451" y="1"/>
            <a:ext cx="17347846" cy="2228849"/>
          </a:xfrm>
        </p:spPr>
        <p:txBody>
          <a:bodyPr>
            <a:normAutofit/>
          </a:bodyPr>
          <a:lstStyle/>
          <a:p>
            <a:r>
              <a:rPr lang="en-IN" sz="66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26E24251-6923-98F3-0215-81183AB0A940}"/>
              </a:ext>
            </a:extLst>
          </p:cNvPr>
          <p:cNvSpPr>
            <a:spLocks noGrp="1"/>
          </p:cNvSpPr>
          <p:nvPr>
            <p:ph type="subTitle" idx="1"/>
          </p:nvPr>
        </p:nvSpPr>
        <p:spPr>
          <a:xfrm>
            <a:off x="2000250" y="2980875"/>
            <a:ext cx="14516100" cy="6591749"/>
          </a:xfrm>
        </p:spPr>
        <p:txBody>
          <a:bodyPr>
            <a:normAutofit/>
          </a:bodyPr>
          <a:lstStyle/>
          <a:p>
            <a:pPr marL="768350" indent="-742950" algn="just">
              <a:lnSpc>
                <a:spcPct val="150000"/>
              </a:lnSpc>
              <a:buFont typeface="Wingdings" panose="05000000000000000000" pitchFamily="2" charset="2"/>
              <a:buChar char="§"/>
            </a:pPr>
            <a:r>
              <a:rPr lang="en-US" sz="3600" b="1" dirty="0">
                <a:solidFill>
                  <a:schemeClr val="tx1"/>
                </a:solidFill>
                <a:latin typeface="Times New Roman" panose="02020603050405020304" pitchFamily="18" charset="0"/>
                <a:cs typeface="Times New Roman" panose="02020603050405020304" pitchFamily="18" charset="0"/>
              </a:rPr>
              <a:t> OBJECTIVE: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project focuses on sales prediction in the tourism industry, leveraging historical booking and sales data to forecast future trends. By employing advanced machine learning models, we aim to empower stakeholders with actionable insights to optimize revenue, enhance customer experiences, and plan resource allocation effectively.</a:t>
            </a:r>
          </a:p>
          <a:p>
            <a:pPr marL="768350" indent="-742950" algn="just">
              <a:lnSpc>
                <a:spcPct val="150000"/>
              </a:lnSpc>
              <a:buFont typeface="Wingdings" panose="05000000000000000000" pitchFamily="2" charset="2"/>
              <a:buChar char="§"/>
            </a:pPr>
            <a:r>
              <a:rPr lang="en-US"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FOCUS AREAS: </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 encoding categorical variables, normalizing numerical data, and preparing data for predictive modeling</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68350" indent="-742950" algn="just">
              <a:lnSpc>
                <a:spcPct val="150000"/>
              </a:lnSpc>
              <a:buFont typeface="Wingdings" panose="05000000000000000000" pitchFamily="2" charset="2"/>
              <a:buChar char="§"/>
            </a:pPr>
            <a:endParaRPr lang="en-US" sz="3600" dirty="0">
              <a:solidFill>
                <a:schemeClr val="tx1"/>
              </a:solidFill>
              <a:latin typeface="Times New Roman" panose="02020603050405020304" pitchFamily="18" charset="0"/>
              <a:cs typeface="Times New Roman" panose="02020603050405020304" pitchFamily="18" charset="0"/>
            </a:endParaRPr>
          </a:p>
          <a:p>
            <a:pPr marL="768350" indent="-742950" algn="just">
              <a:lnSpc>
                <a:spcPct val="150000"/>
              </a:lnSpc>
              <a:buFont typeface="Wingdings" panose="05000000000000000000" pitchFamily="2" charset="2"/>
              <a:buChar char="§"/>
            </a:pPr>
            <a:endParaRPr lang="en-IN" sz="3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6"/>
          <p:cNvPicPr preferRelativeResize="0"/>
          <p:nvPr/>
        </p:nvPicPr>
        <p:blipFill rotWithShape="1">
          <a:blip r:embed="rId3">
            <a:alphaModFix/>
          </a:blip>
          <a:srcRect l="2111" r="2110"/>
          <a:stretch/>
        </p:blipFill>
        <p:spPr>
          <a:xfrm>
            <a:off x="0" y="0"/>
            <a:ext cx="18288000" cy="10287000"/>
          </a:xfrm>
          <a:prstGeom prst="rect">
            <a:avLst/>
          </a:prstGeom>
          <a:noFill/>
          <a:ln>
            <a:noFill/>
          </a:ln>
        </p:spPr>
      </p:pic>
      <p:pic>
        <p:nvPicPr>
          <p:cNvPr id="146" name="Google Shape;146;p16"/>
          <p:cNvPicPr preferRelativeResize="0"/>
          <p:nvPr/>
        </p:nvPicPr>
        <p:blipFill rotWithShape="1">
          <a:blip r:embed="rId4">
            <a:alphaModFix/>
          </a:blip>
          <a:srcRect/>
          <a:stretch/>
        </p:blipFill>
        <p:spPr>
          <a:xfrm>
            <a:off x="16661105" y="4307957"/>
            <a:ext cx="718220" cy="4114800"/>
          </a:xfrm>
          <a:prstGeom prst="rect">
            <a:avLst/>
          </a:prstGeom>
          <a:noFill/>
          <a:ln>
            <a:noFill/>
          </a:ln>
        </p:spPr>
      </p:pic>
      <p:pic>
        <p:nvPicPr>
          <p:cNvPr id="148" name="Google Shape;148;p16"/>
          <p:cNvPicPr preferRelativeResize="0"/>
          <p:nvPr/>
        </p:nvPicPr>
        <p:blipFill rotWithShape="1">
          <a:blip r:embed="rId5">
            <a:alphaModFix/>
          </a:blip>
          <a:srcRect/>
          <a:stretch/>
        </p:blipFill>
        <p:spPr>
          <a:xfrm rot="-4794640">
            <a:off x="1911989" y="-404967"/>
            <a:ext cx="1470957" cy="2140281"/>
          </a:xfrm>
          <a:prstGeom prst="rect">
            <a:avLst/>
          </a:prstGeom>
          <a:noFill/>
          <a:ln>
            <a:noFill/>
          </a:ln>
        </p:spPr>
      </p:pic>
      <p:sp>
        <p:nvSpPr>
          <p:cNvPr id="2" name="Title 1">
            <a:extLst>
              <a:ext uri="{FF2B5EF4-FFF2-40B4-BE49-F238E27FC236}">
                <a16:creationId xmlns:a16="http://schemas.microsoft.com/office/drawing/2014/main" id="{0E29BD5A-CE7E-976F-2836-F5D890C8ED4A}"/>
              </a:ext>
            </a:extLst>
          </p:cNvPr>
          <p:cNvSpPr>
            <a:spLocks noGrp="1"/>
          </p:cNvSpPr>
          <p:nvPr>
            <p:ph type="ctrTitle"/>
          </p:nvPr>
        </p:nvSpPr>
        <p:spPr>
          <a:xfrm>
            <a:off x="2757947" y="722671"/>
            <a:ext cx="11695471" cy="1958201"/>
          </a:xfrm>
        </p:spPr>
        <p:txBody>
          <a:bodyPr>
            <a:normAutofit fontScale="90000"/>
          </a:bodyPr>
          <a:lstStyle/>
          <a:p>
            <a:r>
              <a:rPr lang="en-IN" sz="6000" b="1" dirty="0">
                <a:solidFill>
                  <a:schemeClr val="tx1"/>
                </a:solidFill>
                <a:latin typeface="Times New Roman" panose="02020603050405020304" pitchFamily="18" charset="0"/>
                <a:cs typeface="Times New Roman" panose="02020603050405020304" pitchFamily="18" charset="0"/>
              </a:rPr>
              <a:t>DATASET OVERVIEW</a:t>
            </a:r>
            <a:br>
              <a:rPr lang="en-IN" sz="6000" b="1" dirty="0">
                <a:solidFill>
                  <a:schemeClr val="tx1"/>
                </a:solidFill>
                <a:latin typeface="Times New Roman" panose="02020603050405020304" pitchFamily="18" charset="0"/>
                <a:cs typeface="Times New Roman" panose="02020603050405020304" pitchFamily="18" charset="0"/>
              </a:rPr>
            </a:br>
            <a:r>
              <a:rPr lang="en-IN" sz="6000" b="1" dirty="0">
                <a:solidFill>
                  <a:schemeClr val="tx1"/>
                </a:solidFill>
                <a:latin typeface="Times New Roman" panose="02020603050405020304" pitchFamily="18" charset="0"/>
                <a:cs typeface="Times New Roman" panose="02020603050405020304" pitchFamily="18" charset="0"/>
              </a:rPr>
              <a:t>Tourism Sales Data Across Regions</a:t>
            </a:r>
          </a:p>
        </p:txBody>
      </p:sp>
      <p:sp>
        <p:nvSpPr>
          <p:cNvPr id="3" name="Subtitle 2">
            <a:extLst>
              <a:ext uri="{FF2B5EF4-FFF2-40B4-BE49-F238E27FC236}">
                <a16:creationId xmlns:a16="http://schemas.microsoft.com/office/drawing/2014/main" id="{B063168A-6DC8-AADC-C778-FD40F77B92A4}"/>
              </a:ext>
            </a:extLst>
          </p:cNvPr>
          <p:cNvSpPr>
            <a:spLocks noGrp="1"/>
          </p:cNvSpPr>
          <p:nvPr>
            <p:ph type="subTitle" idx="1"/>
          </p:nvPr>
        </p:nvSpPr>
        <p:spPr>
          <a:xfrm>
            <a:off x="1706880" y="3154680"/>
            <a:ext cx="14045550" cy="7101840"/>
          </a:xfrm>
        </p:spPr>
        <p:txBody>
          <a:bodyPr>
            <a:norm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Collector(s)</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Kaggle, World Tourism Organization (UNWTO), Government Tourism Boards</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Year Range</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2010–2024</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Dataset Title</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"Tourism Sales Data Across Regions"</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Version Number</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v1.2</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Publisher</a:t>
            </a: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Kaggle, UNWTO, government tourism department</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Challenges in Raw Data: </a:t>
            </a:r>
            <a:endParaRPr lang="en-IN"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Presence of missing values affecting data integrity</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Categorical data requiring conversion into numerical format</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Different scales in numerical attributes leading to inconsistencies</a:t>
            </a:r>
            <a:endParaRPr lang="en-IN" sz="2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96900" indent="-571500" algn="just">
              <a:lnSpc>
                <a:spcPct val="150000"/>
              </a:lnSpc>
              <a:buFont typeface="Wingdings" panose="05000000000000000000" pitchFamily="2" charset="2"/>
              <a:buChar char="Ø"/>
            </a:pP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17"/>
          <p:cNvPicPr preferRelativeResize="0"/>
          <p:nvPr/>
        </p:nvPicPr>
        <p:blipFill rotWithShape="1">
          <a:blip r:embed="rId3">
            <a:alphaModFix/>
          </a:blip>
          <a:srcRect l="2111" r="2110"/>
          <a:stretch/>
        </p:blipFill>
        <p:spPr>
          <a:xfrm>
            <a:off x="0" y="0"/>
            <a:ext cx="18288000" cy="10287000"/>
          </a:xfrm>
          <a:prstGeom prst="rect">
            <a:avLst/>
          </a:prstGeom>
          <a:noFill/>
          <a:ln>
            <a:noFill/>
          </a:ln>
        </p:spPr>
      </p:pic>
      <p:sp>
        <p:nvSpPr>
          <p:cNvPr id="3" name="Subtitle 2">
            <a:extLst>
              <a:ext uri="{FF2B5EF4-FFF2-40B4-BE49-F238E27FC236}">
                <a16:creationId xmlns:a16="http://schemas.microsoft.com/office/drawing/2014/main" id="{586DC5B8-E166-8654-4575-46380FAAF1B9}"/>
              </a:ext>
            </a:extLst>
          </p:cNvPr>
          <p:cNvSpPr>
            <a:spLocks noGrp="1"/>
          </p:cNvSpPr>
          <p:nvPr>
            <p:ph type="subTitle" idx="1"/>
          </p:nvPr>
        </p:nvSpPr>
        <p:spPr>
          <a:xfrm>
            <a:off x="457200" y="2270760"/>
            <a:ext cx="16337280" cy="6401292"/>
          </a:xfrm>
        </p:spPr>
        <p:txBody>
          <a:bodyPr>
            <a:norm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Handling Missing Values</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Identifying and replacing missing values using appropriate strategies (mean, median, mode)</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Ensuring data completeness to improve prediction accuracy</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Encoding Categorical Variables</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Transforming non-numeric data into numerical form using techniques like Label Encoding and One-Hot Encoding</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Normalizing Numerical Data</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Standardizing features to ensure uniform data distribution for better model performance</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Ensuring Data Quality</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Removing duplicate records and inconsistencies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Balancing the dataset to prevent bias in predictions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96900" indent="-571500" algn="just">
              <a:lnSpc>
                <a:spcPct val="150000"/>
              </a:lnSpc>
              <a:buFont typeface="Wingdings" panose="05000000000000000000" pitchFamily="2" charset="2"/>
              <a:buChar char="Ø"/>
            </a:pPr>
            <a:endParaRPr lang="en-IN" sz="44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58F059E0-4A77-616B-7882-5A3FF9011FCE}"/>
              </a:ext>
            </a:extLst>
          </p:cNvPr>
          <p:cNvSpPr>
            <a:spLocks noGrp="1"/>
          </p:cNvSpPr>
          <p:nvPr>
            <p:ph type="ctrTitle"/>
          </p:nvPr>
        </p:nvSpPr>
        <p:spPr>
          <a:xfrm>
            <a:off x="685800" y="0"/>
            <a:ext cx="14460794" cy="1614948"/>
          </a:xfrm>
        </p:spPr>
        <p:txBody>
          <a:bodyPr>
            <a:normAutofit/>
          </a:bodyPr>
          <a:lstStyle/>
          <a:p>
            <a:r>
              <a:rPr lang="en-IN" b="1" dirty="0">
                <a:latin typeface="Times New Roman" panose="02020603050405020304" pitchFamily="18" charset="0"/>
                <a:cs typeface="Times New Roman" panose="02020603050405020304" pitchFamily="18" charset="0"/>
              </a:rPr>
              <a:t>DATA PREPROCESSING TECHNIQUES</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Preparing Data for Sales Prediction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p:nvPr/>
        </p:nvPicPr>
        <p:blipFill rotWithShape="1">
          <a:blip r:embed="rId3">
            <a:alphaModFix/>
          </a:blip>
          <a:srcRect l="2111" r="2110"/>
          <a:stretch/>
        </p:blipFill>
        <p:spPr>
          <a:xfrm>
            <a:off x="0" y="0"/>
            <a:ext cx="18288000" cy="10287000"/>
          </a:xfrm>
          <a:prstGeom prst="rect">
            <a:avLst/>
          </a:prstGeom>
          <a:noFill/>
          <a:ln>
            <a:noFill/>
          </a:ln>
        </p:spPr>
      </p:pic>
      <p:sp>
        <p:nvSpPr>
          <p:cNvPr id="2" name="Title 1">
            <a:extLst>
              <a:ext uri="{FF2B5EF4-FFF2-40B4-BE49-F238E27FC236}">
                <a16:creationId xmlns:a16="http://schemas.microsoft.com/office/drawing/2014/main" id="{3BEC6FEB-F5AC-4F18-26A2-27A823D83430}"/>
              </a:ext>
            </a:extLst>
          </p:cNvPr>
          <p:cNvSpPr>
            <a:spLocks noGrp="1"/>
          </p:cNvSpPr>
          <p:nvPr>
            <p:ph type="ctrTitle"/>
          </p:nvPr>
        </p:nvSpPr>
        <p:spPr>
          <a:xfrm>
            <a:off x="2314575" y="222806"/>
            <a:ext cx="13008937" cy="2748994"/>
          </a:xfrm>
        </p:spPr>
        <p:txBody>
          <a:bodyPr>
            <a:noAutofit/>
          </a:bodyPr>
          <a:lstStyle/>
          <a:p>
            <a:r>
              <a:rPr lang="en-IN" sz="4800" b="1" dirty="0">
                <a:latin typeface="Times New Roman" panose="02020603050405020304" pitchFamily="18" charset="0"/>
                <a:cs typeface="Times New Roman" panose="02020603050405020304" pitchFamily="18" charset="0"/>
              </a:rPr>
              <a:t>IMPLEMENTATION HIGHLIGHTS</a:t>
            </a:r>
            <a:br>
              <a:rPr lang="en-IN" sz="4800"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Key Steps in Data Preprocessing</a:t>
            </a:r>
          </a:p>
        </p:txBody>
      </p:sp>
      <p:sp>
        <p:nvSpPr>
          <p:cNvPr id="3" name="Subtitle 2">
            <a:extLst>
              <a:ext uri="{FF2B5EF4-FFF2-40B4-BE49-F238E27FC236}">
                <a16:creationId xmlns:a16="http://schemas.microsoft.com/office/drawing/2014/main" id="{F7431FFB-C337-679B-0DCD-384F7D834F52}"/>
              </a:ext>
            </a:extLst>
          </p:cNvPr>
          <p:cNvSpPr>
            <a:spLocks noGrp="1"/>
          </p:cNvSpPr>
          <p:nvPr>
            <p:ph type="subTitle" idx="1"/>
          </p:nvPr>
        </p:nvSpPr>
        <p:spPr>
          <a:xfrm>
            <a:off x="1371600" y="2748995"/>
            <a:ext cx="15514320" cy="6335706"/>
          </a:xfrm>
        </p:spPr>
        <p:txBody>
          <a:bodyPr>
            <a:norm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Loading and Cleaning Data</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Read dataset and check for missing values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Fill missing values with forward-fill or imputation techniques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Transforming Data</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Encode categorical variables (e.g., Region, Tourism Type)</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Normalize numerical features (e.g., Sales, Revenue)</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Validating Preprocessed Data</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Visualizing data distributions before and after transformations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Ensuring dataset is ready for predictive modeling</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96900" indent="-571500" algn="just">
              <a:lnSpc>
                <a:spcPct val="150000"/>
              </a:lnSpc>
              <a:buFont typeface="Wingdings" panose="05000000000000000000" pitchFamily="2" charset="2"/>
              <a:buChar char="§"/>
            </a:pP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4" name="Google Shape;345;p28">
            <a:extLst>
              <a:ext uri="{FF2B5EF4-FFF2-40B4-BE49-F238E27FC236}">
                <a16:creationId xmlns:a16="http://schemas.microsoft.com/office/drawing/2014/main" id="{676BF3F3-226D-89DC-5062-503A39819F81}"/>
              </a:ext>
            </a:extLst>
          </p:cNvPr>
          <p:cNvPicPr preferRelativeResize="0"/>
          <p:nvPr/>
        </p:nvPicPr>
        <p:blipFill rotWithShape="1">
          <a:blip r:embed="rId3">
            <a:alphaModFix/>
          </a:blip>
          <a:srcRect l="2111" r="2110"/>
          <a:stretch/>
        </p:blipFill>
        <p:spPr>
          <a:xfrm>
            <a:off x="0" y="0"/>
            <a:ext cx="18288000" cy="10287000"/>
          </a:xfrm>
          <a:prstGeom prst="rect">
            <a:avLst/>
          </a:prstGeom>
          <a:noFill/>
          <a:ln>
            <a:noFill/>
          </a:ln>
        </p:spPr>
      </p:pic>
      <p:sp>
        <p:nvSpPr>
          <p:cNvPr id="2" name="Title 1">
            <a:extLst>
              <a:ext uri="{FF2B5EF4-FFF2-40B4-BE49-F238E27FC236}">
                <a16:creationId xmlns:a16="http://schemas.microsoft.com/office/drawing/2014/main" id="{9037158E-1D65-2EA4-7A36-73331D532E1E}"/>
              </a:ext>
            </a:extLst>
          </p:cNvPr>
          <p:cNvSpPr>
            <a:spLocks noGrp="1"/>
          </p:cNvSpPr>
          <p:nvPr>
            <p:ph type="ctrTitle"/>
          </p:nvPr>
        </p:nvSpPr>
        <p:spPr>
          <a:xfrm>
            <a:off x="2225040" y="447675"/>
            <a:ext cx="13206494" cy="1990725"/>
          </a:xfrm>
        </p:spPr>
        <p:txBody>
          <a:bodyPr>
            <a:normAutofit/>
          </a:bodyPr>
          <a:lstStyle/>
          <a:p>
            <a:r>
              <a:rPr lang="en-IN" sz="6000" b="1" dirty="0">
                <a:solidFill>
                  <a:schemeClr val="tx1"/>
                </a:solidFill>
                <a:latin typeface="Times New Roman" panose="02020603050405020304" pitchFamily="18" charset="0"/>
                <a:cs typeface="Times New Roman" panose="02020603050405020304" pitchFamily="18" charset="0"/>
              </a:rPr>
              <a:t>CONCLUSION</a:t>
            </a:r>
            <a:br>
              <a:rPr lang="en-IN" sz="6000" b="1" dirty="0">
                <a:solidFill>
                  <a:schemeClr val="tx1"/>
                </a:solidFill>
                <a:latin typeface="Times New Roman" panose="02020603050405020304" pitchFamily="18" charset="0"/>
                <a:cs typeface="Times New Roman" panose="02020603050405020304" pitchFamily="18" charset="0"/>
              </a:rPr>
            </a:br>
            <a:r>
              <a:rPr lang="en-IN" sz="6000" b="1" dirty="0">
                <a:solidFill>
                  <a:schemeClr val="tx1"/>
                </a:solidFill>
                <a:latin typeface="Times New Roman" panose="02020603050405020304" pitchFamily="18" charset="0"/>
                <a:cs typeface="Times New Roman" panose="02020603050405020304" pitchFamily="18" charset="0"/>
              </a:rPr>
              <a:t>Summary &amp; Next Steps</a:t>
            </a:r>
          </a:p>
        </p:txBody>
      </p:sp>
      <p:sp>
        <p:nvSpPr>
          <p:cNvPr id="3" name="Subtitle 2">
            <a:extLst>
              <a:ext uri="{FF2B5EF4-FFF2-40B4-BE49-F238E27FC236}">
                <a16:creationId xmlns:a16="http://schemas.microsoft.com/office/drawing/2014/main" id="{659FDE9F-277F-D10D-82A3-BFC735ADBF19}"/>
              </a:ext>
            </a:extLst>
          </p:cNvPr>
          <p:cNvSpPr>
            <a:spLocks noGrp="1"/>
          </p:cNvSpPr>
          <p:nvPr>
            <p:ph type="subTitle" idx="1"/>
          </p:nvPr>
        </p:nvSpPr>
        <p:spPr>
          <a:xfrm>
            <a:off x="1371600" y="3196669"/>
            <a:ext cx="16916400" cy="7090331"/>
          </a:xfrm>
        </p:spPr>
        <p:txBody>
          <a:bodyPr>
            <a:noAutofit/>
          </a:bodyPr>
          <a:lstStyle/>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Takeaways</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is critical to improving prediction accuracy</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Proper handling of missing values and scaling </a:t>
            </a:r>
            <a:r>
              <a:rPr lang="en-US"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ensures</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 consistency</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Transforming categorical data enables seamless model training</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l">
              <a:lnSpc>
                <a:spcPct val="107000"/>
              </a:lnSpc>
              <a:spcAft>
                <a:spcPts val="800"/>
              </a:spcAft>
              <a:buSzPts val="1000"/>
              <a:buFont typeface="Symbol" panose="05050102010706020507" pitchFamily="18" charset="2"/>
              <a:buChar char=""/>
              <a:tabLst>
                <a:tab pos="457200" algn="l"/>
              </a:tabLst>
            </a:pPr>
            <a:r>
              <a:rPr lang="en-US"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Next Steps</a:t>
            </a:r>
            <a:r>
              <a:rPr lang="en-US"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Feature engineering to extract additional insights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Applying machine learning algorithms for sales prediction</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l">
              <a:lnSpc>
                <a:spcPct val="107000"/>
              </a:lnSpc>
              <a:spcAft>
                <a:spcPts val="800"/>
              </a:spcAft>
              <a:buSzPts val="1000"/>
              <a:buFont typeface="Courier New" panose="02070309020205020404" pitchFamily="49" charset="0"/>
              <a:buChar char="o"/>
              <a:tabLst>
                <a:tab pos="914400" algn="l"/>
              </a:tabLst>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Evaluating model performance using suitable metrics</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82600" indent="-457200" algn="just">
              <a:lnSpc>
                <a:spcPct val="150000"/>
              </a:lnSpc>
              <a:buFont typeface="Courier New" panose="02070309020205020404" pitchFamily="49" charset="0"/>
              <a:buChar char="o"/>
            </a:pP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7" name="Picture 6">
            <a:extLst>
              <a:ext uri="{FF2B5EF4-FFF2-40B4-BE49-F238E27FC236}">
                <a16:creationId xmlns:a16="http://schemas.microsoft.com/office/drawing/2014/main" id="{489D8B79-B7F5-D963-9319-8AB1E823901F}"/>
              </a:ext>
            </a:extLst>
          </p:cNvPr>
          <p:cNvPicPr>
            <a:picLocks noChangeAspect="1"/>
          </p:cNvPicPr>
          <p:nvPr/>
        </p:nvPicPr>
        <p:blipFill>
          <a:blip r:embed="rId3"/>
          <a:stretch>
            <a:fillRect/>
          </a:stretch>
        </p:blipFill>
        <p:spPr>
          <a:xfrm>
            <a:off x="1289538" y="0"/>
            <a:ext cx="14496521" cy="10287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422</Words>
  <Application>Microsoft Office PowerPoint</Application>
  <PresentationFormat>Custom</PresentationFormat>
  <Paragraphs>60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Times New Roman</vt:lpstr>
      <vt:lpstr>Arial</vt:lpstr>
      <vt:lpstr>Calibri</vt:lpstr>
      <vt:lpstr>Courier New</vt:lpstr>
      <vt:lpstr>Wingdings</vt:lpstr>
      <vt:lpstr>Symbol</vt:lpstr>
      <vt:lpstr>Office Theme</vt:lpstr>
      <vt:lpstr>Oklahoma City University        Masters in Computer Science</vt:lpstr>
      <vt:lpstr>PowerPoint Presentation</vt:lpstr>
      <vt:lpstr>INTRODUCTION</vt:lpstr>
      <vt:lpstr>DATASET OVERVIEW Tourism Sales Data Across Regions</vt:lpstr>
      <vt:lpstr>DATA PREPROCESSING TECHNIQUES Preparing Data for Sales Prediction</vt:lpstr>
      <vt:lpstr>IMPLEMENTATION HIGHLIGHTS Key Steps in Data Preprocessing</vt:lpstr>
      <vt:lpstr>CONCLUSION Summary &amp;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SESHADRI RAO GUDLAVALLERU ENGINEERING COLLEGE        Department of Computer Science and Engineering</dc:title>
  <dc:creator>AKHILA</dc:creator>
  <cp:lastModifiedBy>Akhila Mediboyina</cp:lastModifiedBy>
  <cp:revision>20</cp:revision>
  <dcterms:modified xsi:type="dcterms:W3CDTF">2025-03-13T02:31:21Z</dcterms:modified>
</cp:coreProperties>
</file>