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585CF-402A-4F08-8438-8D52C47C784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7A5F01-4094-462B-9EFD-0284B64B5093}">
      <dgm:prSet/>
      <dgm:spPr/>
      <dgm:t>
        <a:bodyPr/>
        <a:lstStyle/>
        <a:p>
          <a:r>
            <a:rPr lang="en-US"/>
            <a:t>Vectorized backtesting</a:t>
          </a:r>
        </a:p>
      </dgm:t>
    </dgm:pt>
    <dgm:pt modelId="{81761FD3-15C3-4DCF-B3E5-B33752724A2B}" type="parTrans" cxnId="{36563383-CABA-4F3E-98DC-9B50C9873817}">
      <dgm:prSet/>
      <dgm:spPr/>
      <dgm:t>
        <a:bodyPr/>
        <a:lstStyle/>
        <a:p>
          <a:endParaRPr lang="en-US"/>
        </a:p>
      </dgm:t>
    </dgm:pt>
    <dgm:pt modelId="{43D8FD0D-2642-4A26-A3EB-E7B5E1C74977}" type="sibTrans" cxnId="{36563383-CABA-4F3E-98DC-9B50C9873817}">
      <dgm:prSet/>
      <dgm:spPr/>
      <dgm:t>
        <a:bodyPr/>
        <a:lstStyle/>
        <a:p>
          <a:endParaRPr lang="en-US"/>
        </a:p>
      </dgm:t>
    </dgm:pt>
    <dgm:pt modelId="{E4481E24-628E-4064-9D0A-F2F885EB77C4}">
      <dgm:prSet/>
      <dgm:spPr/>
      <dgm:t>
        <a:bodyPr/>
        <a:lstStyle/>
        <a:p>
          <a:r>
            <a:rPr lang="en-US"/>
            <a:t>Algorithmic Trading Strategy</a:t>
          </a:r>
        </a:p>
      </dgm:t>
    </dgm:pt>
    <dgm:pt modelId="{C2615CF4-A74A-4A31-9494-83DB25CC9560}" type="parTrans" cxnId="{E670C453-03E5-4A7F-A631-4E37240C88FC}">
      <dgm:prSet/>
      <dgm:spPr/>
      <dgm:t>
        <a:bodyPr/>
        <a:lstStyle/>
        <a:p>
          <a:endParaRPr lang="en-US"/>
        </a:p>
      </dgm:t>
    </dgm:pt>
    <dgm:pt modelId="{B4023B30-6401-4D5C-AC42-5D0809959938}" type="sibTrans" cxnId="{E670C453-03E5-4A7F-A631-4E37240C88FC}">
      <dgm:prSet/>
      <dgm:spPr/>
      <dgm:t>
        <a:bodyPr/>
        <a:lstStyle/>
        <a:p>
          <a:endParaRPr lang="en-US"/>
        </a:p>
      </dgm:t>
    </dgm:pt>
    <dgm:pt modelId="{14FA6769-A4CC-4902-8FCF-D3E55423088F}" type="pres">
      <dgm:prSet presAssocID="{DBF585CF-402A-4F08-8438-8D52C47C78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60B472-463E-4005-9461-32C9F560FEB4}" type="pres">
      <dgm:prSet presAssocID="{407A5F01-4094-462B-9EFD-0284B64B5093}" presName="hierRoot1" presStyleCnt="0"/>
      <dgm:spPr/>
    </dgm:pt>
    <dgm:pt modelId="{6D5347A9-40AF-4427-AA70-04FA8F66A77D}" type="pres">
      <dgm:prSet presAssocID="{407A5F01-4094-462B-9EFD-0284B64B5093}" presName="composite" presStyleCnt="0"/>
      <dgm:spPr/>
    </dgm:pt>
    <dgm:pt modelId="{681E1BDA-5257-4135-8767-F8E624DFC50C}" type="pres">
      <dgm:prSet presAssocID="{407A5F01-4094-462B-9EFD-0284B64B5093}" presName="background" presStyleLbl="node0" presStyleIdx="0" presStyleCnt="2"/>
      <dgm:spPr/>
    </dgm:pt>
    <dgm:pt modelId="{71442055-3847-4652-896B-6F58E4FD7976}" type="pres">
      <dgm:prSet presAssocID="{407A5F01-4094-462B-9EFD-0284B64B5093}" presName="text" presStyleLbl="fgAcc0" presStyleIdx="0" presStyleCnt="2">
        <dgm:presLayoutVars>
          <dgm:chPref val="3"/>
        </dgm:presLayoutVars>
      </dgm:prSet>
      <dgm:spPr/>
    </dgm:pt>
    <dgm:pt modelId="{D72DB19E-C0AD-4DD6-983C-27E7D1537AEA}" type="pres">
      <dgm:prSet presAssocID="{407A5F01-4094-462B-9EFD-0284B64B5093}" presName="hierChild2" presStyleCnt="0"/>
      <dgm:spPr/>
    </dgm:pt>
    <dgm:pt modelId="{92BA5A08-683C-4CEB-AF12-1D378FA425E6}" type="pres">
      <dgm:prSet presAssocID="{E4481E24-628E-4064-9D0A-F2F885EB77C4}" presName="hierRoot1" presStyleCnt="0"/>
      <dgm:spPr/>
    </dgm:pt>
    <dgm:pt modelId="{CEDF1D0A-AA71-4236-8BB7-C37010F56D4C}" type="pres">
      <dgm:prSet presAssocID="{E4481E24-628E-4064-9D0A-F2F885EB77C4}" presName="composite" presStyleCnt="0"/>
      <dgm:spPr/>
    </dgm:pt>
    <dgm:pt modelId="{597DEE58-76CC-4668-BBE0-6C6970D0406B}" type="pres">
      <dgm:prSet presAssocID="{E4481E24-628E-4064-9D0A-F2F885EB77C4}" presName="background" presStyleLbl="node0" presStyleIdx="1" presStyleCnt="2"/>
      <dgm:spPr/>
    </dgm:pt>
    <dgm:pt modelId="{23A2E45F-C972-40F2-9D54-C415028CBD85}" type="pres">
      <dgm:prSet presAssocID="{E4481E24-628E-4064-9D0A-F2F885EB77C4}" presName="text" presStyleLbl="fgAcc0" presStyleIdx="1" presStyleCnt="2">
        <dgm:presLayoutVars>
          <dgm:chPref val="3"/>
        </dgm:presLayoutVars>
      </dgm:prSet>
      <dgm:spPr/>
    </dgm:pt>
    <dgm:pt modelId="{8B589928-1A24-4AC5-8C83-6FAB873BF692}" type="pres">
      <dgm:prSet presAssocID="{E4481E24-628E-4064-9D0A-F2F885EB77C4}" presName="hierChild2" presStyleCnt="0"/>
      <dgm:spPr/>
    </dgm:pt>
  </dgm:ptLst>
  <dgm:cxnLst>
    <dgm:cxn modelId="{5A0B7815-2690-4F0B-B415-39BD41DFC62F}" type="presOf" srcId="{407A5F01-4094-462B-9EFD-0284B64B5093}" destId="{71442055-3847-4652-896B-6F58E4FD7976}" srcOrd="0" destOrd="0" presId="urn:microsoft.com/office/officeart/2005/8/layout/hierarchy1"/>
    <dgm:cxn modelId="{9169CE1B-4D7A-4887-B2B6-FCB6D8FC8603}" type="presOf" srcId="{E4481E24-628E-4064-9D0A-F2F885EB77C4}" destId="{23A2E45F-C972-40F2-9D54-C415028CBD85}" srcOrd="0" destOrd="0" presId="urn:microsoft.com/office/officeart/2005/8/layout/hierarchy1"/>
    <dgm:cxn modelId="{E670C453-03E5-4A7F-A631-4E37240C88FC}" srcId="{DBF585CF-402A-4F08-8438-8D52C47C784D}" destId="{E4481E24-628E-4064-9D0A-F2F885EB77C4}" srcOrd="1" destOrd="0" parTransId="{C2615CF4-A74A-4A31-9494-83DB25CC9560}" sibTransId="{B4023B30-6401-4D5C-AC42-5D0809959938}"/>
    <dgm:cxn modelId="{36563383-CABA-4F3E-98DC-9B50C9873817}" srcId="{DBF585CF-402A-4F08-8438-8D52C47C784D}" destId="{407A5F01-4094-462B-9EFD-0284B64B5093}" srcOrd="0" destOrd="0" parTransId="{81761FD3-15C3-4DCF-B3E5-B33752724A2B}" sibTransId="{43D8FD0D-2642-4A26-A3EB-E7B5E1C74977}"/>
    <dgm:cxn modelId="{D6D8ACC4-1B5E-4EBA-AEBC-73D3D6FA4D9D}" type="presOf" srcId="{DBF585CF-402A-4F08-8438-8D52C47C784D}" destId="{14FA6769-A4CC-4902-8FCF-D3E55423088F}" srcOrd="0" destOrd="0" presId="urn:microsoft.com/office/officeart/2005/8/layout/hierarchy1"/>
    <dgm:cxn modelId="{08DB1128-3EC4-4760-88D4-EF7C3EA80082}" type="presParOf" srcId="{14FA6769-A4CC-4902-8FCF-D3E55423088F}" destId="{4560B472-463E-4005-9461-32C9F560FEB4}" srcOrd="0" destOrd="0" presId="urn:microsoft.com/office/officeart/2005/8/layout/hierarchy1"/>
    <dgm:cxn modelId="{07AF40F0-29E4-44BF-AB0B-2341FF02092C}" type="presParOf" srcId="{4560B472-463E-4005-9461-32C9F560FEB4}" destId="{6D5347A9-40AF-4427-AA70-04FA8F66A77D}" srcOrd="0" destOrd="0" presId="urn:microsoft.com/office/officeart/2005/8/layout/hierarchy1"/>
    <dgm:cxn modelId="{E8D2DBF7-D326-46F2-8DB7-7953219A3683}" type="presParOf" srcId="{6D5347A9-40AF-4427-AA70-04FA8F66A77D}" destId="{681E1BDA-5257-4135-8767-F8E624DFC50C}" srcOrd="0" destOrd="0" presId="urn:microsoft.com/office/officeart/2005/8/layout/hierarchy1"/>
    <dgm:cxn modelId="{5F8E928C-F6FE-4469-AF9C-27BA7EC81092}" type="presParOf" srcId="{6D5347A9-40AF-4427-AA70-04FA8F66A77D}" destId="{71442055-3847-4652-896B-6F58E4FD7976}" srcOrd="1" destOrd="0" presId="urn:microsoft.com/office/officeart/2005/8/layout/hierarchy1"/>
    <dgm:cxn modelId="{183F95A3-A97C-4005-9C60-A5FBB21ED345}" type="presParOf" srcId="{4560B472-463E-4005-9461-32C9F560FEB4}" destId="{D72DB19E-C0AD-4DD6-983C-27E7D1537AEA}" srcOrd="1" destOrd="0" presId="urn:microsoft.com/office/officeart/2005/8/layout/hierarchy1"/>
    <dgm:cxn modelId="{DB5A6922-291F-4701-873F-6F5F24952034}" type="presParOf" srcId="{14FA6769-A4CC-4902-8FCF-D3E55423088F}" destId="{92BA5A08-683C-4CEB-AF12-1D378FA425E6}" srcOrd="1" destOrd="0" presId="urn:microsoft.com/office/officeart/2005/8/layout/hierarchy1"/>
    <dgm:cxn modelId="{B872DD52-A93D-40BF-83C5-B04E292A6FA6}" type="presParOf" srcId="{92BA5A08-683C-4CEB-AF12-1D378FA425E6}" destId="{CEDF1D0A-AA71-4236-8BB7-C37010F56D4C}" srcOrd="0" destOrd="0" presId="urn:microsoft.com/office/officeart/2005/8/layout/hierarchy1"/>
    <dgm:cxn modelId="{E95A970A-C3DD-4604-BBB6-CEAA8C22C674}" type="presParOf" srcId="{CEDF1D0A-AA71-4236-8BB7-C37010F56D4C}" destId="{597DEE58-76CC-4668-BBE0-6C6970D0406B}" srcOrd="0" destOrd="0" presId="urn:microsoft.com/office/officeart/2005/8/layout/hierarchy1"/>
    <dgm:cxn modelId="{AEBC6E10-B694-48B3-9F33-C1B765469592}" type="presParOf" srcId="{CEDF1D0A-AA71-4236-8BB7-C37010F56D4C}" destId="{23A2E45F-C972-40F2-9D54-C415028CBD85}" srcOrd="1" destOrd="0" presId="urn:microsoft.com/office/officeart/2005/8/layout/hierarchy1"/>
    <dgm:cxn modelId="{433EA098-46CC-4F19-A9C4-DC0BD5DD1613}" type="presParOf" srcId="{92BA5A08-683C-4CEB-AF12-1D378FA425E6}" destId="{8B589928-1A24-4AC5-8C83-6FAB873BF6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72DB13-E5BD-43A7-ABBE-D4EDBF823E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2B0D6F-00D9-41E3-B891-023D0A73AF72}">
      <dgm:prSet/>
      <dgm:spPr/>
      <dgm:t>
        <a:bodyPr/>
        <a:lstStyle/>
        <a:p>
          <a:r>
            <a:rPr lang="en-US"/>
            <a:t>The Stock price data of SPY, Amazon and Google companies is collected from yahoo finance site.</a:t>
          </a:r>
        </a:p>
      </dgm:t>
    </dgm:pt>
    <dgm:pt modelId="{8C839027-F7D1-4C0A-875C-DD711F1248FE}" type="parTrans" cxnId="{7006DBFE-7E8F-4981-919F-D9BC4C94CB18}">
      <dgm:prSet/>
      <dgm:spPr/>
      <dgm:t>
        <a:bodyPr/>
        <a:lstStyle/>
        <a:p>
          <a:endParaRPr lang="en-US"/>
        </a:p>
      </dgm:t>
    </dgm:pt>
    <dgm:pt modelId="{34BE1D35-0BA0-42EE-A266-DBE2FEDCC721}" type="sibTrans" cxnId="{7006DBFE-7E8F-4981-919F-D9BC4C94CB18}">
      <dgm:prSet/>
      <dgm:spPr/>
      <dgm:t>
        <a:bodyPr/>
        <a:lstStyle/>
        <a:p>
          <a:endParaRPr lang="en-US"/>
        </a:p>
      </dgm:t>
    </dgm:pt>
    <dgm:pt modelId="{0B271B2C-2263-4000-B3DD-ED4C9EAB430E}">
      <dgm:prSet/>
      <dgm:spPr/>
      <dgm:t>
        <a:bodyPr/>
        <a:lstStyle/>
        <a:p>
          <a:r>
            <a:rPr lang="en-US"/>
            <a:t>The data is collected between '06/19/2018' and '07/18/2021’</a:t>
          </a:r>
        </a:p>
      </dgm:t>
    </dgm:pt>
    <dgm:pt modelId="{2FA08815-ADF1-461A-A354-210EFC746C87}" type="parTrans" cxnId="{6DB31F7B-71B1-42EB-9B22-2A08AE649644}">
      <dgm:prSet/>
      <dgm:spPr/>
      <dgm:t>
        <a:bodyPr/>
        <a:lstStyle/>
        <a:p>
          <a:endParaRPr lang="en-US"/>
        </a:p>
      </dgm:t>
    </dgm:pt>
    <dgm:pt modelId="{9122A311-789C-4E63-AAC1-7E9D366DA522}" type="sibTrans" cxnId="{6DB31F7B-71B1-42EB-9B22-2A08AE649644}">
      <dgm:prSet/>
      <dgm:spPr/>
      <dgm:t>
        <a:bodyPr/>
        <a:lstStyle/>
        <a:p>
          <a:endParaRPr lang="en-US"/>
        </a:p>
      </dgm:t>
    </dgm:pt>
    <dgm:pt modelId="{FC67E2CA-04FA-4543-BCCD-023CE7D9F593}">
      <dgm:prSet/>
      <dgm:spPr/>
      <dgm:t>
        <a:bodyPr/>
        <a:lstStyle/>
        <a:p>
          <a:r>
            <a:rPr lang="en-US"/>
            <a:t>Dataset contains 3 columns and 775 rows.	</a:t>
          </a:r>
        </a:p>
      </dgm:t>
    </dgm:pt>
    <dgm:pt modelId="{F68F984D-EFBE-4FC7-802E-672CBC347FE6}" type="parTrans" cxnId="{20D035A1-9BA6-4857-A8C9-D521DC4A79AE}">
      <dgm:prSet/>
      <dgm:spPr/>
      <dgm:t>
        <a:bodyPr/>
        <a:lstStyle/>
        <a:p>
          <a:endParaRPr lang="en-US"/>
        </a:p>
      </dgm:t>
    </dgm:pt>
    <dgm:pt modelId="{74822E8F-AC61-448C-AF9E-288B9CFA03EB}" type="sibTrans" cxnId="{20D035A1-9BA6-4857-A8C9-D521DC4A79AE}">
      <dgm:prSet/>
      <dgm:spPr/>
      <dgm:t>
        <a:bodyPr/>
        <a:lstStyle/>
        <a:p>
          <a:endParaRPr lang="en-US"/>
        </a:p>
      </dgm:t>
    </dgm:pt>
    <dgm:pt modelId="{116C8DE4-F2DD-485E-BC97-EFC190C42BD8}" type="pres">
      <dgm:prSet presAssocID="{B672DB13-E5BD-43A7-ABBE-D4EDBF823E8A}" presName="linear" presStyleCnt="0">
        <dgm:presLayoutVars>
          <dgm:animLvl val="lvl"/>
          <dgm:resizeHandles val="exact"/>
        </dgm:presLayoutVars>
      </dgm:prSet>
      <dgm:spPr/>
    </dgm:pt>
    <dgm:pt modelId="{1B34921D-1C55-471E-B348-BFCE4B43E617}" type="pres">
      <dgm:prSet presAssocID="{F92B0D6F-00D9-41E3-B891-023D0A73AF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C6821B-28A3-44FE-8940-F5A915074D49}" type="pres">
      <dgm:prSet presAssocID="{34BE1D35-0BA0-42EE-A266-DBE2FEDCC721}" presName="spacer" presStyleCnt="0"/>
      <dgm:spPr/>
    </dgm:pt>
    <dgm:pt modelId="{08CA01CE-0FBB-47DE-A146-BC39B4AAF51E}" type="pres">
      <dgm:prSet presAssocID="{0B271B2C-2263-4000-B3DD-ED4C9EAB43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1AC93D-5528-4A5A-844F-332A00EDAD8B}" type="pres">
      <dgm:prSet presAssocID="{9122A311-789C-4E63-AAC1-7E9D366DA522}" presName="spacer" presStyleCnt="0"/>
      <dgm:spPr/>
    </dgm:pt>
    <dgm:pt modelId="{74019F70-DF52-4421-B117-093E26F41444}" type="pres">
      <dgm:prSet presAssocID="{FC67E2CA-04FA-4543-BCCD-023CE7D9F5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2EFC3D-0F61-47BE-9BCE-4DE0220D4E19}" type="presOf" srcId="{F92B0D6F-00D9-41E3-B891-023D0A73AF72}" destId="{1B34921D-1C55-471E-B348-BFCE4B43E617}" srcOrd="0" destOrd="0" presId="urn:microsoft.com/office/officeart/2005/8/layout/vList2"/>
    <dgm:cxn modelId="{292AE65F-ACB6-4304-9BFA-CB3CBA3BD62F}" type="presOf" srcId="{0B271B2C-2263-4000-B3DD-ED4C9EAB430E}" destId="{08CA01CE-0FBB-47DE-A146-BC39B4AAF51E}" srcOrd="0" destOrd="0" presId="urn:microsoft.com/office/officeart/2005/8/layout/vList2"/>
    <dgm:cxn modelId="{6DB31F7B-71B1-42EB-9B22-2A08AE649644}" srcId="{B672DB13-E5BD-43A7-ABBE-D4EDBF823E8A}" destId="{0B271B2C-2263-4000-B3DD-ED4C9EAB430E}" srcOrd="1" destOrd="0" parTransId="{2FA08815-ADF1-461A-A354-210EFC746C87}" sibTransId="{9122A311-789C-4E63-AAC1-7E9D366DA522}"/>
    <dgm:cxn modelId="{20D035A1-9BA6-4857-A8C9-D521DC4A79AE}" srcId="{B672DB13-E5BD-43A7-ABBE-D4EDBF823E8A}" destId="{FC67E2CA-04FA-4543-BCCD-023CE7D9F593}" srcOrd="2" destOrd="0" parTransId="{F68F984D-EFBE-4FC7-802E-672CBC347FE6}" sibTransId="{74822E8F-AC61-448C-AF9E-288B9CFA03EB}"/>
    <dgm:cxn modelId="{B05412C1-10CD-4163-ABB6-B16BF51A52E8}" type="presOf" srcId="{B672DB13-E5BD-43A7-ABBE-D4EDBF823E8A}" destId="{116C8DE4-F2DD-485E-BC97-EFC190C42BD8}" srcOrd="0" destOrd="0" presId="urn:microsoft.com/office/officeart/2005/8/layout/vList2"/>
    <dgm:cxn modelId="{7006DBFE-7E8F-4981-919F-D9BC4C94CB18}" srcId="{B672DB13-E5BD-43A7-ABBE-D4EDBF823E8A}" destId="{F92B0D6F-00D9-41E3-B891-023D0A73AF72}" srcOrd="0" destOrd="0" parTransId="{8C839027-F7D1-4C0A-875C-DD711F1248FE}" sibTransId="{34BE1D35-0BA0-42EE-A266-DBE2FEDCC721}"/>
    <dgm:cxn modelId="{AB9125FF-96E1-411B-B7D5-864ACB8527AA}" type="presOf" srcId="{FC67E2CA-04FA-4543-BCCD-023CE7D9F593}" destId="{74019F70-DF52-4421-B117-093E26F41444}" srcOrd="0" destOrd="0" presId="urn:microsoft.com/office/officeart/2005/8/layout/vList2"/>
    <dgm:cxn modelId="{73CA110D-8916-4380-BE9E-24ECF6DDAA08}" type="presParOf" srcId="{116C8DE4-F2DD-485E-BC97-EFC190C42BD8}" destId="{1B34921D-1C55-471E-B348-BFCE4B43E617}" srcOrd="0" destOrd="0" presId="urn:microsoft.com/office/officeart/2005/8/layout/vList2"/>
    <dgm:cxn modelId="{22EDDC72-1B33-42CC-A406-00A7399574B3}" type="presParOf" srcId="{116C8DE4-F2DD-485E-BC97-EFC190C42BD8}" destId="{8FC6821B-28A3-44FE-8940-F5A915074D49}" srcOrd="1" destOrd="0" presId="urn:microsoft.com/office/officeart/2005/8/layout/vList2"/>
    <dgm:cxn modelId="{852EF283-47ED-4D32-A1AB-8201326E91D4}" type="presParOf" srcId="{116C8DE4-F2DD-485E-BC97-EFC190C42BD8}" destId="{08CA01CE-0FBB-47DE-A146-BC39B4AAF51E}" srcOrd="2" destOrd="0" presId="urn:microsoft.com/office/officeart/2005/8/layout/vList2"/>
    <dgm:cxn modelId="{243DC032-E131-411D-B736-4744594C2093}" type="presParOf" srcId="{116C8DE4-F2DD-485E-BC97-EFC190C42BD8}" destId="{E81AC93D-5528-4A5A-844F-332A00EDAD8B}" srcOrd="3" destOrd="0" presId="urn:microsoft.com/office/officeart/2005/8/layout/vList2"/>
    <dgm:cxn modelId="{D1C8E711-F639-43B0-A3FE-6C3ED5AB6EDC}" type="presParOf" srcId="{116C8DE4-F2DD-485E-BC97-EFC190C42BD8}" destId="{74019F70-DF52-4421-B117-093E26F4144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B3344E-67F8-4409-A502-328E979115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58B323-FDAD-4D83-9014-7713E28F821D}">
      <dgm:prSet/>
      <dgm:spPr/>
      <dgm:t>
        <a:bodyPr/>
        <a:lstStyle/>
        <a:p>
          <a:r>
            <a:rPr lang="en-US"/>
            <a:t>Simple Moving Averages</a:t>
          </a:r>
        </a:p>
      </dgm:t>
    </dgm:pt>
    <dgm:pt modelId="{89DEA819-9738-4EBB-9B76-35F96A0DFF11}" type="parTrans" cxnId="{DC8F066F-81F6-4F63-B256-29E025CC04F8}">
      <dgm:prSet/>
      <dgm:spPr/>
      <dgm:t>
        <a:bodyPr/>
        <a:lstStyle/>
        <a:p>
          <a:endParaRPr lang="en-US"/>
        </a:p>
      </dgm:t>
    </dgm:pt>
    <dgm:pt modelId="{E5D324EC-34D5-42D3-920F-263C895E040D}" type="sibTrans" cxnId="{DC8F066F-81F6-4F63-B256-29E025CC04F8}">
      <dgm:prSet/>
      <dgm:spPr/>
      <dgm:t>
        <a:bodyPr/>
        <a:lstStyle/>
        <a:p>
          <a:endParaRPr lang="en-US"/>
        </a:p>
      </dgm:t>
    </dgm:pt>
    <dgm:pt modelId="{C0540ADA-87FD-4E91-BC03-B46E520A4E17}">
      <dgm:prSet/>
      <dgm:spPr/>
      <dgm:t>
        <a:bodyPr/>
        <a:lstStyle/>
        <a:p>
          <a:r>
            <a:rPr lang="en-US"/>
            <a:t>Deviation of positions</a:t>
          </a:r>
        </a:p>
      </dgm:t>
    </dgm:pt>
    <dgm:pt modelId="{1A27D7A0-D5E2-4D89-B9C7-6553E634EEA1}" type="parTrans" cxnId="{5152789B-F59C-4F8D-AA91-E332B4481794}">
      <dgm:prSet/>
      <dgm:spPr/>
      <dgm:t>
        <a:bodyPr/>
        <a:lstStyle/>
        <a:p>
          <a:endParaRPr lang="en-US"/>
        </a:p>
      </dgm:t>
    </dgm:pt>
    <dgm:pt modelId="{233F7641-4953-4275-8360-93494D34D0F5}" type="sibTrans" cxnId="{5152789B-F59C-4F8D-AA91-E332B4481794}">
      <dgm:prSet/>
      <dgm:spPr/>
      <dgm:t>
        <a:bodyPr/>
        <a:lstStyle/>
        <a:p>
          <a:endParaRPr lang="en-US"/>
        </a:p>
      </dgm:t>
    </dgm:pt>
    <dgm:pt modelId="{F6FB9D43-08FC-4942-9315-EC69801E0300}">
      <dgm:prSet/>
      <dgm:spPr/>
      <dgm:t>
        <a:bodyPr/>
        <a:lstStyle/>
        <a:p>
          <a:r>
            <a:rPr lang="en-US"/>
            <a:t>Vectorized Backtesting</a:t>
          </a:r>
        </a:p>
      </dgm:t>
    </dgm:pt>
    <dgm:pt modelId="{28CED763-27EB-4B5D-9D83-3825361698E6}" type="parTrans" cxnId="{16E3CD1D-7CA3-48B5-8B81-D111E680035B}">
      <dgm:prSet/>
      <dgm:spPr/>
      <dgm:t>
        <a:bodyPr/>
        <a:lstStyle/>
        <a:p>
          <a:endParaRPr lang="en-US"/>
        </a:p>
      </dgm:t>
    </dgm:pt>
    <dgm:pt modelId="{69397E9F-0CAD-439D-A325-D971A22B7F32}" type="sibTrans" cxnId="{16E3CD1D-7CA3-48B5-8B81-D111E680035B}">
      <dgm:prSet/>
      <dgm:spPr/>
      <dgm:t>
        <a:bodyPr/>
        <a:lstStyle/>
        <a:p>
          <a:endParaRPr lang="en-US"/>
        </a:p>
      </dgm:t>
    </dgm:pt>
    <dgm:pt modelId="{DF22F7FB-48E9-4832-A043-00993A282409}">
      <dgm:prSet/>
      <dgm:spPr/>
      <dgm:t>
        <a:bodyPr/>
        <a:lstStyle/>
        <a:p>
          <a:r>
            <a:rPr lang="en-US"/>
            <a:t>Optimization</a:t>
          </a:r>
        </a:p>
      </dgm:t>
    </dgm:pt>
    <dgm:pt modelId="{F0D61675-EA31-4419-AC24-75C1C4AE7E4B}" type="parTrans" cxnId="{B832D1EF-0FD6-4328-A9D3-22D1F3CB891E}">
      <dgm:prSet/>
      <dgm:spPr/>
      <dgm:t>
        <a:bodyPr/>
        <a:lstStyle/>
        <a:p>
          <a:endParaRPr lang="en-US"/>
        </a:p>
      </dgm:t>
    </dgm:pt>
    <dgm:pt modelId="{A76BBDDA-7A81-4B3D-A472-6AC4AD967F5C}" type="sibTrans" cxnId="{B832D1EF-0FD6-4328-A9D3-22D1F3CB891E}">
      <dgm:prSet/>
      <dgm:spPr/>
      <dgm:t>
        <a:bodyPr/>
        <a:lstStyle/>
        <a:p>
          <a:endParaRPr lang="en-US"/>
        </a:p>
      </dgm:t>
    </dgm:pt>
    <dgm:pt modelId="{C1EC9E12-9F5F-4E40-A309-816E0C015FC0}">
      <dgm:prSet/>
      <dgm:spPr/>
      <dgm:t>
        <a:bodyPr/>
        <a:lstStyle/>
        <a:p>
          <a:r>
            <a:rPr lang="en-US"/>
            <a:t>Random Walk Hypothesis</a:t>
          </a:r>
        </a:p>
      </dgm:t>
    </dgm:pt>
    <dgm:pt modelId="{5CB257CD-B651-4C87-8007-7DCD8485096E}" type="parTrans" cxnId="{C6AF2A3A-184D-4823-AF9B-09EADE9AE0B1}">
      <dgm:prSet/>
      <dgm:spPr/>
      <dgm:t>
        <a:bodyPr/>
        <a:lstStyle/>
        <a:p>
          <a:endParaRPr lang="en-US"/>
        </a:p>
      </dgm:t>
    </dgm:pt>
    <dgm:pt modelId="{36FA13DE-DB5B-4699-B58E-378DCEA007B9}" type="sibTrans" cxnId="{C6AF2A3A-184D-4823-AF9B-09EADE9AE0B1}">
      <dgm:prSet/>
      <dgm:spPr/>
      <dgm:t>
        <a:bodyPr/>
        <a:lstStyle/>
        <a:p>
          <a:endParaRPr lang="en-US"/>
        </a:p>
      </dgm:t>
    </dgm:pt>
    <dgm:pt modelId="{B002743D-CDCC-47A8-9E2B-5DF20036EF6A}">
      <dgm:prSet/>
      <dgm:spPr/>
      <dgm:t>
        <a:bodyPr/>
        <a:lstStyle/>
        <a:p>
          <a:r>
            <a:rPr lang="en-US"/>
            <a:t>Linear OLS Regression</a:t>
          </a:r>
        </a:p>
      </dgm:t>
    </dgm:pt>
    <dgm:pt modelId="{135E5671-4EE2-4906-BD77-1B53C044809B}" type="parTrans" cxnId="{64581463-73FE-4713-BCF8-C305580F6F2B}">
      <dgm:prSet/>
      <dgm:spPr/>
      <dgm:t>
        <a:bodyPr/>
        <a:lstStyle/>
        <a:p>
          <a:endParaRPr lang="en-US"/>
        </a:p>
      </dgm:t>
    </dgm:pt>
    <dgm:pt modelId="{B283BCE8-37C9-45C8-8DAF-5F1082DC9E80}" type="sibTrans" cxnId="{64581463-73FE-4713-BCF8-C305580F6F2B}">
      <dgm:prSet/>
      <dgm:spPr/>
      <dgm:t>
        <a:bodyPr/>
        <a:lstStyle/>
        <a:p>
          <a:endParaRPr lang="en-US"/>
        </a:p>
      </dgm:t>
    </dgm:pt>
    <dgm:pt modelId="{B6D53C10-2315-49E9-A566-95D231D9F63E}" type="pres">
      <dgm:prSet presAssocID="{C4B3344E-67F8-4409-A502-328E97911529}" presName="linear" presStyleCnt="0">
        <dgm:presLayoutVars>
          <dgm:animLvl val="lvl"/>
          <dgm:resizeHandles val="exact"/>
        </dgm:presLayoutVars>
      </dgm:prSet>
      <dgm:spPr/>
    </dgm:pt>
    <dgm:pt modelId="{106F10AE-AF36-450A-861B-A05D31DCE482}" type="pres">
      <dgm:prSet presAssocID="{4658B323-FDAD-4D83-9014-7713E28F821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24EC6C-E9A1-40AC-99D3-0D427457F31A}" type="pres">
      <dgm:prSet presAssocID="{E5D324EC-34D5-42D3-920F-263C895E040D}" presName="spacer" presStyleCnt="0"/>
      <dgm:spPr/>
    </dgm:pt>
    <dgm:pt modelId="{A04FC397-3124-4161-8754-8FC2908EBAF7}" type="pres">
      <dgm:prSet presAssocID="{C0540ADA-87FD-4E91-BC03-B46E520A4E1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BBBB632-9683-4A78-AD8D-DD642A8E1B52}" type="pres">
      <dgm:prSet presAssocID="{233F7641-4953-4275-8360-93494D34D0F5}" presName="spacer" presStyleCnt="0"/>
      <dgm:spPr/>
    </dgm:pt>
    <dgm:pt modelId="{38EA97D1-CEEF-48EF-91D6-B095FFA67FAD}" type="pres">
      <dgm:prSet presAssocID="{F6FB9D43-08FC-4942-9315-EC69801E030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8E66AA7-DCB6-4D14-AB18-EB1058FE0DF1}" type="pres">
      <dgm:prSet presAssocID="{69397E9F-0CAD-439D-A325-D971A22B7F32}" presName="spacer" presStyleCnt="0"/>
      <dgm:spPr/>
    </dgm:pt>
    <dgm:pt modelId="{49B99897-34A6-4393-86D2-C81EE8905B51}" type="pres">
      <dgm:prSet presAssocID="{DF22F7FB-48E9-4832-A043-00993A28240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672DFEB-8806-43E7-800A-57DA5E0943DE}" type="pres">
      <dgm:prSet presAssocID="{A76BBDDA-7A81-4B3D-A472-6AC4AD967F5C}" presName="spacer" presStyleCnt="0"/>
      <dgm:spPr/>
    </dgm:pt>
    <dgm:pt modelId="{50B6D822-2FEC-48E4-94D5-4B7A2F8ED7AF}" type="pres">
      <dgm:prSet presAssocID="{C1EC9E12-9F5F-4E40-A309-816E0C015FC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1D1890A-F5BC-42CE-965A-5E3AB1886466}" type="pres">
      <dgm:prSet presAssocID="{36FA13DE-DB5B-4699-B58E-378DCEA007B9}" presName="spacer" presStyleCnt="0"/>
      <dgm:spPr/>
    </dgm:pt>
    <dgm:pt modelId="{981A65C0-14C2-48F3-8B8A-DEB28663F9DC}" type="pres">
      <dgm:prSet presAssocID="{B002743D-CDCC-47A8-9E2B-5DF20036EF6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E3CD1D-7CA3-48B5-8B81-D111E680035B}" srcId="{C4B3344E-67F8-4409-A502-328E97911529}" destId="{F6FB9D43-08FC-4942-9315-EC69801E0300}" srcOrd="2" destOrd="0" parTransId="{28CED763-27EB-4B5D-9D83-3825361698E6}" sibTransId="{69397E9F-0CAD-439D-A325-D971A22B7F32}"/>
    <dgm:cxn modelId="{9280C021-7B55-4E86-976C-191D864FEB66}" type="presOf" srcId="{C1EC9E12-9F5F-4E40-A309-816E0C015FC0}" destId="{50B6D822-2FEC-48E4-94D5-4B7A2F8ED7AF}" srcOrd="0" destOrd="0" presId="urn:microsoft.com/office/officeart/2005/8/layout/vList2"/>
    <dgm:cxn modelId="{C6AF2A3A-184D-4823-AF9B-09EADE9AE0B1}" srcId="{C4B3344E-67F8-4409-A502-328E97911529}" destId="{C1EC9E12-9F5F-4E40-A309-816E0C015FC0}" srcOrd="4" destOrd="0" parTransId="{5CB257CD-B651-4C87-8007-7DCD8485096E}" sibTransId="{36FA13DE-DB5B-4699-B58E-378DCEA007B9}"/>
    <dgm:cxn modelId="{64581463-73FE-4713-BCF8-C305580F6F2B}" srcId="{C4B3344E-67F8-4409-A502-328E97911529}" destId="{B002743D-CDCC-47A8-9E2B-5DF20036EF6A}" srcOrd="5" destOrd="0" parTransId="{135E5671-4EE2-4906-BD77-1B53C044809B}" sibTransId="{B283BCE8-37C9-45C8-8DAF-5F1082DC9E80}"/>
    <dgm:cxn modelId="{1F2FB867-C4D5-477B-A8D5-C6B94B1264FD}" type="presOf" srcId="{F6FB9D43-08FC-4942-9315-EC69801E0300}" destId="{38EA97D1-CEEF-48EF-91D6-B095FFA67FAD}" srcOrd="0" destOrd="0" presId="urn:microsoft.com/office/officeart/2005/8/layout/vList2"/>
    <dgm:cxn modelId="{DC8F066F-81F6-4F63-B256-29E025CC04F8}" srcId="{C4B3344E-67F8-4409-A502-328E97911529}" destId="{4658B323-FDAD-4D83-9014-7713E28F821D}" srcOrd="0" destOrd="0" parTransId="{89DEA819-9738-4EBB-9B76-35F96A0DFF11}" sibTransId="{E5D324EC-34D5-42D3-920F-263C895E040D}"/>
    <dgm:cxn modelId="{8AB8DE55-5266-4D6F-A102-7223C0E085AD}" type="presOf" srcId="{4658B323-FDAD-4D83-9014-7713E28F821D}" destId="{106F10AE-AF36-450A-861B-A05D31DCE482}" srcOrd="0" destOrd="0" presId="urn:microsoft.com/office/officeart/2005/8/layout/vList2"/>
    <dgm:cxn modelId="{5152789B-F59C-4F8D-AA91-E332B4481794}" srcId="{C4B3344E-67F8-4409-A502-328E97911529}" destId="{C0540ADA-87FD-4E91-BC03-B46E520A4E17}" srcOrd="1" destOrd="0" parTransId="{1A27D7A0-D5E2-4D89-B9C7-6553E634EEA1}" sibTransId="{233F7641-4953-4275-8360-93494D34D0F5}"/>
    <dgm:cxn modelId="{B3483DAB-CE12-4C83-B177-DE1F4E62E7D5}" type="presOf" srcId="{DF22F7FB-48E9-4832-A043-00993A282409}" destId="{49B99897-34A6-4393-86D2-C81EE8905B51}" srcOrd="0" destOrd="0" presId="urn:microsoft.com/office/officeart/2005/8/layout/vList2"/>
    <dgm:cxn modelId="{7C3F13C0-C196-4961-A67D-B38EB0243F66}" type="presOf" srcId="{C4B3344E-67F8-4409-A502-328E97911529}" destId="{B6D53C10-2315-49E9-A566-95D231D9F63E}" srcOrd="0" destOrd="0" presId="urn:microsoft.com/office/officeart/2005/8/layout/vList2"/>
    <dgm:cxn modelId="{030BDECB-D4C8-47F0-8D5C-2FCE612C3928}" type="presOf" srcId="{C0540ADA-87FD-4E91-BC03-B46E520A4E17}" destId="{A04FC397-3124-4161-8754-8FC2908EBAF7}" srcOrd="0" destOrd="0" presId="urn:microsoft.com/office/officeart/2005/8/layout/vList2"/>
    <dgm:cxn modelId="{B832D1EF-0FD6-4328-A9D3-22D1F3CB891E}" srcId="{C4B3344E-67F8-4409-A502-328E97911529}" destId="{DF22F7FB-48E9-4832-A043-00993A282409}" srcOrd="3" destOrd="0" parTransId="{F0D61675-EA31-4419-AC24-75C1C4AE7E4B}" sibTransId="{A76BBDDA-7A81-4B3D-A472-6AC4AD967F5C}"/>
    <dgm:cxn modelId="{812A15FD-88D4-44C7-BFAB-6DB2D6F8768B}" type="presOf" srcId="{B002743D-CDCC-47A8-9E2B-5DF20036EF6A}" destId="{981A65C0-14C2-48F3-8B8A-DEB28663F9DC}" srcOrd="0" destOrd="0" presId="urn:microsoft.com/office/officeart/2005/8/layout/vList2"/>
    <dgm:cxn modelId="{DD169200-F428-4BE4-87F7-62F4386F382B}" type="presParOf" srcId="{B6D53C10-2315-49E9-A566-95D231D9F63E}" destId="{106F10AE-AF36-450A-861B-A05D31DCE482}" srcOrd="0" destOrd="0" presId="urn:microsoft.com/office/officeart/2005/8/layout/vList2"/>
    <dgm:cxn modelId="{2D59E1CE-6428-460C-BAB5-C4394EF63506}" type="presParOf" srcId="{B6D53C10-2315-49E9-A566-95D231D9F63E}" destId="{B324EC6C-E9A1-40AC-99D3-0D427457F31A}" srcOrd="1" destOrd="0" presId="urn:microsoft.com/office/officeart/2005/8/layout/vList2"/>
    <dgm:cxn modelId="{C8C008EE-2599-4E3A-BD2D-66637A4A2692}" type="presParOf" srcId="{B6D53C10-2315-49E9-A566-95D231D9F63E}" destId="{A04FC397-3124-4161-8754-8FC2908EBAF7}" srcOrd="2" destOrd="0" presId="urn:microsoft.com/office/officeart/2005/8/layout/vList2"/>
    <dgm:cxn modelId="{003A5D03-9CB7-4B4C-A91E-B5A79D0F9B95}" type="presParOf" srcId="{B6D53C10-2315-49E9-A566-95D231D9F63E}" destId="{6BBBB632-9683-4A78-AD8D-DD642A8E1B52}" srcOrd="3" destOrd="0" presId="urn:microsoft.com/office/officeart/2005/8/layout/vList2"/>
    <dgm:cxn modelId="{332BF116-E893-45DC-B794-D00E10F39966}" type="presParOf" srcId="{B6D53C10-2315-49E9-A566-95D231D9F63E}" destId="{38EA97D1-CEEF-48EF-91D6-B095FFA67FAD}" srcOrd="4" destOrd="0" presId="urn:microsoft.com/office/officeart/2005/8/layout/vList2"/>
    <dgm:cxn modelId="{897F751F-93F6-4BCA-BEFC-A9BC031C860B}" type="presParOf" srcId="{B6D53C10-2315-49E9-A566-95D231D9F63E}" destId="{C8E66AA7-DCB6-4D14-AB18-EB1058FE0DF1}" srcOrd="5" destOrd="0" presId="urn:microsoft.com/office/officeart/2005/8/layout/vList2"/>
    <dgm:cxn modelId="{A27C692E-E2AE-4B2C-ABA9-DDB8D7B307C3}" type="presParOf" srcId="{B6D53C10-2315-49E9-A566-95D231D9F63E}" destId="{49B99897-34A6-4393-86D2-C81EE8905B51}" srcOrd="6" destOrd="0" presId="urn:microsoft.com/office/officeart/2005/8/layout/vList2"/>
    <dgm:cxn modelId="{8C79B6C5-5489-4429-B0E5-6D517C554B2B}" type="presParOf" srcId="{B6D53C10-2315-49E9-A566-95D231D9F63E}" destId="{B672DFEB-8806-43E7-800A-57DA5E0943DE}" srcOrd="7" destOrd="0" presId="urn:microsoft.com/office/officeart/2005/8/layout/vList2"/>
    <dgm:cxn modelId="{37327002-FEE8-4F11-93D7-4E2C8C363D1D}" type="presParOf" srcId="{B6D53C10-2315-49E9-A566-95D231D9F63E}" destId="{50B6D822-2FEC-48E4-94D5-4B7A2F8ED7AF}" srcOrd="8" destOrd="0" presId="urn:microsoft.com/office/officeart/2005/8/layout/vList2"/>
    <dgm:cxn modelId="{A8BC54D5-6E7C-46F8-A50C-A171A19501FB}" type="presParOf" srcId="{B6D53C10-2315-49E9-A566-95D231D9F63E}" destId="{91D1890A-F5BC-42CE-965A-5E3AB1886466}" srcOrd="9" destOrd="0" presId="urn:microsoft.com/office/officeart/2005/8/layout/vList2"/>
    <dgm:cxn modelId="{D618F9EA-0B17-4083-97BF-F3D4B2133791}" type="presParOf" srcId="{B6D53C10-2315-49E9-A566-95D231D9F63E}" destId="{981A65C0-14C2-48F3-8B8A-DEB28663F9D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E1BDA-5257-4135-8767-F8E624DFC50C}">
      <dsp:nvSpPr>
        <dsp:cNvPr id="0" name=""/>
        <dsp:cNvSpPr/>
      </dsp:nvSpPr>
      <dsp:spPr>
        <a:xfrm>
          <a:off x="1157" y="535244"/>
          <a:ext cx="4063687" cy="2580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42055-3847-4652-896B-6F58E4FD7976}">
      <dsp:nvSpPr>
        <dsp:cNvPr id="0" name=""/>
        <dsp:cNvSpPr/>
      </dsp:nvSpPr>
      <dsp:spPr>
        <a:xfrm>
          <a:off x="452678" y="964189"/>
          <a:ext cx="4063687" cy="2580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Vectorized backtesting</a:t>
          </a:r>
        </a:p>
      </dsp:txBody>
      <dsp:txXfrm>
        <a:off x="528257" y="1039768"/>
        <a:ext cx="3912529" cy="2429283"/>
      </dsp:txXfrm>
    </dsp:sp>
    <dsp:sp modelId="{597DEE58-76CC-4668-BBE0-6C6970D0406B}">
      <dsp:nvSpPr>
        <dsp:cNvPr id="0" name=""/>
        <dsp:cNvSpPr/>
      </dsp:nvSpPr>
      <dsp:spPr>
        <a:xfrm>
          <a:off x="4967887" y="535244"/>
          <a:ext cx="4063687" cy="2580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2E45F-C972-40F2-9D54-C415028CBD85}">
      <dsp:nvSpPr>
        <dsp:cNvPr id="0" name=""/>
        <dsp:cNvSpPr/>
      </dsp:nvSpPr>
      <dsp:spPr>
        <a:xfrm>
          <a:off x="5419408" y="964189"/>
          <a:ext cx="4063687" cy="25804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Algorithmic Trading Strategy</a:t>
          </a:r>
        </a:p>
      </dsp:txBody>
      <dsp:txXfrm>
        <a:off x="5494987" y="1039768"/>
        <a:ext cx="3912529" cy="2429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4921D-1C55-471E-B348-BFCE4B43E617}">
      <dsp:nvSpPr>
        <dsp:cNvPr id="0" name=""/>
        <dsp:cNvSpPr/>
      </dsp:nvSpPr>
      <dsp:spPr>
        <a:xfrm>
          <a:off x="0" y="78136"/>
          <a:ext cx="5944427" cy="175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Stock price data of SPY, Amazon and Google companies is collected from yahoo finance site.</a:t>
          </a:r>
        </a:p>
      </dsp:txBody>
      <dsp:txXfrm>
        <a:off x="85672" y="163808"/>
        <a:ext cx="5773083" cy="1583656"/>
      </dsp:txXfrm>
    </dsp:sp>
    <dsp:sp modelId="{08CA01CE-0FBB-47DE-A146-BC39B4AAF51E}">
      <dsp:nvSpPr>
        <dsp:cNvPr id="0" name=""/>
        <dsp:cNvSpPr/>
      </dsp:nvSpPr>
      <dsp:spPr>
        <a:xfrm>
          <a:off x="0" y="1919536"/>
          <a:ext cx="5944427" cy="1755000"/>
        </a:xfrm>
        <a:prstGeom prst="roundRect">
          <a:avLst/>
        </a:prstGeom>
        <a:solidFill>
          <a:schemeClr val="accent2">
            <a:hueOff val="5817888"/>
            <a:satOff val="-34771"/>
            <a:lumOff val="-6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data is collected between '06/19/2018' and '07/18/2021’</a:t>
          </a:r>
        </a:p>
      </dsp:txBody>
      <dsp:txXfrm>
        <a:off x="85672" y="2005208"/>
        <a:ext cx="5773083" cy="1583656"/>
      </dsp:txXfrm>
    </dsp:sp>
    <dsp:sp modelId="{74019F70-DF52-4421-B117-093E26F41444}">
      <dsp:nvSpPr>
        <dsp:cNvPr id="0" name=""/>
        <dsp:cNvSpPr/>
      </dsp:nvSpPr>
      <dsp:spPr>
        <a:xfrm>
          <a:off x="0" y="3760936"/>
          <a:ext cx="5944427" cy="1755000"/>
        </a:xfrm>
        <a:prstGeom prst="roundRect">
          <a:avLst/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Dataset contains 3 columns and 775 rows.	</a:t>
          </a:r>
        </a:p>
      </dsp:txBody>
      <dsp:txXfrm>
        <a:off x="85672" y="3846608"/>
        <a:ext cx="5773083" cy="1583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F10AE-AF36-450A-861B-A05D31DCE482}">
      <dsp:nvSpPr>
        <dsp:cNvPr id="0" name=""/>
        <dsp:cNvSpPr/>
      </dsp:nvSpPr>
      <dsp:spPr>
        <a:xfrm>
          <a:off x="0" y="26512"/>
          <a:ext cx="6883352" cy="8301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Simple Moving Averages</a:t>
          </a:r>
        </a:p>
      </dsp:txBody>
      <dsp:txXfrm>
        <a:off x="40523" y="67035"/>
        <a:ext cx="6802306" cy="749069"/>
      </dsp:txXfrm>
    </dsp:sp>
    <dsp:sp modelId="{A04FC397-3124-4161-8754-8FC2908EBAF7}">
      <dsp:nvSpPr>
        <dsp:cNvPr id="0" name=""/>
        <dsp:cNvSpPr/>
      </dsp:nvSpPr>
      <dsp:spPr>
        <a:xfrm>
          <a:off x="0" y="951667"/>
          <a:ext cx="6883352" cy="830115"/>
        </a:xfrm>
        <a:prstGeom prst="roundRect">
          <a:avLst/>
        </a:prstGeom>
        <a:solidFill>
          <a:schemeClr val="accent2">
            <a:hueOff val="2327155"/>
            <a:satOff val="-13908"/>
            <a:lumOff val="-2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Deviation of positions</a:t>
          </a:r>
        </a:p>
      </dsp:txBody>
      <dsp:txXfrm>
        <a:off x="40523" y="992190"/>
        <a:ext cx="6802306" cy="749069"/>
      </dsp:txXfrm>
    </dsp:sp>
    <dsp:sp modelId="{38EA97D1-CEEF-48EF-91D6-B095FFA67FAD}">
      <dsp:nvSpPr>
        <dsp:cNvPr id="0" name=""/>
        <dsp:cNvSpPr/>
      </dsp:nvSpPr>
      <dsp:spPr>
        <a:xfrm>
          <a:off x="0" y="1876822"/>
          <a:ext cx="6883352" cy="830115"/>
        </a:xfrm>
        <a:prstGeom prst="roundRect">
          <a:avLst/>
        </a:prstGeom>
        <a:solidFill>
          <a:schemeClr val="accent2">
            <a:hueOff val="4654310"/>
            <a:satOff val="-27816"/>
            <a:lumOff val="-5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Vectorized Backtesting</a:t>
          </a:r>
        </a:p>
      </dsp:txBody>
      <dsp:txXfrm>
        <a:off x="40523" y="1917345"/>
        <a:ext cx="6802306" cy="749069"/>
      </dsp:txXfrm>
    </dsp:sp>
    <dsp:sp modelId="{49B99897-34A6-4393-86D2-C81EE8905B51}">
      <dsp:nvSpPr>
        <dsp:cNvPr id="0" name=""/>
        <dsp:cNvSpPr/>
      </dsp:nvSpPr>
      <dsp:spPr>
        <a:xfrm>
          <a:off x="0" y="2801977"/>
          <a:ext cx="6883352" cy="830115"/>
        </a:xfrm>
        <a:prstGeom prst="roundRect">
          <a:avLst/>
        </a:prstGeom>
        <a:solidFill>
          <a:schemeClr val="accent2">
            <a:hueOff val="6981466"/>
            <a:satOff val="-41725"/>
            <a:lumOff val="-8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Optimization</a:t>
          </a:r>
        </a:p>
      </dsp:txBody>
      <dsp:txXfrm>
        <a:off x="40523" y="2842500"/>
        <a:ext cx="6802306" cy="749069"/>
      </dsp:txXfrm>
    </dsp:sp>
    <dsp:sp modelId="{50B6D822-2FEC-48E4-94D5-4B7A2F8ED7AF}">
      <dsp:nvSpPr>
        <dsp:cNvPr id="0" name=""/>
        <dsp:cNvSpPr/>
      </dsp:nvSpPr>
      <dsp:spPr>
        <a:xfrm>
          <a:off x="0" y="3727132"/>
          <a:ext cx="6883352" cy="830115"/>
        </a:xfrm>
        <a:prstGeom prst="roundRect">
          <a:avLst/>
        </a:prstGeom>
        <a:solidFill>
          <a:schemeClr val="accent2">
            <a:hueOff val="9308621"/>
            <a:satOff val="-55633"/>
            <a:lumOff val="-11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Random Walk Hypothesis</a:t>
          </a:r>
        </a:p>
      </dsp:txBody>
      <dsp:txXfrm>
        <a:off x="40523" y="3767655"/>
        <a:ext cx="6802306" cy="749069"/>
      </dsp:txXfrm>
    </dsp:sp>
    <dsp:sp modelId="{981A65C0-14C2-48F3-8B8A-DEB28663F9DC}">
      <dsp:nvSpPr>
        <dsp:cNvPr id="0" name=""/>
        <dsp:cNvSpPr/>
      </dsp:nvSpPr>
      <dsp:spPr>
        <a:xfrm>
          <a:off x="0" y="4652287"/>
          <a:ext cx="6883352" cy="830115"/>
        </a:xfrm>
        <a:prstGeom prst="roundRect">
          <a:avLst/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Linear OLS Regression</a:t>
          </a:r>
        </a:p>
      </dsp:txBody>
      <dsp:txXfrm>
        <a:off x="40523" y="4692810"/>
        <a:ext cx="6802306" cy="74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5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4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1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6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45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68" r:id="rId6"/>
    <p:sldLayoutId id="2147483773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FEAA4-2E23-4AAF-8684-A8966BBBD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US"/>
              <a:t>Stock Price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4AC00-FF7F-46C1-BF3E-1BF743AA2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n-US"/>
              <a:t>Akhila Pulipati</a:t>
            </a:r>
          </a:p>
          <a:p>
            <a:r>
              <a:rPr lang="en-US"/>
              <a:t>Regis University</a:t>
            </a:r>
          </a:p>
          <a:p>
            <a:endParaRPr lang="en-US"/>
          </a:p>
        </p:txBody>
      </p:sp>
      <p:pic>
        <p:nvPicPr>
          <p:cNvPr id="5" name="Picture 6" descr="Most major Gulf stock markets fall in early trade - The Economic Times">
            <a:extLst>
              <a:ext uri="{FF2B5EF4-FFF2-40B4-BE49-F238E27FC236}">
                <a16:creationId xmlns:a16="http://schemas.microsoft.com/office/drawing/2014/main" id="{2806AFD2-4786-4AB2-B75A-53AC23240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3"/>
          <a:stretch/>
        </p:blipFill>
        <p:spPr bwMode="auto"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05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8BE9-DD04-4E14-8091-AA0FA30B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Google stock and two simple moving averages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5ED997-49B7-4F09-81EF-425E5705A0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64" y="2097088"/>
            <a:ext cx="7199209" cy="47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6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112C-4F98-480D-AA15-29BAE012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Amazon Stock and two simple moving averages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57E9BB-23BF-487C-9443-10ED5408EC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64" y="2097088"/>
            <a:ext cx="7185957" cy="469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C126D-0E05-4FEA-8776-A88EC9D0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Deviation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B6C2-5F99-4429-AF1B-648C516A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trading rules are:</a:t>
            </a:r>
          </a:p>
          <a:p>
            <a:pPr marL="0" indent="0">
              <a:buNone/>
            </a:pPr>
            <a:r>
              <a:rPr lang="en-US" dirty="0"/>
              <a:t>1. Go long (= +1) when the shorter SMA is above the longer SMA.</a:t>
            </a:r>
          </a:p>
          <a:p>
            <a:pPr marL="0" indent="0">
              <a:buNone/>
            </a:pPr>
            <a:r>
              <a:rPr lang="en-US" dirty="0"/>
              <a:t>2. Go short (= -1) when the shorter SMA is below the longer SMA</a:t>
            </a:r>
          </a:p>
        </p:txBody>
      </p:sp>
      <p:pic>
        <p:nvPicPr>
          <p:cNvPr id="7" name="Graphic 6" descr="Downward trend">
            <a:extLst>
              <a:ext uri="{FF2B5EF4-FFF2-40B4-BE49-F238E27FC236}">
                <a16:creationId xmlns:a16="http://schemas.microsoft.com/office/drawing/2014/main" id="{53411E9A-7B59-4968-9A72-54487BD7D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6913" y="1197430"/>
            <a:ext cx="4593771" cy="4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2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FC97-3DCC-4BEE-9A88-8F12A744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SPY Stock price, two SMAs and resulting positions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22057E3-86DB-4323-B00F-15F7C1D04D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93612"/>
            <a:ext cx="8598389" cy="387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1199-9AF1-46AE-B608-B21A196B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GOOGLE stock price, two SMAs and resulting positions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0F4005-9A0A-4462-8FD2-9952EA532E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93612"/>
            <a:ext cx="8598389" cy="387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6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11DF-E938-43CF-9C22-49028A40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AMAZON stock price, two SMAs and resulting positions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2D3A97D-A1C3-43F4-BE95-07C38B28DA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93612"/>
            <a:ext cx="8598389" cy="387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5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8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8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8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Graphic 9">
            <a:extLst>
              <a:ext uri="{FF2B5EF4-FFF2-40B4-BE49-F238E27FC236}">
                <a16:creationId xmlns:a16="http://schemas.microsoft.com/office/drawing/2014/main" id="{F06D24B5-CEAF-4471-B212-2313FAF2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408BB-3631-4D53-BAEB-93A8461A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5" y="676656"/>
            <a:ext cx="4638356" cy="3346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Vectorized </a:t>
            </a:r>
            <a:r>
              <a:rPr lang="en-US" sz="4800" dirty="0" err="1"/>
              <a:t>Backtesting</a:t>
            </a:r>
            <a:br>
              <a:rPr lang="en-US" sz="3400" dirty="0"/>
            </a:br>
            <a:r>
              <a:rPr lang="en-US" sz="2400" dirty="0"/>
              <a:t>Performance of SPY stock and SMA-based trading strategy over time</a:t>
            </a:r>
            <a:endParaRPr lang="en-US" sz="3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08B76F3-49A1-4F1A-B4A0-FDB7106457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0207" y="3429000"/>
            <a:ext cx="7483318" cy="32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3C5685-89F1-4CC1-8B24-326381BF9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928" y="693774"/>
            <a:ext cx="6724032" cy="25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3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8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8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8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Graphic 9">
            <a:extLst>
              <a:ext uri="{FF2B5EF4-FFF2-40B4-BE49-F238E27FC236}">
                <a16:creationId xmlns:a16="http://schemas.microsoft.com/office/drawing/2014/main" id="{F06D24B5-CEAF-4471-B212-2313FAF2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905C-FD08-4E96-AC6C-000155EC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4279631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Performance of Google stock and SMA-based trading strategy over time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65E8DC-F4D9-4299-96E2-E3684598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99" y="591495"/>
            <a:ext cx="5221278" cy="2486323"/>
          </a:xfrm>
          <a:prstGeom prst="rect">
            <a:avLst/>
          </a:prstGeom>
        </p:spPr>
      </p:pic>
      <p:pic>
        <p:nvPicPr>
          <p:cNvPr id="10242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D0492EA-F358-4E7A-83CB-BB578617EB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4087" y="3190212"/>
            <a:ext cx="7830064" cy="33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4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8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8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8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Graphic 9">
            <a:extLst>
              <a:ext uri="{FF2B5EF4-FFF2-40B4-BE49-F238E27FC236}">
                <a16:creationId xmlns:a16="http://schemas.microsoft.com/office/drawing/2014/main" id="{F06D24B5-CEAF-4471-B212-2313FAF2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96D71-4905-40C0-98A6-ED04E855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4279631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Performance of AMAZON stock and SMA-based trading strategy over time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3F4CF26-7E2C-4740-BDE9-C5AE53C83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49" y="472494"/>
            <a:ext cx="5342135" cy="2635317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D7F8F5CD-3193-4C73-AAD1-C6FA9CA306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191595"/>
            <a:ext cx="6925483" cy="34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19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94B6-9FD4-4B25-9577-95C9398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016"/>
            <a:ext cx="7685037" cy="294198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Optimization</a:t>
            </a:r>
            <a:br>
              <a:rPr lang="en-US" dirty="0"/>
            </a:br>
            <a:r>
              <a:rPr lang="en-US" sz="2400" dirty="0" err="1"/>
              <a:t>Optimization</a:t>
            </a:r>
            <a:r>
              <a:rPr lang="en-US" sz="2400" dirty="0"/>
              <a:t> of SPY stock:</a:t>
            </a:r>
            <a:br>
              <a:rPr lang="en-US" sz="2400" dirty="0"/>
            </a:br>
            <a:r>
              <a:rPr lang="en-US" sz="2400" dirty="0"/>
              <a:t>- We have considered the parameter values as sma1 = range(10,61,4) and sma2 = range(20,130,11)</a:t>
            </a: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dirty="0"/>
            </a:b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22FFBAB-0F25-4E30-A602-41B0214EF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192" y="3047999"/>
            <a:ext cx="5775813" cy="3042065"/>
          </a:xfrm>
        </p:spPr>
      </p:pic>
    </p:spTree>
    <p:extLst>
      <p:ext uri="{BB962C8B-B14F-4D97-AF65-F5344CB8AC3E}">
        <p14:creationId xmlns:p14="http://schemas.microsoft.com/office/powerpoint/2010/main" val="249685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2290" name="Picture 2" descr="Retail investors rush to find the next stock market unicorn | Financial  Times">
            <a:extLst>
              <a:ext uri="{FF2B5EF4-FFF2-40B4-BE49-F238E27FC236}">
                <a16:creationId xmlns:a16="http://schemas.microsoft.com/office/drawing/2014/main" id="{882CC7AA-85C6-4050-B428-98186D0B2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0B28E-B15C-4CE2-AA26-2BF08960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E60E-E943-4440-BBD2-E203F624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Stock?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Stock is defined as a financial instrument that represents ownership in a company. Stock markets are where an individual and investors come together to buy and sell shares in public venue.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What is Stock Trading?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process of buying and selling existing and previously issued stocks is called stock trading.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CECCFA5-40A0-4B37-8B7B-D912C28A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300" name="Oval 73">
              <a:extLst>
                <a:ext uri="{FF2B5EF4-FFF2-40B4-BE49-F238E27FC236}">
                  <a16:creationId xmlns:a16="http://schemas.microsoft.com/office/drawing/2014/main" id="{A769C0F1-62DE-46AE-9526-CBD795D1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Graphic 9">
              <a:extLst>
                <a:ext uri="{FF2B5EF4-FFF2-40B4-BE49-F238E27FC236}">
                  <a16:creationId xmlns:a16="http://schemas.microsoft.com/office/drawing/2014/main" id="{340BA6BB-87A1-4F4A-8B9B-D7B83FE58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CC2ADB9-B92C-4252-B47E-B41B61AFF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C02BB26-7CE5-4FAE-A255-5DEF1B3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78" name="Graphic 9">
              <a:extLst>
                <a:ext uri="{FF2B5EF4-FFF2-40B4-BE49-F238E27FC236}">
                  <a16:creationId xmlns:a16="http://schemas.microsoft.com/office/drawing/2014/main" id="{B65C1BB9-F5F2-4728-B47D-3B2F995E9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9" name="Graphic 9">
              <a:extLst>
                <a:ext uri="{FF2B5EF4-FFF2-40B4-BE49-F238E27FC236}">
                  <a16:creationId xmlns:a16="http://schemas.microsoft.com/office/drawing/2014/main" id="{A26117A4-4B2F-495A-87A5-63E265B52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64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4255-B766-4F6E-9F69-DA7161C3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Optimization of Google stock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9A87CE1-DDC9-4077-B7F4-9C94C2A31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369" y="2822575"/>
            <a:ext cx="6000750" cy="2628900"/>
          </a:xfrm>
        </p:spPr>
      </p:pic>
    </p:spTree>
    <p:extLst>
      <p:ext uri="{BB962C8B-B14F-4D97-AF65-F5344CB8AC3E}">
        <p14:creationId xmlns:p14="http://schemas.microsoft.com/office/powerpoint/2010/main" val="3111919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8DCA-25E0-49A0-A287-1AD9E107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Optimization of Amazon Stock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5566A80-C433-4BFE-B39E-F89F6BC2D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746" y="2532185"/>
            <a:ext cx="5889236" cy="2928815"/>
          </a:xfrm>
        </p:spPr>
      </p:pic>
    </p:spTree>
    <p:extLst>
      <p:ext uri="{BB962C8B-B14F-4D97-AF65-F5344CB8AC3E}">
        <p14:creationId xmlns:p14="http://schemas.microsoft.com/office/powerpoint/2010/main" val="30192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AF8F-8F18-4AE9-8610-97E864B2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3827"/>
            <a:ext cx="7685037" cy="1798362"/>
          </a:xfrm>
        </p:spPr>
        <p:txBody>
          <a:bodyPr>
            <a:normAutofit/>
          </a:bodyPr>
          <a:lstStyle/>
          <a:p>
            <a:r>
              <a:rPr lang="en-US" dirty="0"/>
              <a:t>Random Walk Hypothesis</a:t>
            </a:r>
            <a:br>
              <a:rPr lang="en-US" dirty="0"/>
            </a:br>
            <a:r>
              <a:rPr lang="en-US" sz="2200" dirty="0">
                <a:latin typeface="+mn-lt"/>
                <a:ea typeface="+mn-ea"/>
                <a:cs typeface="+mn-cs"/>
              </a:rPr>
              <a:t>The random walk hypothesis (RWH) approach says that the predictive approaches should not lead to any outperformance at all.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1FED-88F7-4AAE-BE0A-166D69C7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five lagged versions of the historical end-of-day closing levels of the SPY stock index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75CCF12-03A9-47E1-9CF6-ABC47757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3" y="2709569"/>
            <a:ext cx="9058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8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A943E-C8E4-4F1F-A5AA-0899B378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Linear OLS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680C-54FE-46C2-8ABA-38965AA6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503557" cy="3804458"/>
          </a:xfrm>
        </p:spPr>
        <p:txBody>
          <a:bodyPr>
            <a:normAutofit/>
          </a:bodyPr>
          <a:lstStyle/>
          <a:p>
            <a:r>
              <a:rPr lang="en-US" dirty="0"/>
              <a:t> we apply linear regression for predicting the direction of market movements based on historical log returns. </a:t>
            </a:r>
          </a:p>
          <a:p>
            <a:endParaRPr lang="en-US" dirty="0"/>
          </a:p>
          <a:p>
            <a:r>
              <a:rPr lang="en-US" sz="2400" dirty="0"/>
              <a:t>Create and visualize the features data by lagging the log returns and returns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B454B796-3BB1-4D35-AF65-D2554148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19" y="81901"/>
            <a:ext cx="6192518" cy="353884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098444B-A458-4EF8-8E7F-176C08E56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137" y="3657523"/>
            <a:ext cx="6556892" cy="31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6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4382857-B878-4979-8D3A-B664749EF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81" y="1338470"/>
            <a:ext cx="9453048" cy="4598780"/>
          </a:xfrm>
        </p:spPr>
      </p:pic>
    </p:spTree>
    <p:extLst>
      <p:ext uri="{BB962C8B-B14F-4D97-AF65-F5344CB8AC3E}">
        <p14:creationId xmlns:p14="http://schemas.microsoft.com/office/powerpoint/2010/main" val="2510705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44754-FD1C-44F0-BED9-7BAD9A59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You! </a:t>
            </a:r>
            <a:r>
              <a:rPr lang="en-US" sz="5400" dirty="0">
                <a:sym typeface="Wingdings" panose="05000000000000000000" pitchFamily="2" charset="2"/>
              </a:rPr>
              <a:t>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6619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20211-DA5C-45F3-8855-457F1A9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A35D2F-DC55-41DE-81EC-29D969F28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350164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86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6A2BA-DE32-4E6E-9305-F023367D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About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8CFFAC-88F4-4DDA-BEA9-C0AB1A3DF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401528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7536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Background Leaf">
            <a:extLst>
              <a:ext uri="{FF2B5EF4-FFF2-40B4-BE49-F238E27FC236}">
                <a16:creationId xmlns:a16="http://schemas.microsoft.com/office/drawing/2014/main" id="{E00BDB36-26F9-4870-887D-DBEBE42AD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4504" y="-5716"/>
            <a:ext cx="8284448" cy="6858000"/>
          </a:xfrm>
          <a:custGeom>
            <a:avLst/>
            <a:gdLst>
              <a:gd name="connsiteX0" fmla="*/ 0 w 8284448"/>
              <a:gd name="connsiteY0" fmla="*/ 0 h 6858000"/>
              <a:gd name="connsiteX1" fmla="*/ 5949669 w 8284448"/>
              <a:gd name="connsiteY1" fmla="*/ 0 h 6858000"/>
              <a:gd name="connsiteX2" fmla="*/ 6097735 w 8284448"/>
              <a:gd name="connsiteY2" fmla="*/ 77067 h 6858000"/>
              <a:gd name="connsiteX3" fmla="*/ 8284448 w 8284448"/>
              <a:gd name="connsiteY3" fmla="*/ 3810917 h 6858000"/>
              <a:gd name="connsiteX4" fmla="*/ 8284448 w 8284448"/>
              <a:gd name="connsiteY4" fmla="*/ 6858000 h 6858000"/>
              <a:gd name="connsiteX5" fmla="*/ 1225332 w 8284448"/>
              <a:gd name="connsiteY5" fmla="*/ 6858000 h 6858000"/>
              <a:gd name="connsiteX6" fmla="*/ 1163726 w 8284448"/>
              <a:gd name="connsiteY6" fmla="*/ 6801098 h 6858000"/>
              <a:gd name="connsiteX7" fmla="*/ 24800 w 8284448"/>
              <a:gd name="connsiteY7" fmla="*/ 4654257 h 6858000"/>
              <a:gd name="connsiteX8" fmla="*/ 0 w 8284448"/>
              <a:gd name="connsiteY8" fmla="*/ 44891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4448" h="6858000">
                <a:moveTo>
                  <a:pt x="0" y="0"/>
                </a:moveTo>
                <a:lnTo>
                  <a:pt x="5949669" y="0"/>
                </a:lnTo>
                <a:lnTo>
                  <a:pt x="6097735" y="77067"/>
                </a:lnTo>
                <a:cubicBezTo>
                  <a:pt x="7400247" y="796137"/>
                  <a:pt x="8284448" y="2198576"/>
                  <a:pt x="8284448" y="3810917"/>
                </a:cubicBezTo>
                <a:lnTo>
                  <a:pt x="8284448" y="6858000"/>
                </a:lnTo>
                <a:lnTo>
                  <a:pt x="1225332" y="6858000"/>
                </a:lnTo>
                <a:lnTo>
                  <a:pt x="1163726" y="6801098"/>
                </a:lnTo>
                <a:cubicBezTo>
                  <a:pt x="596622" y="6224771"/>
                  <a:pt x="191778" y="5483545"/>
                  <a:pt x="24800" y="4654257"/>
                </a:cubicBezTo>
                <a:lnTo>
                  <a:pt x="0" y="4489113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9B53E-9504-42B8-BDFF-1F3EF492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1"/>
            <a:ext cx="3313075" cy="1842867"/>
          </a:xfrm>
        </p:spPr>
        <p:txBody>
          <a:bodyPr>
            <a:normAutofit/>
          </a:bodyPr>
          <a:lstStyle/>
          <a:p>
            <a:r>
              <a:rPr lang="en-US" dirty="0"/>
              <a:t>Data Analysis Process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D9ABCE-4DFD-45B8-BF53-7F5C6B114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672822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341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ACE8-F81B-4887-BEEA-3AF334C7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1745B12-310A-43B1-BF08-68A5EA7CD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125" y="313885"/>
            <a:ext cx="5278671" cy="2921683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718E97-6DCF-4A82-8E1F-F4CF00433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2" y="4304714"/>
            <a:ext cx="2940639" cy="175065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5191F93-E85D-464C-9DC3-E3717E2DD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176" y="4012255"/>
            <a:ext cx="4343400" cy="26289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BD90963-8F9B-499C-B4BB-7E2F41227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825" y="4304714"/>
            <a:ext cx="2914650" cy="1688741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DAF081E2-AB7E-4C90-80E9-BDD78EB78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711" y="288637"/>
            <a:ext cx="35718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4806-176E-478C-9CAE-7405EA5E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A51BC23-4E7B-47B1-B241-1353B11B8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068" y="2152358"/>
            <a:ext cx="8128917" cy="4501660"/>
          </a:xfrm>
        </p:spPr>
      </p:pic>
    </p:spTree>
    <p:extLst>
      <p:ext uri="{BB962C8B-B14F-4D97-AF65-F5344CB8AC3E}">
        <p14:creationId xmlns:p14="http://schemas.microsoft.com/office/powerpoint/2010/main" val="327377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7E54-03C3-49C3-B740-496A76DF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235440" cy="1325563"/>
          </a:xfrm>
        </p:spPr>
        <p:txBody>
          <a:bodyPr/>
          <a:lstStyle/>
          <a:p>
            <a:r>
              <a:rPr lang="en-US" dirty="0"/>
              <a:t>Normalized Graph of Stock price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246381-55A7-42A0-B061-5E11CCBF9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34" y="1856935"/>
            <a:ext cx="9235440" cy="47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75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7637-B32A-4795-8D12-1DC15FA6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Moving Average</a:t>
            </a:r>
            <a:br>
              <a:rPr lang="en-US" dirty="0"/>
            </a:br>
            <a:r>
              <a:rPr lang="en-US" sz="2400" dirty="0"/>
              <a:t>SPY stock price and two simple moving averages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D31AF3-20C3-4B32-A3BF-06E81B5AB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61" y="1993612"/>
            <a:ext cx="7408993" cy="483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66499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644</TotalTime>
  <Words>387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Nova</vt:lpstr>
      <vt:lpstr>TropicVTI</vt:lpstr>
      <vt:lpstr>Stock Price Prediction</vt:lpstr>
      <vt:lpstr>Introduction</vt:lpstr>
      <vt:lpstr>Problem Statement</vt:lpstr>
      <vt:lpstr>About Dataset</vt:lpstr>
      <vt:lpstr>Data Analysis Process flow</vt:lpstr>
      <vt:lpstr>EDA</vt:lpstr>
      <vt:lpstr>Data Visualization</vt:lpstr>
      <vt:lpstr>Normalized Graph of Stock price</vt:lpstr>
      <vt:lpstr>Simple Moving Average SPY stock price and two simple moving averages</vt:lpstr>
      <vt:lpstr>Google stock and two simple moving averages</vt:lpstr>
      <vt:lpstr>Amazon Stock and two simple moving averages</vt:lpstr>
      <vt:lpstr>Deviation Positions</vt:lpstr>
      <vt:lpstr>SPY Stock price, two SMAs and resulting positions</vt:lpstr>
      <vt:lpstr>GOOGLE stock price, two SMAs and resulting positions</vt:lpstr>
      <vt:lpstr>AMAZON stock price, two SMAs and resulting positions</vt:lpstr>
      <vt:lpstr>Vectorized Backtesting Performance of SPY stock and SMA-based trading strategy over time</vt:lpstr>
      <vt:lpstr>Performance of Google stock and SMA-based trading strategy over time</vt:lpstr>
      <vt:lpstr>Performance of AMAZON stock and SMA-based trading strategy over time</vt:lpstr>
      <vt:lpstr>  Optimization Optimization of SPY stock: - We have considered the parameter values as sma1 = range(10,61,4) and sma2 = range(20,130,11)  </vt:lpstr>
      <vt:lpstr>Optimization of Google stock</vt:lpstr>
      <vt:lpstr>Optimization of Amazon Stock</vt:lpstr>
      <vt:lpstr>Random Walk Hypothesis The random walk hypothesis (RWH) approach says that the predictive approaches should not lead to any outperformance at all. </vt:lpstr>
      <vt:lpstr>Linear OLS Regression</vt:lpstr>
      <vt:lpstr>PowerPoint Presentation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apuli</dc:creator>
  <cp:lastModifiedBy>apuli</cp:lastModifiedBy>
  <cp:revision>50</cp:revision>
  <dcterms:created xsi:type="dcterms:W3CDTF">2021-08-18T18:50:13Z</dcterms:created>
  <dcterms:modified xsi:type="dcterms:W3CDTF">2021-08-19T05:35:03Z</dcterms:modified>
</cp:coreProperties>
</file>