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0"/>
  </p:notesMasterIdLst>
  <p:sldIdLst>
    <p:sldId id="256" r:id="rId5"/>
    <p:sldId id="257" r:id="rId6"/>
    <p:sldId id="260" r:id="rId7"/>
    <p:sldId id="261" r:id="rId8"/>
    <p:sldId id="280" r:id="rId9"/>
    <p:sldId id="281" r:id="rId10"/>
    <p:sldId id="262" r:id="rId11"/>
    <p:sldId id="283" r:id="rId12"/>
    <p:sldId id="282" r:id="rId13"/>
    <p:sldId id="258" r:id="rId14"/>
    <p:sldId id="264" r:id="rId15"/>
    <p:sldId id="278" r:id="rId16"/>
    <p:sldId id="284" r:id="rId17"/>
    <p:sldId id="279"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267" r:id="rId34"/>
    <p:sldId id="300" r:id="rId35"/>
    <p:sldId id="301" r:id="rId36"/>
    <p:sldId id="302" r:id="rId37"/>
    <p:sldId id="303" r:id="rId38"/>
    <p:sldId id="304" r:id="rId39"/>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74189" autoAdjust="0"/>
  </p:normalViewPr>
  <p:slideViewPr>
    <p:cSldViewPr snapToGrid="0" snapToObjects="1" showGuides="1">
      <p:cViewPr varScale="1">
        <p:scale>
          <a:sx n="69" d="100"/>
          <a:sy n="69" d="100"/>
        </p:scale>
        <p:origin x="100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363134" y="1999296"/>
            <a:ext cx="6763210" cy="1671986"/>
          </a:xfrm>
        </p:spPr>
        <p:txBody>
          <a:bodyPr anchor="ctr">
            <a:normAutofit/>
          </a:bodyPr>
          <a:lstStyle/>
          <a:p>
            <a:pPr>
              <a:lnSpc>
                <a:spcPct val="100000"/>
              </a:lnSpc>
            </a:pPr>
            <a:r>
              <a:rPr lang="en-US" sz="3600" b="1" dirty="0">
                <a:solidFill>
                  <a:srgbClr val="0E659B"/>
                </a:solidFill>
                <a:latin typeface="Arial Narrow" panose="020B0606020202030204" pitchFamily="34" charset="0"/>
              </a:rPr>
              <a:t>  Stack Overflow 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274271" cy="3984559"/>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8422482" y="4336079"/>
            <a:ext cx="3278378" cy="1180239"/>
          </a:xfrm>
        </p:spPr>
        <p:txBody>
          <a:bodyPr>
            <a:normAutofit/>
          </a:bodyPr>
          <a:lstStyle/>
          <a:p>
            <a:pPr marL="0" indent="0">
              <a:buNone/>
            </a:pPr>
            <a:r>
              <a:rPr lang="en-US" i="1" dirty="0" err="1"/>
              <a:t>Akhila</a:t>
            </a:r>
            <a:r>
              <a:rPr lang="en-US" i="1" dirty="0"/>
              <a:t> </a:t>
            </a:r>
            <a:r>
              <a:rPr lang="en-US" i="1" dirty="0" err="1"/>
              <a:t>Reddyrajula</a:t>
            </a:r>
            <a:endParaRPr lang="en-US" i="1" dirty="0"/>
          </a:p>
          <a:p>
            <a:pPr marL="0" indent="0">
              <a:buNone/>
            </a:pPr>
            <a:r>
              <a:rPr lang="en-US" i="1" dirty="0"/>
              <a:t>02/27/24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TRENDS      PROGRAMMING LANGUAGE</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Content Placeholder 6">
            <a:extLst>
              <a:ext uri="{FF2B5EF4-FFF2-40B4-BE49-F238E27FC236}">
                <a16:creationId xmlns:a16="http://schemas.microsoft.com/office/drawing/2014/main" id="{F2075A4C-2804-5AAA-91F3-8460706D3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32" y="2624447"/>
            <a:ext cx="4839252" cy="3029792"/>
          </a:xfrm>
          <a:prstGeom prst="rect">
            <a:avLst/>
          </a:prstGeom>
        </p:spPr>
      </p:pic>
      <p:pic>
        <p:nvPicPr>
          <p:cNvPr id="6" name="Content Placeholder 7">
            <a:extLst>
              <a:ext uri="{FF2B5EF4-FFF2-40B4-BE49-F238E27FC236}">
                <a16:creationId xmlns:a16="http://schemas.microsoft.com/office/drawing/2014/main" id="{FC91477D-B12F-5CD0-29A5-51CA0ACA08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293" y="2624447"/>
            <a:ext cx="4842524" cy="302979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475013" y="1520042"/>
            <a:ext cx="5949538" cy="4656921"/>
          </a:xfrm>
        </p:spPr>
        <p:txBody>
          <a:bodyPr>
            <a:noAutofit/>
          </a:bodyPr>
          <a:lstStyle/>
          <a:p>
            <a:pPr marL="0" indent="0" algn="just">
              <a:buNone/>
            </a:pPr>
            <a:r>
              <a:rPr lang="en-US" sz="1900"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JavaScript and HTML/CSS dominate the programming language landscape, suggesting a strong focus on web applications among respondents, a trend expected to persist in the upcoming year.</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SQL maintains its position as the top choice for managing large databases and is anticipated to remain so for the foreseeable future.</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growing popularity of Python indicates a rising preference for this high-level, interpreted language, widely used for various general-purpose programming tasks.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'C Sharp' (C#), recognized as a modern object-oriented programming language, continues to attract significant interest among respondents, with an anticipated increase in interest in the coming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535387" y="1520042"/>
            <a:ext cx="5181600" cy="46100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analysis results clearly indicate a predominant orientation of respondents towards web design.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Python's popularity surge is attributed to the rapid advancements in AI technology and its extensive library support, garnering increased interest among respondents.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Database management maintains a high level of interest among respondents, positioning it as the third-largest interest group within software technology.</a:t>
            </a:r>
          </a:p>
        </p:txBody>
      </p:sp>
    </p:spTree>
    <p:extLst>
      <p:ext uri="{BB962C8B-B14F-4D97-AF65-F5344CB8AC3E}">
        <p14:creationId xmlns:p14="http://schemas.microsoft.com/office/powerpoint/2010/main" val="54556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D0D15BFC-BF98-6B2C-58BE-58E2E6686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2616187"/>
            <a:ext cx="4124668" cy="2858680"/>
          </a:xfrm>
          <a:prstGeom prst="rect">
            <a:avLst/>
          </a:prstGeom>
        </p:spPr>
      </p:pic>
      <p:pic>
        <p:nvPicPr>
          <p:cNvPr id="6" name="Picture 5">
            <a:extLst>
              <a:ext uri="{FF2B5EF4-FFF2-40B4-BE49-F238E27FC236}">
                <a16:creationId xmlns:a16="http://schemas.microsoft.com/office/drawing/2014/main" id="{8C95BE45-AB2D-B20D-6BD8-1A1AA3E5A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616187"/>
            <a:ext cx="4096065" cy="2867245"/>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424D-737B-01DD-AA1D-5ADA21CED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BE98D-F469-703E-CCCA-C1C5A0FD18A5}"/>
              </a:ext>
            </a:extLst>
          </p:cNvPr>
          <p:cNvSpPr>
            <a:spLocks noGrp="1"/>
          </p:cNvSpPr>
          <p:nvPr>
            <p:ph type="title"/>
          </p:nvPr>
        </p:nvSpPr>
        <p:spPr>
          <a:xfrm>
            <a:off x="862584" y="428768"/>
            <a:ext cx="10515600" cy="1325563"/>
          </a:xfrm>
        </p:spPr>
        <p:txBody>
          <a:bodyPr/>
          <a:lstStyle/>
          <a:p>
            <a:r>
              <a:rPr lang="en-US" dirty="0"/>
              <a:t>TRENDS                 DATABASE</a:t>
            </a:r>
          </a:p>
        </p:txBody>
      </p:sp>
      <p:sp>
        <p:nvSpPr>
          <p:cNvPr id="3" name="Content Placeholder 2">
            <a:extLst>
              <a:ext uri="{FF2B5EF4-FFF2-40B4-BE49-F238E27FC236}">
                <a16:creationId xmlns:a16="http://schemas.microsoft.com/office/drawing/2014/main" id="{7CD2CDD8-E6D1-309D-FD30-FD3334FDF76C}"/>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5257D24-7E86-C840-12A5-35CC33CA30AC}"/>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4257BBBC-8ABB-2049-1662-2B613DBA61D5}"/>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0E216F88-80A2-DDBE-6236-57CE7244936D}"/>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Content Placeholder 13">
            <a:extLst>
              <a:ext uri="{FF2B5EF4-FFF2-40B4-BE49-F238E27FC236}">
                <a16:creationId xmlns:a16="http://schemas.microsoft.com/office/drawing/2014/main" id="{A22779C6-2276-764C-0771-E175E6E5BB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504" y="2711136"/>
            <a:ext cx="4847644" cy="3034145"/>
          </a:xfrm>
          <a:prstGeom prst="rect">
            <a:avLst/>
          </a:prstGeom>
        </p:spPr>
      </p:pic>
      <p:pic>
        <p:nvPicPr>
          <p:cNvPr id="9" name="Content Placeholder 14">
            <a:extLst>
              <a:ext uri="{FF2B5EF4-FFF2-40B4-BE49-F238E27FC236}">
                <a16:creationId xmlns:a16="http://schemas.microsoft.com/office/drawing/2014/main" id="{F399969E-9AFA-28F0-1EEB-9112E6D03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384" y="2506661"/>
            <a:ext cx="4811482" cy="3034146"/>
          </a:xfrm>
          <a:prstGeom prst="rect">
            <a:avLst/>
          </a:prstGeom>
        </p:spPr>
      </p:pic>
    </p:spTree>
    <p:extLst>
      <p:ext uri="{BB962C8B-B14F-4D97-AF65-F5344CB8AC3E}">
        <p14:creationId xmlns:p14="http://schemas.microsoft.com/office/powerpoint/2010/main" val="396047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1262756" cy="964911"/>
          </a:xfrm>
        </p:spPr>
        <p:txBody>
          <a:bodyPr>
            <a:normAutofit fontScale="90000"/>
          </a:bodyPr>
          <a:lstStyle/>
          <a:p>
            <a:r>
              <a:rPr lang="en-US" sz="39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344384" y="1603169"/>
            <a:ext cx="5827816" cy="4573794"/>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MySQL currently holds the top spot as the most utilized database management language, surpassing others by a considerable margin. However, there is a notable decline in interest in its usage for the upcoming year.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Microsoft SQL Server and PostgreSQL are equally popular among developers, trailing behind MySQL in usage. While interest in Microsoft SQL Server is on a significant decline, PostgreSQL is emerging as the preferred database language for the next year.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Firebase stands out among the top ten most used databases, with increasing interest in its utilization anticipated for the coming year.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MongoDB and Redis are the leading NoSQL databases in terms of usage among respondents.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58296" y="1603169"/>
            <a:ext cx="5589320" cy="4573794"/>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PostgreSQL is anticipated to be the top choice for the upcoming year due to its reputation for robustness, reliability, and scalability as a relational database management system.</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rising interest and usability of MongoDB, a document-oriented database program utilizing JSON-like documents with optional schemas, position it as the second most preferred database among respondents for the coming year.</a:t>
            </a:r>
          </a:p>
        </p:txBody>
      </p:sp>
    </p:spTree>
    <p:extLst>
      <p:ext uri="{BB962C8B-B14F-4D97-AF65-F5344CB8AC3E}">
        <p14:creationId xmlns:p14="http://schemas.microsoft.com/office/powerpoint/2010/main" val="265960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D465C-FE42-6972-0766-6394060F9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7923D-5501-4A21-2D12-A5896F8C8731}"/>
              </a:ext>
            </a:extLst>
          </p:cNvPr>
          <p:cNvSpPr>
            <a:spLocks noGrp="1"/>
          </p:cNvSpPr>
          <p:nvPr>
            <p:ph type="title"/>
          </p:nvPr>
        </p:nvSpPr>
        <p:spPr>
          <a:xfrm>
            <a:off x="862584" y="428768"/>
            <a:ext cx="10515600" cy="1325563"/>
          </a:xfrm>
        </p:spPr>
        <p:txBody>
          <a:bodyPr/>
          <a:lstStyle/>
          <a:p>
            <a:r>
              <a:rPr lang="en-US" dirty="0"/>
              <a:t>TRENDS               PLATFORMS </a:t>
            </a:r>
          </a:p>
        </p:txBody>
      </p:sp>
      <p:sp>
        <p:nvSpPr>
          <p:cNvPr id="3" name="Content Placeholder 2">
            <a:extLst>
              <a:ext uri="{FF2B5EF4-FFF2-40B4-BE49-F238E27FC236}">
                <a16:creationId xmlns:a16="http://schemas.microsoft.com/office/drawing/2014/main" id="{20AC7B7F-C5B8-FE09-0581-5DDA2F3A7737}"/>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CA535124-EBB9-7C9F-14A9-CD3E7E3C3024}"/>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5F07D985-7F0A-8BFE-BC5D-14568C032797}"/>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04223FFD-1AA9-9B9F-5595-BD99361A4026}"/>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a:extLst>
              <a:ext uri="{FF2B5EF4-FFF2-40B4-BE49-F238E27FC236}">
                <a16:creationId xmlns:a16="http://schemas.microsoft.com/office/drawing/2014/main" id="{B3933764-5818-C50F-019B-649F5DEE2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93" y="2616187"/>
            <a:ext cx="4116124" cy="2852409"/>
          </a:xfrm>
          <a:prstGeom prst="rect">
            <a:avLst/>
          </a:prstGeom>
        </p:spPr>
      </p:pic>
      <p:pic>
        <p:nvPicPr>
          <p:cNvPr id="9" name="Picture 8">
            <a:extLst>
              <a:ext uri="{FF2B5EF4-FFF2-40B4-BE49-F238E27FC236}">
                <a16:creationId xmlns:a16="http://schemas.microsoft.com/office/drawing/2014/main" id="{23A3B9FA-B99B-2E8D-D8DA-A96807F20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9483" y="2601351"/>
            <a:ext cx="4160150" cy="2867245"/>
          </a:xfrm>
          <a:prstGeom prst="rect">
            <a:avLst/>
          </a:prstGeom>
        </p:spPr>
      </p:pic>
    </p:spTree>
    <p:extLst>
      <p:ext uri="{BB962C8B-B14F-4D97-AF65-F5344CB8AC3E}">
        <p14:creationId xmlns:p14="http://schemas.microsoft.com/office/powerpoint/2010/main" val="223892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014DD-C58B-66AD-B122-4F821C9C4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B91DC-12EE-7E58-B7CA-4C0269480865}"/>
              </a:ext>
            </a:extLst>
          </p:cNvPr>
          <p:cNvSpPr>
            <a:spLocks noGrp="1"/>
          </p:cNvSpPr>
          <p:nvPr>
            <p:ph type="title"/>
          </p:nvPr>
        </p:nvSpPr>
        <p:spPr>
          <a:xfrm>
            <a:off x="862584" y="428768"/>
            <a:ext cx="10515600" cy="1325563"/>
          </a:xfrm>
        </p:spPr>
        <p:txBody>
          <a:bodyPr/>
          <a:lstStyle/>
          <a:p>
            <a:r>
              <a:rPr lang="en-US" dirty="0"/>
              <a:t>TRENDS                 PLATFORMS</a:t>
            </a:r>
          </a:p>
        </p:txBody>
      </p:sp>
      <p:sp>
        <p:nvSpPr>
          <p:cNvPr id="3" name="Content Placeholder 2">
            <a:extLst>
              <a:ext uri="{FF2B5EF4-FFF2-40B4-BE49-F238E27FC236}">
                <a16:creationId xmlns:a16="http://schemas.microsoft.com/office/drawing/2014/main" id="{54534111-FE77-BFC6-AD30-394BEFCA0749}"/>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9FF88C7-C3A3-FABF-3038-F465A15AA218}"/>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6749BBB-EE72-F976-7DA9-4E4A69BEEBBD}"/>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2BE88F42-887E-5E00-C14D-C2540C168025}"/>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3E28A2C7-F8ED-02CA-81AE-B1BC1E4C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90" y="2398858"/>
            <a:ext cx="4802382" cy="3346402"/>
          </a:xfrm>
          <a:prstGeom prst="rect">
            <a:avLst/>
          </a:prstGeom>
        </p:spPr>
      </p:pic>
      <p:pic>
        <p:nvPicPr>
          <p:cNvPr id="6" name="Picture 5">
            <a:extLst>
              <a:ext uri="{FF2B5EF4-FFF2-40B4-BE49-F238E27FC236}">
                <a16:creationId xmlns:a16="http://schemas.microsoft.com/office/drawing/2014/main" id="{197E4EB5-2F2C-D033-6815-B2DCE9BAF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27564"/>
            <a:ext cx="4812777" cy="3346403"/>
          </a:xfrm>
          <a:prstGeom prst="rect">
            <a:avLst/>
          </a:prstGeom>
        </p:spPr>
      </p:pic>
    </p:spTree>
    <p:extLst>
      <p:ext uri="{BB962C8B-B14F-4D97-AF65-F5344CB8AC3E}">
        <p14:creationId xmlns:p14="http://schemas.microsoft.com/office/powerpoint/2010/main" val="300784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9E0A6-9D6A-BAE2-5890-D3B5DE08E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B40D5-99D8-87CA-A731-9D510D64CA63}"/>
              </a:ext>
            </a:extLst>
          </p:cNvPr>
          <p:cNvSpPr>
            <a:spLocks noGrp="1"/>
          </p:cNvSpPr>
          <p:nvPr>
            <p:ph type="title"/>
          </p:nvPr>
        </p:nvSpPr>
        <p:spPr/>
        <p:txBody>
          <a:bodyPr>
            <a:normAutofit/>
          </a:bodyPr>
          <a:lstStyle/>
          <a:p>
            <a:r>
              <a:rPr lang="en-US" sz="2800" dirty="0"/>
              <a:t>TRENDS PLATFORM - FINDINGS &amp; IMPLICATIONS</a:t>
            </a:r>
          </a:p>
        </p:txBody>
      </p:sp>
      <p:sp>
        <p:nvSpPr>
          <p:cNvPr id="3" name="Content Placeholder 2">
            <a:extLst>
              <a:ext uri="{FF2B5EF4-FFF2-40B4-BE49-F238E27FC236}">
                <a16:creationId xmlns:a16="http://schemas.microsoft.com/office/drawing/2014/main" id="{868B0337-E70D-0C18-E2CA-0CE65F9577BB}"/>
              </a:ext>
            </a:extLst>
          </p:cNvPr>
          <p:cNvSpPr>
            <a:spLocks noGrp="1"/>
          </p:cNvSpPr>
          <p:nvPr>
            <p:ph sz="half" idx="1"/>
          </p:nvPr>
        </p:nvSpPr>
        <p:spPr>
          <a:xfrm>
            <a:off x="475013" y="1520042"/>
            <a:ext cx="5949538" cy="4656921"/>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Linux and Windows dominate as the most used operating system platforms, with Linux leading the pack.</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Interest in Windows for the next year is waning, while there's a notable rise in interest for containerization platforms like Docker and cloud computing platforms such as Amazon Web Services (AWS).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Slack is widely utilized as a collaboration platform, although interest is declining for the upcoming year, coinciding with a sharp increase in interest for Google Cloud Platform (GCP) and Kubernetes.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interest in MacOS shows a slight decrease for the coming year, there's a growing interest in Android as a mobile application platform among respondents.</a:t>
            </a:r>
          </a:p>
        </p:txBody>
      </p:sp>
      <p:sp>
        <p:nvSpPr>
          <p:cNvPr id="4" name="Content Placeholder 3">
            <a:extLst>
              <a:ext uri="{FF2B5EF4-FFF2-40B4-BE49-F238E27FC236}">
                <a16:creationId xmlns:a16="http://schemas.microsoft.com/office/drawing/2014/main" id="{7E5F5F44-890A-FF7C-CCB7-C732349EABFC}"/>
              </a:ext>
            </a:extLst>
          </p:cNvPr>
          <p:cNvSpPr>
            <a:spLocks noGrp="1"/>
          </p:cNvSpPr>
          <p:nvPr>
            <p:ph sz="half" idx="2"/>
          </p:nvPr>
        </p:nvSpPr>
        <p:spPr>
          <a:xfrm>
            <a:off x="6535387" y="1520042"/>
            <a:ext cx="5181600" cy="46100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While interest in using operating system platforms for the next year shows a significant decrease, the majority of respondents will still be working on these platforms.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Containerization platforms are expected to maintain their position as the second most used platform among respondents in the coming year, with a notable surge in interest. This is particularly evident as Docker ranks second in terms of interest, and Kubernetes is among the top 10 most preferred platforms.</a:t>
            </a:r>
          </a:p>
        </p:txBody>
      </p:sp>
    </p:spTree>
    <p:extLst>
      <p:ext uri="{BB962C8B-B14F-4D97-AF65-F5344CB8AC3E}">
        <p14:creationId xmlns:p14="http://schemas.microsoft.com/office/powerpoint/2010/main" val="152712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EE5B9-88DD-FFED-2553-FFD0E9C51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EE153-FA38-3BA2-7E30-423EF2422AAC}"/>
              </a:ext>
            </a:extLst>
          </p:cNvPr>
          <p:cNvSpPr>
            <a:spLocks noGrp="1"/>
          </p:cNvSpPr>
          <p:nvPr>
            <p:ph type="title"/>
          </p:nvPr>
        </p:nvSpPr>
        <p:spPr>
          <a:xfrm>
            <a:off x="862584" y="428768"/>
            <a:ext cx="10515600" cy="1325563"/>
          </a:xfrm>
        </p:spPr>
        <p:txBody>
          <a:bodyPr/>
          <a:lstStyle/>
          <a:p>
            <a:r>
              <a:rPr lang="en-US" dirty="0"/>
              <a:t>TRENDS             WEB FRAMEWORK</a:t>
            </a:r>
          </a:p>
        </p:txBody>
      </p:sp>
      <p:sp>
        <p:nvSpPr>
          <p:cNvPr id="3" name="Content Placeholder 2">
            <a:extLst>
              <a:ext uri="{FF2B5EF4-FFF2-40B4-BE49-F238E27FC236}">
                <a16:creationId xmlns:a16="http://schemas.microsoft.com/office/drawing/2014/main" id="{96A03520-E155-CFCE-73B7-15B604E190F5}"/>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923E573E-0D70-71E5-0AE2-D8C1F530C7FE}"/>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7CB14E22-624D-4A49-6121-DC8A11EC4BD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FE2AA44E-1C5A-BB3B-99D5-4157D754720B}"/>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1E06199C-DCCA-A999-31D5-46378C190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506661"/>
            <a:ext cx="4116124" cy="2867245"/>
          </a:xfrm>
          <a:prstGeom prst="rect">
            <a:avLst/>
          </a:prstGeom>
        </p:spPr>
      </p:pic>
      <p:pic>
        <p:nvPicPr>
          <p:cNvPr id="6" name="Picture 5">
            <a:extLst>
              <a:ext uri="{FF2B5EF4-FFF2-40B4-BE49-F238E27FC236}">
                <a16:creationId xmlns:a16="http://schemas.microsoft.com/office/drawing/2014/main" id="{F2B5FBCF-1204-0FA0-954C-A2D3F6B05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506661"/>
            <a:ext cx="4160150" cy="2867246"/>
          </a:xfrm>
          <a:prstGeom prst="rect">
            <a:avLst/>
          </a:prstGeom>
        </p:spPr>
      </p:pic>
    </p:spTree>
    <p:extLst>
      <p:ext uri="{BB962C8B-B14F-4D97-AF65-F5344CB8AC3E}">
        <p14:creationId xmlns:p14="http://schemas.microsoft.com/office/powerpoint/2010/main" val="52457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8BB34-1288-6838-E02A-C32B01242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4D55E-4AC4-47B9-A866-77132758CC68}"/>
              </a:ext>
            </a:extLst>
          </p:cNvPr>
          <p:cNvSpPr>
            <a:spLocks noGrp="1"/>
          </p:cNvSpPr>
          <p:nvPr>
            <p:ph type="title"/>
          </p:nvPr>
        </p:nvSpPr>
        <p:spPr>
          <a:xfrm>
            <a:off x="862584" y="428768"/>
            <a:ext cx="10515600" cy="1325563"/>
          </a:xfrm>
        </p:spPr>
        <p:txBody>
          <a:bodyPr/>
          <a:lstStyle/>
          <a:p>
            <a:r>
              <a:rPr lang="en-US" dirty="0"/>
              <a:t>TRENDS             WEB FRAMEWORK</a:t>
            </a:r>
          </a:p>
        </p:txBody>
      </p:sp>
      <p:sp>
        <p:nvSpPr>
          <p:cNvPr id="3" name="Content Placeholder 2">
            <a:extLst>
              <a:ext uri="{FF2B5EF4-FFF2-40B4-BE49-F238E27FC236}">
                <a16:creationId xmlns:a16="http://schemas.microsoft.com/office/drawing/2014/main" id="{6A271700-34F5-D3D5-3A43-A9A2DE7921F0}"/>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14BF6F34-27C5-C929-628A-8308DAA6B074}"/>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6FA34FD6-F4FD-5419-6E19-62C4F3EC538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59554657-0B8E-5F56-5105-0432EC84E7C5}"/>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6">
            <a:extLst>
              <a:ext uri="{FF2B5EF4-FFF2-40B4-BE49-F238E27FC236}">
                <a16:creationId xmlns:a16="http://schemas.microsoft.com/office/drawing/2014/main" id="{A148F1E2-8C50-44B5-CBAF-854F31050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52" y="2506661"/>
            <a:ext cx="4805842" cy="3346401"/>
          </a:xfrm>
          <a:prstGeom prst="rect">
            <a:avLst/>
          </a:prstGeom>
        </p:spPr>
      </p:pic>
      <p:pic>
        <p:nvPicPr>
          <p:cNvPr id="9" name="Picture 8">
            <a:extLst>
              <a:ext uri="{FF2B5EF4-FFF2-40B4-BE49-F238E27FC236}">
                <a16:creationId xmlns:a16="http://schemas.microsoft.com/office/drawing/2014/main" id="{6472C97B-D211-C31F-3757-CE32E7FBB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3655" y="2506660"/>
            <a:ext cx="4812777" cy="3346401"/>
          </a:xfrm>
          <a:prstGeom prst="rect">
            <a:avLst/>
          </a:prstGeom>
        </p:spPr>
      </p:pic>
    </p:spTree>
    <p:extLst>
      <p:ext uri="{BB962C8B-B14F-4D97-AF65-F5344CB8AC3E}">
        <p14:creationId xmlns:p14="http://schemas.microsoft.com/office/powerpoint/2010/main" val="294798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60156" y="263810"/>
            <a:ext cx="10493644" cy="1325563"/>
          </a:xfrm>
        </p:spPr>
        <p:txBody>
          <a:bodyPr anchor="ctr">
            <a:normAutofit/>
          </a:bodyPr>
          <a:lstStyle/>
          <a:p>
            <a:pPr algn="ctr"/>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pPr algn="just">
              <a:buFont typeface="Wingdings" panose="05000000000000000000" pitchFamily="2" charset="2"/>
              <a:buChar char="Ø"/>
            </a:pPr>
            <a:r>
              <a:rPr lang="en-US" sz="2200" dirty="0"/>
              <a:t> Executive Summary</a:t>
            </a:r>
          </a:p>
          <a:p>
            <a:pPr algn="just">
              <a:buFont typeface="Wingdings" panose="05000000000000000000" pitchFamily="2" charset="2"/>
              <a:buChar char="Ø"/>
            </a:pPr>
            <a:r>
              <a:rPr lang="en-US" sz="2200" dirty="0"/>
              <a:t> Introduction</a:t>
            </a:r>
          </a:p>
          <a:p>
            <a:pPr algn="just">
              <a:buFont typeface="Wingdings" panose="05000000000000000000" pitchFamily="2" charset="2"/>
              <a:buChar char="Ø"/>
            </a:pPr>
            <a:r>
              <a:rPr lang="en-US" sz="2200" dirty="0"/>
              <a:t>  Methodology</a:t>
            </a:r>
          </a:p>
          <a:p>
            <a:pPr algn="just">
              <a:buFont typeface="Wingdings" panose="05000000000000000000" pitchFamily="2" charset="2"/>
              <a:buChar char="Ø"/>
            </a:pPr>
            <a:r>
              <a:rPr lang="en-US" sz="2200" dirty="0"/>
              <a:t>  Results</a:t>
            </a:r>
          </a:p>
          <a:p>
            <a:pPr lvl="1" algn="just">
              <a:buFont typeface="Wingdings" panose="05000000000000000000" pitchFamily="2" charset="2"/>
              <a:buChar char="Ø"/>
            </a:pPr>
            <a:r>
              <a:rPr lang="en-US" sz="1800" dirty="0"/>
              <a:t> Visualization – Charts</a:t>
            </a:r>
          </a:p>
          <a:p>
            <a:pPr lvl="1" algn="just">
              <a:buFont typeface="Wingdings" panose="05000000000000000000" pitchFamily="2" charset="2"/>
              <a:buChar char="Ø"/>
            </a:pPr>
            <a:r>
              <a:rPr lang="en-US" sz="1800" dirty="0"/>
              <a:t>  Dashboard</a:t>
            </a:r>
          </a:p>
          <a:p>
            <a:pPr algn="just">
              <a:buFont typeface="Wingdings" panose="05000000000000000000" pitchFamily="2" charset="2"/>
              <a:buChar char="Ø"/>
            </a:pPr>
            <a:r>
              <a:rPr lang="en-US" sz="2200" dirty="0"/>
              <a:t>  Discussion</a:t>
            </a:r>
          </a:p>
          <a:p>
            <a:pPr lvl="1" algn="just">
              <a:buFont typeface="Wingdings" panose="05000000000000000000" pitchFamily="2" charset="2"/>
              <a:buChar char="Ø"/>
            </a:pPr>
            <a:r>
              <a:rPr lang="en-US" sz="1800" dirty="0"/>
              <a:t> Findings &amp; Implications</a:t>
            </a:r>
          </a:p>
          <a:p>
            <a:pPr algn="just">
              <a:buFont typeface="Wingdings" panose="05000000000000000000" pitchFamily="2" charset="2"/>
              <a:buChar char="Ø"/>
            </a:pPr>
            <a:r>
              <a:rPr lang="en-US" sz="2200" dirty="0"/>
              <a:t>  Conclusion</a:t>
            </a:r>
          </a:p>
          <a:p>
            <a:pPr algn="just">
              <a:buFont typeface="Wingdings" panose="05000000000000000000" pitchFamily="2" charset="2"/>
              <a:buChar char="Ø"/>
            </a:pPr>
            <a:r>
              <a:rPr lang="en-US" sz="2200" dirty="0"/>
              <a:t>  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C88EB-0DBF-49EF-FC16-8ADA11810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DF30A-32C2-53C5-226A-DE0D2C980130}"/>
              </a:ext>
            </a:extLst>
          </p:cNvPr>
          <p:cNvSpPr>
            <a:spLocks noGrp="1"/>
          </p:cNvSpPr>
          <p:nvPr>
            <p:ph type="title"/>
          </p:nvPr>
        </p:nvSpPr>
        <p:spPr/>
        <p:txBody>
          <a:bodyPr>
            <a:normAutofit/>
          </a:bodyPr>
          <a:lstStyle/>
          <a:p>
            <a:r>
              <a:rPr lang="en-US" sz="2800" dirty="0"/>
              <a:t>TRENDS WEB FRAMEWORK - FINDINGS &amp; IMPLICATIONS</a:t>
            </a:r>
          </a:p>
        </p:txBody>
      </p:sp>
      <p:sp>
        <p:nvSpPr>
          <p:cNvPr id="3" name="Content Placeholder 2">
            <a:extLst>
              <a:ext uri="{FF2B5EF4-FFF2-40B4-BE49-F238E27FC236}">
                <a16:creationId xmlns:a16="http://schemas.microsoft.com/office/drawing/2014/main" id="{AC015D59-FF12-59B7-70A1-DFB4FDF7B914}"/>
              </a:ext>
            </a:extLst>
          </p:cNvPr>
          <p:cNvSpPr>
            <a:spLocks noGrp="1"/>
          </p:cNvSpPr>
          <p:nvPr>
            <p:ph sz="half" idx="1"/>
          </p:nvPr>
        </p:nvSpPr>
        <p:spPr>
          <a:xfrm>
            <a:off x="296883" y="1520042"/>
            <a:ext cx="6238504" cy="484513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Among respondents, popular JavaScript libraries and frameworks are leading in user numbers.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Interest in jQuery for the next year is cut in half, while React.js emerges as the most appealing option.</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Vue.js experiences an almost threefold increase in interest for the coming year, securing its position as the second most preferred web platform.</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Interest in ASP.NET, a Microsoft .NET platform, remains unchanged for the following year, maintaining its fourth position with a slight decrease in interested respondents.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Flask and Django, Python web frameworks, undergo slight positional changes in the following year, accompanied by a noticeable percentage increase in interested respondents.</a:t>
            </a:r>
          </a:p>
        </p:txBody>
      </p:sp>
      <p:sp>
        <p:nvSpPr>
          <p:cNvPr id="4" name="Content Placeholder 3">
            <a:extLst>
              <a:ext uri="{FF2B5EF4-FFF2-40B4-BE49-F238E27FC236}">
                <a16:creationId xmlns:a16="http://schemas.microsoft.com/office/drawing/2014/main" id="{B0C4D42D-F246-5AE0-040E-C8D0479D9170}"/>
              </a:ext>
            </a:extLst>
          </p:cNvPr>
          <p:cNvSpPr>
            <a:spLocks noGrp="1"/>
          </p:cNvSpPr>
          <p:nvPr>
            <p:ph sz="half" idx="2"/>
          </p:nvPr>
        </p:nvSpPr>
        <p:spPr>
          <a:xfrm>
            <a:off x="6535387" y="1520042"/>
            <a:ext cx="5181600" cy="46100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Open source JavaScript libraries and frameworks, notably React.js and Angular, dominate in terms of usage and preference.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Including Express and Vue.js as open source web application frameworks for Node.js reaffirms JavaScript as the most preferred programming language.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survey highlights not only the usage but also the increasing interest and intention to further utilize web frameworks for Python, particularly through Django and Flask.</a:t>
            </a:r>
          </a:p>
        </p:txBody>
      </p:sp>
    </p:spTree>
    <p:extLst>
      <p:ext uri="{BB962C8B-B14F-4D97-AF65-F5344CB8AC3E}">
        <p14:creationId xmlns:p14="http://schemas.microsoft.com/office/powerpoint/2010/main" val="156814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50C5-A5CD-CD6B-5ADA-7627FC097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A2723B-CA5F-D896-527C-61B0DA3A955C}"/>
              </a:ext>
            </a:extLst>
          </p:cNvPr>
          <p:cNvSpPr>
            <a:spLocks noGrp="1"/>
          </p:cNvSpPr>
          <p:nvPr>
            <p:ph type="title"/>
          </p:nvPr>
        </p:nvSpPr>
        <p:spPr>
          <a:xfrm>
            <a:off x="838200" y="365125"/>
            <a:ext cx="10515600" cy="1339689"/>
          </a:xfrm>
        </p:spPr>
        <p:txBody>
          <a:bodyPr anchor="ctr">
            <a:normAutofit/>
          </a:bodyPr>
          <a:lstStyle/>
          <a:p>
            <a:pPr algn="ctr"/>
            <a:r>
              <a:rPr lang="en-US" b="1" dirty="0">
                <a:solidFill>
                  <a:srgbClr val="0E659B"/>
                </a:solidFill>
              </a:rPr>
              <a:t>DEMOGRAPHIC</a:t>
            </a:r>
            <a:endParaRPr lang="en-US" dirty="0">
              <a:solidFill>
                <a:srgbClr val="0E659B"/>
              </a:solidFill>
            </a:endParaRPr>
          </a:p>
        </p:txBody>
      </p:sp>
      <p:pic>
        <p:nvPicPr>
          <p:cNvPr id="3" name="Content Placeholder 2">
            <a:extLst>
              <a:ext uri="{FF2B5EF4-FFF2-40B4-BE49-F238E27FC236}">
                <a16:creationId xmlns:a16="http://schemas.microsoft.com/office/drawing/2014/main" id="{9E9A22B2-AB3C-915A-50CB-86A441D156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8825" y="1901813"/>
            <a:ext cx="11034713" cy="4022750"/>
          </a:xfrm>
          <a:prstGeom prst="rect">
            <a:avLst/>
          </a:prstGeom>
        </p:spPr>
      </p:pic>
    </p:spTree>
    <p:extLst>
      <p:ext uri="{BB962C8B-B14F-4D97-AF65-F5344CB8AC3E}">
        <p14:creationId xmlns:p14="http://schemas.microsoft.com/office/powerpoint/2010/main" val="55292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24886-FC60-D12D-CB3F-8554EDBDD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DA7CD-3D42-BAFB-6A54-9AD066104CFB}"/>
              </a:ext>
            </a:extLst>
          </p:cNvPr>
          <p:cNvSpPr>
            <a:spLocks noGrp="1"/>
          </p:cNvSpPr>
          <p:nvPr>
            <p:ph type="title"/>
          </p:nvPr>
        </p:nvSpPr>
        <p:spPr>
          <a:xfrm>
            <a:off x="862584" y="428768"/>
            <a:ext cx="10515600" cy="1325563"/>
          </a:xfrm>
        </p:spPr>
        <p:txBody>
          <a:bodyPr/>
          <a:lstStyle/>
          <a:p>
            <a:r>
              <a:rPr lang="en-US" dirty="0"/>
              <a:t>           DEMOGRAPHIC          </a:t>
            </a:r>
          </a:p>
        </p:txBody>
      </p:sp>
      <p:sp>
        <p:nvSpPr>
          <p:cNvPr id="3" name="Content Placeholder 2">
            <a:extLst>
              <a:ext uri="{FF2B5EF4-FFF2-40B4-BE49-F238E27FC236}">
                <a16:creationId xmlns:a16="http://schemas.microsoft.com/office/drawing/2014/main" id="{F504E42F-1A79-AE4D-9383-B9811CF5066E}"/>
              </a:ext>
            </a:extLst>
          </p:cNvPr>
          <p:cNvSpPr>
            <a:spLocks noGrp="1"/>
          </p:cNvSpPr>
          <p:nvPr>
            <p:ph sz="half" idx="1"/>
          </p:nvPr>
        </p:nvSpPr>
        <p:spPr>
          <a:xfrm>
            <a:off x="813815" y="1825625"/>
            <a:ext cx="4446953" cy="501939"/>
          </a:xfrm>
        </p:spPr>
        <p:txBody>
          <a:bodyPr>
            <a:normAutofit fontScale="85000" lnSpcReduction="10000"/>
          </a:bodyPr>
          <a:lstStyle/>
          <a:p>
            <a:pPr marL="0" indent="0">
              <a:buNone/>
            </a:pPr>
            <a:r>
              <a:rPr lang="en-US" dirty="0"/>
              <a:t>Classified by Gender</a:t>
            </a:r>
          </a:p>
        </p:txBody>
      </p:sp>
      <p:sp>
        <p:nvSpPr>
          <p:cNvPr id="4" name="Content Placeholder 3">
            <a:extLst>
              <a:ext uri="{FF2B5EF4-FFF2-40B4-BE49-F238E27FC236}">
                <a16:creationId xmlns:a16="http://schemas.microsoft.com/office/drawing/2014/main" id="{BC40DCCC-C1EE-48F0-73BB-5B30769BF63F}"/>
              </a:ext>
            </a:extLst>
          </p:cNvPr>
          <p:cNvSpPr>
            <a:spLocks noGrp="1"/>
          </p:cNvSpPr>
          <p:nvPr>
            <p:ph sz="half" idx="2"/>
          </p:nvPr>
        </p:nvSpPr>
        <p:spPr>
          <a:xfrm>
            <a:off x="6172200" y="1825625"/>
            <a:ext cx="5144232" cy="501939"/>
          </a:xfrm>
        </p:spPr>
        <p:txBody>
          <a:bodyPr>
            <a:normAutofit fontScale="85000" lnSpcReduction="10000"/>
          </a:bodyPr>
          <a:lstStyle/>
          <a:p>
            <a:pPr marL="0" indent="0">
              <a:buNone/>
            </a:pPr>
            <a:r>
              <a:rPr lang="en-US" dirty="0"/>
              <a:t>Gender classified by Formal Education</a:t>
            </a:r>
          </a:p>
        </p:txBody>
      </p:sp>
      <p:sp>
        <p:nvSpPr>
          <p:cNvPr id="8" name="Content Placeholder 2">
            <a:extLst>
              <a:ext uri="{FF2B5EF4-FFF2-40B4-BE49-F238E27FC236}">
                <a16:creationId xmlns:a16="http://schemas.microsoft.com/office/drawing/2014/main" id="{64C57C20-3AD1-1420-0975-77BFEA0DCA48}"/>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25AA4B62-3AB7-D929-3F2D-97A32D0B84B7}"/>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9" name="Picture 8">
            <a:extLst>
              <a:ext uri="{FF2B5EF4-FFF2-40B4-BE49-F238E27FC236}">
                <a16:creationId xmlns:a16="http://schemas.microsoft.com/office/drawing/2014/main" id="{45634806-E927-9042-C3D3-4E6858098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3655" y="2506660"/>
            <a:ext cx="4812777" cy="3346401"/>
          </a:xfrm>
          <a:prstGeom prst="rect">
            <a:avLst/>
          </a:prstGeom>
        </p:spPr>
      </p:pic>
      <p:pic>
        <p:nvPicPr>
          <p:cNvPr id="5" name="Picture 4">
            <a:extLst>
              <a:ext uri="{FF2B5EF4-FFF2-40B4-BE49-F238E27FC236}">
                <a16:creationId xmlns:a16="http://schemas.microsoft.com/office/drawing/2014/main" id="{6C8C08EF-AD10-62ED-8F55-82B1D8FA6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37" y="2506661"/>
            <a:ext cx="4805842" cy="3346401"/>
          </a:xfrm>
          <a:prstGeom prst="rect">
            <a:avLst/>
          </a:prstGeom>
        </p:spPr>
      </p:pic>
    </p:spTree>
    <p:extLst>
      <p:ext uri="{BB962C8B-B14F-4D97-AF65-F5344CB8AC3E}">
        <p14:creationId xmlns:p14="http://schemas.microsoft.com/office/powerpoint/2010/main" val="135384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E51F-2ED1-B9A9-E33A-DC49A0348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4243A-2EA9-1E6F-3E82-F809BFB7423B}"/>
              </a:ext>
            </a:extLst>
          </p:cNvPr>
          <p:cNvSpPr>
            <a:spLocks noGrp="1"/>
          </p:cNvSpPr>
          <p:nvPr>
            <p:ph type="title"/>
          </p:nvPr>
        </p:nvSpPr>
        <p:spPr/>
        <p:txBody>
          <a:bodyPr>
            <a:normAutofit/>
          </a:bodyPr>
          <a:lstStyle/>
          <a:p>
            <a:r>
              <a:rPr lang="en-US" sz="2800" dirty="0"/>
              <a:t>                 DEMOGRAPHIC </a:t>
            </a:r>
          </a:p>
        </p:txBody>
      </p:sp>
      <p:sp>
        <p:nvSpPr>
          <p:cNvPr id="3" name="Content Placeholder 2">
            <a:extLst>
              <a:ext uri="{FF2B5EF4-FFF2-40B4-BE49-F238E27FC236}">
                <a16:creationId xmlns:a16="http://schemas.microsoft.com/office/drawing/2014/main" id="{73885C38-18D9-B018-1FE2-2857FC7DCC1B}"/>
              </a:ext>
            </a:extLst>
          </p:cNvPr>
          <p:cNvSpPr>
            <a:spLocks noGrp="1"/>
          </p:cNvSpPr>
          <p:nvPr>
            <p:ph sz="half" idx="1"/>
          </p:nvPr>
        </p:nvSpPr>
        <p:spPr>
          <a:xfrm>
            <a:off x="296883" y="1520042"/>
            <a:ext cx="6238504" cy="484513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vast majority of respondents, totaling 92.5%, identified as male, while only a small fraction, comprising 6.5%, identified as female.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 negligible percentage, less than 1%, declared themselves with other gender classifications.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Over half of male respondents hold a Bachelor's degree, with a similar proportion observed among female respondents.</a:t>
            </a:r>
          </a:p>
        </p:txBody>
      </p:sp>
      <p:sp>
        <p:nvSpPr>
          <p:cNvPr id="4" name="Content Placeholder 3">
            <a:extLst>
              <a:ext uri="{FF2B5EF4-FFF2-40B4-BE49-F238E27FC236}">
                <a16:creationId xmlns:a16="http://schemas.microsoft.com/office/drawing/2014/main" id="{83664A5E-B847-3DA5-B2B4-15A319CE6FCD}"/>
              </a:ext>
            </a:extLst>
          </p:cNvPr>
          <p:cNvSpPr>
            <a:spLocks noGrp="1"/>
          </p:cNvSpPr>
          <p:nvPr>
            <p:ph sz="half" idx="2"/>
          </p:nvPr>
        </p:nvSpPr>
        <p:spPr>
          <a:xfrm>
            <a:off x="6535387" y="1520042"/>
            <a:ext cx="5181600" cy="46100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gender ratio among respondents is concerning, with a notably low participation from those identifying as female.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prevalence of higher levels of formal education is attributed to the challenges inherent in working with software technologies.</a:t>
            </a:r>
          </a:p>
        </p:txBody>
      </p:sp>
    </p:spTree>
    <p:extLst>
      <p:ext uri="{BB962C8B-B14F-4D97-AF65-F5344CB8AC3E}">
        <p14:creationId xmlns:p14="http://schemas.microsoft.com/office/powerpoint/2010/main" val="3491040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8927-C959-73A2-85EE-D636132D8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313D7-ABFA-B920-B562-47460A61B2C9}"/>
              </a:ext>
            </a:extLst>
          </p:cNvPr>
          <p:cNvSpPr>
            <a:spLocks noGrp="1"/>
          </p:cNvSpPr>
          <p:nvPr>
            <p:ph type="title"/>
          </p:nvPr>
        </p:nvSpPr>
        <p:spPr>
          <a:xfrm>
            <a:off x="862584" y="428768"/>
            <a:ext cx="10515600" cy="1325563"/>
          </a:xfrm>
        </p:spPr>
        <p:txBody>
          <a:bodyPr/>
          <a:lstStyle/>
          <a:p>
            <a:r>
              <a:rPr lang="en-US" dirty="0"/>
              <a:t>           DEMOGRAPHIC          </a:t>
            </a:r>
          </a:p>
        </p:txBody>
      </p:sp>
      <p:sp>
        <p:nvSpPr>
          <p:cNvPr id="3" name="Content Placeholder 2">
            <a:extLst>
              <a:ext uri="{FF2B5EF4-FFF2-40B4-BE49-F238E27FC236}">
                <a16:creationId xmlns:a16="http://schemas.microsoft.com/office/drawing/2014/main" id="{7BD0EEFB-7788-97B1-9CF3-38949384AEC1}"/>
              </a:ext>
            </a:extLst>
          </p:cNvPr>
          <p:cNvSpPr>
            <a:spLocks noGrp="1"/>
          </p:cNvSpPr>
          <p:nvPr>
            <p:ph sz="half" idx="1"/>
          </p:nvPr>
        </p:nvSpPr>
        <p:spPr>
          <a:xfrm>
            <a:off x="813815" y="1825625"/>
            <a:ext cx="4446953" cy="501939"/>
          </a:xfrm>
        </p:spPr>
        <p:txBody>
          <a:bodyPr>
            <a:normAutofit/>
          </a:bodyPr>
          <a:lstStyle/>
          <a:p>
            <a:pPr marL="0" indent="0">
              <a:buNone/>
            </a:pPr>
            <a:r>
              <a:rPr lang="en-US" dirty="0"/>
              <a:t>Classified by Age</a:t>
            </a:r>
          </a:p>
        </p:txBody>
      </p:sp>
      <p:sp>
        <p:nvSpPr>
          <p:cNvPr id="4" name="Content Placeholder 3">
            <a:extLst>
              <a:ext uri="{FF2B5EF4-FFF2-40B4-BE49-F238E27FC236}">
                <a16:creationId xmlns:a16="http://schemas.microsoft.com/office/drawing/2014/main" id="{40DF12F2-E376-CAED-8965-5AC960AD66C3}"/>
              </a:ext>
            </a:extLst>
          </p:cNvPr>
          <p:cNvSpPr>
            <a:spLocks noGrp="1"/>
          </p:cNvSpPr>
          <p:nvPr>
            <p:ph sz="half" idx="2"/>
          </p:nvPr>
        </p:nvSpPr>
        <p:spPr>
          <a:xfrm>
            <a:off x="6172200" y="1825625"/>
            <a:ext cx="5144232" cy="501939"/>
          </a:xfrm>
        </p:spPr>
        <p:txBody>
          <a:bodyPr>
            <a:normAutofit/>
          </a:bodyPr>
          <a:lstStyle/>
          <a:p>
            <a:pPr marL="0" indent="0">
              <a:buNone/>
            </a:pPr>
            <a:r>
              <a:rPr lang="en-US" dirty="0"/>
              <a:t>Gender classified by Country</a:t>
            </a:r>
          </a:p>
        </p:txBody>
      </p:sp>
      <p:sp>
        <p:nvSpPr>
          <p:cNvPr id="8" name="Content Placeholder 2">
            <a:extLst>
              <a:ext uri="{FF2B5EF4-FFF2-40B4-BE49-F238E27FC236}">
                <a16:creationId xmlns:a16="http://schemas.microsoft.com/office/drawing/2014/main" id="{21C66CFB-DA40-33C9-E245-0A7B15198F8B}"/>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5E19C141-9361-760C-0D19-7A712B506BE7}"/>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CFC40E75-1AEB-FCF1-0175-848628253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465" y="2468064"/>
            <a:ext cx="4810416" cy="3346402"/>
          </a:xfrm>
          <a:prstGeom prst="rect">
            <a:avLst/>
          </a:prstGeom>
        </p:spPr>
      </p:pic>
      <p:pic>
        <p:nvPicPr>
          <p:cNvPr id="7" name="Picture 6">
            <a:extLst>
              <a:ext uri="{FF2B5EF4-FFF2-40B4-BE49-F238E27FC236}">
                <a16:creationId xmlns:a16="http://schemas.microsoft.com/office/drawing/2014/main" id="{AC77E3E3-97F6-CEBA-A746-9FB1D00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241" y="2506661"/>
            <a:ext cx="4784191" cy="3346401"/>
          </a:xfrm>
          <a:prstGeom prst="rect">
            <a:avLst/>
          </a:prstGeom>
        </p:spPr>
      </p:pic>
    </p:spTree>
    <p:extLst>
      <p:ext uri="{BB962C8B-B14F-4D97-AF65-F5344CB8AC3E}">
        <p14:creationId xmlns:p14="http://schemas.microsoft.com/office/powerpoint/2010/main" val="26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1B47E-02CD-11F0-C54B-71ABDAD2E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DD3F8-0C37-332A-D64F-AF1B15DB960A}"/>
              </a:ext>
            </a:extLst>
          </p:cNvPr>
          <p:cNvSpPr>
            <a:spLocks noGrp="1"/>
          </p:cNvSpPr>
          <p:nvPr>
            <p:ph type="title"/>
          </p:nvPr>
        </p:nvSpPr>
        <p:spPr/>
        <p:txBody>
          <a:bodyPr>
            <a:normAutofit/>
          </a:bodyPr>
          <a:lstStyle/>
          <a:p>
            <a:r>
              <a:rPr lang="en-US" sz="2800" dirty="0"/>
              <a:t>                 DEMOGRAPHIC </a:t>
            </a:r>
          </a:p>
        </p:txBody>
      </p:sp>
      <p:sp>
        <p:nvSpPr>
          <p:cNvPr id="3" name="Content Placeholder 2">
            <a:extLst>
              <a:ext uri="{FF2B5EF4-FFF2-40B4-BE49-F238E27FC236}">
                <a16:creationId xmlns:a16="http://schemas.microsoft.com/office/drawing/2014/main" id="{3968ADEE-1891-159E-64F8-EDE86B964A3C}"/>
              </a:ext>
            </a:extLst>
          </p:cNvPr>
          <p:cNvSpPr>
            <a:spLocks noGrp="1"/>
          </p:cNvSpPr>
          <p:nvPr>
            <p:ph sz="half" idx="1"/>
          </p:nvPr>
        </p:nvSpPr>
        <p:spPr>
          <a:xfrm>
            <a:off x="296884" y="1520042"/>
            <a:ext cx="5391398" cy="484513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Among the respondents, the age group between 24 and 30 years old is the most prevalent, with 28-year-olds being the most represented.</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survey encompassed participants from 135 different countries, with the majority originating from the United States. The number of respondents from the US is nearly four times higher than that of the second-ranked country, India. Following closely are countries such as the United Kingdom, Germany, Canada, and others.</a:t>
            </a:r>
          </a:p>
        </p:txBody>
      </p:sp>
      <p:sp>
        <p:nvSpPr>
          <p:cNvPr id="4" name="Content Placeholder 3">
            <a:extLst>
              <a:ext uri="{FF2B5EF4-FFF2-40B4-BE49-F238E27FC236}">
                <a16:creationId xmlns:a16="http://schemas.microsoft.com/office/drawing/2014/main" id="{80177DE6-DFCF-D39D-B9DE-C778F7762247}"/>
              </a:ext>
            </a:extLst>
          </p:cNvPr>
          <p:cNvSpPr>
            <a:spLocks noGrp="1"/>
          </p:cNvSpPr>
          <p:nvPr>
            <p:ph sz="half" idx="2"/>
          </p:nvPr>
        </p:nvSpPr>
        <p:spPr>
          <a:xfrm>
            <a:off x="5688282" y="1520042"/>
            <a:ext cx="6028705" cy="46100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There is a notably low response to the survey from individuals under the age of 20 and over the age of 40, which is disappointing considering the significant intellectual potential within these age brackets.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sole respondent aged 99 and the three respondents aged 16 should be viewed as positive examples and sources of encouragement.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it's encouraging to see a large number of countries represented among the respondents, the response from many countries is minimal. Particularly disappointing is the low response from China, with only 69 registered respondents despite its large population and technological advancements in informatics.</a:t>
            </a:r>
          </a:p>
        </p:txBody>
      </p:sp>
    </p:spTree>
    <p:extLst>
      <p:ext uri="{BB962C8B-B14F-4D97-AF65-F5344CB8AC3E}">
        <p14:creationId xmlns:p14="http://schemas.microsoft.com/office/powerpoint/2010/main" val="1327525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AB909-69AC-A8ED-9B7D-406DE2FDC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EE05E-D8B3-1516-9BE7-87C8C8B1EF8F}"/>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DASHBOARD</a:t>
            </a:r>
            <a:br>
              <a:rPr lang="en-US" b="1" dirty="0">
                <a:solidFill>
                  <a:srgbClr val="0E659B"/>
                </a:solidFill>
              </a:rPr>
            </a:br>
            <a:r>
              <a:rPr lang="en-US" sz="3200" dirty="0"/>
              <a:t>Current Technology Use     Dashboard Tab 1</a:t>
            </a:r>
            <a:br>
              <a:rPr lang="en-US" sz="4000" dirty="0"/>
            </a:br>
            <a:endParaRPr lang="en-US" dirty="0">
              <a:solidFill>
                <a:srgbClr val="0E659B"/>
              </a:solidFill>
            </a:endParaRPr>
          </a:p>
        </p:txBody>
      </p:sp>
      <p:sp>
        <p:nvSpPr>
          <p:cNvPr id="8" name="TextBox 7">
            <a:extLst>
              <a:ext uri="{FF2B5EF4-FFF2-40B4-BE49-F238E27FC236}">
                <a16:creationId xmlns:a16="http://schemas.microsoft.com/office/drawing/2014/main" id="{F3CB08D4-FE0B-0A74-AE7E-916FD611793C}"/>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sp>
        <p:nvSpPr>
          <p:cNvPr id="11" name="TextBox 10">
            <a:extLst>
              <a:ext uri="{FF2B5EF4-FFF2-40B4-BE49-F238E27FC236}">
                <a16:creationId xmlns:a16="http://schemas.microsoft.com/office/drawing/2014/main" id="{EEB2D664-B8DF-2CE3-5C71-471C1F521E84}"/>
              </a:ext>
            </a:extLst>
          </p:cNvPr>
          <p:cNvSpPr txBox="1"/>
          <p:nvPr/>
        </p:nvSpPr>
        <p:spPr>
          <a:xfrm>
            <a:off x="1138065" y="2556737"/>
            <a:ext cx="3969902" cy="369332"/>
          </a:xfrm>
          <a:prstGeom prst="rect">
            <a:avLst/>
          </a:prstGeom>
          <a:noFill/>
        </p:spPr>
        <p:txBody>
          <a:bodyPr wrap="square">
            <a:spAutoFit/>
          </a:bodyPr>
          <a:lstStyle/>
          <a:p>
            <a:r>
              <a:rPr lang="en-US" sz="1800" b="1" dirty="0"/>
              <a:t>Database </a:t>
            </a:r>
            <a:r>
              <a:rPr lang="en-US" b="1" dirty="0"/>
              <a:t>that are used the </a:t>
            </a:r>
            <a:r>
              <a:rPr lang="en-US" sz="1800" b="1" dirty="0"/>
              <a:t>most </a:t>
            </a:r>
            <a:endParaRPr lang="en-US" dirty="0"/>
          </a:p>
        </p:txBody>
      </p:sp>
      <p:pic>
        <p:nvPicPr>
          <p:cNvPr id="6" name="Content Placeholder 5">
            <a:extLst>
              <a:ext uri="{FF2B5EF4-FFF2-40B4-BE49-F238E27FC236}">
                <a16:creationId xmlns:a16="http://schemas.microsoft.com/office/drawing/2014/main" id="{CF663806-9A4A-5866-9EED-6CDBB72080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0026" y="1770028"/>
            <a:ext cx="10319657" cy="4119562"/>
          </a:xfrm>
          <a:prstGeom prst="rect">
            <a:avLst/>
          </a:prstGeom>
        </p:spPr>
      </p:pic>
    </p:spTree>
    <p:extLst>
      <p:ext uri="{BB962C8B-B14F-4D97-AF65-F5344CB8AC3E}">
        <p14:creationId xmlns:p14="http://schemas.microsoft.com/office/powerpoint/2010/main" val="277617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0301D-04C0-9496-4CFD-34C6B5E294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36756-34CA-C32E-1BE2-0E11CFDF1196}"/>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DASHBOARD</a:t>
            </a:r>
            <a:br>
              <a:rPr lang="en-US" b="1" dirty="0">
                <a:solidFill>
                  <a:srgbClr val="0E659B"/>
                </a:solidFill>
              </a:rPr>
            </a:br>
            <a:r>
              <a:rPr lang="en-US" sz="3200" b="1" dirty="0">
                <a:solidFill>
                  <a:srgbClr val="0E659B"/>
                </a:solidFill>
              </a:rPr>
              <a:t>Future Technology Trend </a:t>
            </a:r>
            <a:r>
              <a:rPr lang="en-US" sz="3200" dirty="0"/>
              <a:t>     Dashboard Tab 2</a:t>
            </a:r>
            <a:br>
              <a:rPr lang="en-US" sz="4000" dirty="0"/>
            </a:br>
            <a:endParaRPr lang="en-US" dirty="0">
              <a:solidFill>
                <a:srgbClr val="0E659B"/>
              </a:solidFill>
            </a:endParaRPr>
          </a:p>
        </p:txBody>
      </p:sp>
      <p:sp>
        <p:nvSpPr>
          <p:cNvPr id="8" name="TextBox 7">
            <a:extLst>
              <a:ext uri="{FF2B5EF4-FFF2-40B4-BE49-F238E27FC236}">
                <a16:creationId xmlns:a16="http://schemas.microsoft.com/office/drawing/2014/main" id="{505D0236-BF9B-C2C3-02A0-E4EA606CAF32}"/>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sp>
        <p:nvSpPr>
          <p:cNvPr id="11" name="TextBox 10">
            <a:extLst>
              <a:ext uri="{FF2B5EF4-FFF2-40B4-BE49-F238E27FC236}">
                <a16:creationId xmlns:a16="http://schemas.microsoft.com/office/drawing/2014/main" id="{6D389E5C-352C-E0C6-9023-EA4F7D8CDCA6}"/>
              </a:ext>
            </a:extLst>
          </p:cNvPr>
          <p:cNvSpPr txBox="1"/>
          <p:nvPr/>
        </p:nvSpPr>
        <p:spPr>
          <a:xfrm>
            <a:off x="1138065" y="2556737"/>
            <a:ext cx="3969902" cy="369332"/>
          </a:xfrm>
          <a:prstGeom prst="rect">
            <a:avLst/>
          </a:prstGeom>
          <a:noFill/>
        </p:spPr>
        <p:txBody>
          <a:bodyPr wrap="square">
            <a:spAutoFit/>
          </a:bodyPr>
          <a:lstStyle/>
          <a:p>
            <a:r>
              <a:rPr lang="en-US" sz="1800" b="1" dirty="0"/>
              <a:t>Database </a:t>
            </a:r>
            <a:r>
              <a:rPr lang="en-US" b="1" dirty="0"/>
              <a:t>that are used the </a:t>
            </a:r>
            <a:r>
              <a:rPr lang="en-US" sz="1800" b="1" dirty="0"/>
              <a:t>most </a:t>
            </a:r>
            <a:endParaRPr lang="en-US" dirty="0"/>
          </a:p>
        </p:txBody>
      </p:sp>
      <p:pic>
        <p:nvPicPr>
          <p:cNvPr id="5" name="Content Placeholder 4">
            <a:extLst>
              <a:ext uri="{FF2B5EF4-FFF2-40B4-BE49-F238E27FC236}">
                <a16:creationId xmlns:a16="http://schemas.microsoft.com/office/drawing/2014/main" id="{BBE0DE29-A334-9B3F-689F-A5D6BFCA8D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8065" y="1770027"/>
            <a:ext cx="10215735" cy="3906377"/>
          </a:xfrm>
          <a:prstGeom prst="rect">
            <a:avLst/>
          </a:prstGeom>
        </p:spPr>
      </p:pic>
    </p:spTree>
    <p:extLst>
      <p:ext uri="{BB962C8B-B14F-4D97-AF65-F5344CB8AC3E}">
        <p14:creationId xmlns:p14="http://schemas.microsoft.com/office/powerpoint/2010/main" val="3042836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B63AF-D4EC-6159-6E38-136498A4E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48067-6949-6C39-0E1D-252615246E47}"/>
              </a:ext>
            </a:extLst>
          </p:cNvPr>
          <p:cNvSpPr>
            <a:spLocks noGrp="1"/>
          </p:cNvSpPr>
          <p:nvPr>
            <p:ph type="title"/>
          </p:nvPr>
        </p:nvSpPr>
        <p:spPr>
          <a:xfrm>
            <a:off x="249383" y="-487863"/>
            <a:ext cx="11661568" cy="3071306"/>
          </a:xfrm>
        </p:spPr>
        <p:txBody>
          <a:bodyPr anchor="ctr">
            <a:normAutofit/>
          </a:bodyPr>
          <a:lstStyle/>
          <a:p>
            <a:pPr algn="ctr"/>
            <a:r>
              <a:rPr lang="en-US" b="1" dirty="0">
                <a:solidFill>
                  <a:srgbClr val="0E659B"/>
                </a:solidFill>
              </a:rPr>
              <a:t>DASHBOAR</a:t>
            </a:r>
            <a:br>
              <a:rPr lang="en-US" b="1" dirty="0">
                <a:solidFill>
                  <a:srgbClr val="0E659B"/>
                </a:solidFill>
              </a:rPr>
            </a:br>
            <a:r>
              <a:rPr lang="en-US" sz="3200" b="1" dirty="0">
                <a:solidFill>
                  <a:srgbClr val="0E659B"/>
                </a:solidFill>
              </a:rPr>
              <a:t>Demographic  </a:t>
            </a:r>
            <a:r>
              <a:rPr lang="en-US" sz="3200" dirty="0"/>
              <a:t>     Dashboard Tab 3</a:t>
            </a:r>
            <a:br>
              <a:rPr lang="en-US" sz="4000" dirty="0"/>
            </a:br>
            <a:endParaRPr lang="en-US" dirty="0">
              <a:solidFill>
                <a:srgbClr val="0E659B"/>
              </a:solidFill>
            </a:endParaRPr>
          </a:p>
        </p:txBody>
      </p:sp>
      <p:sp>
        <p:nvSpPr>
          <p:cNvPr id="8" name="TextBox 7">
            <a:extLst>
              <a:ext uri="{FF2B5EF4-FFF2-40B4-BE49-F238E27FC236}">
                <a16:creationId xmlns:a16="http://schemas.microsoft.com/office/drawing/2014/main" id="{584FA17E-AAF8-7C06-5A35-23037014C28B}"/>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sp>
        <p:nvSpPr>
          <p:cNvPr id="11" name="TextBox 10">
            <a:extLst>
              <a:ext uri="{FF2B5EF4-FFF2-40B4-BE49-F238E27FC236}">
                <a16:creationId xmlns:a16="http://schemas.microsoft.com/office/drawing/2014/main" id="{855D1FAE-30A9-4101-BE2C-FCB7F29D6195}"/>
              </a:ext>
            </a:extLst>
          </p:cNvPr>
          <p:cNvSpPr txBox="1"/>
          <p:nvPr/>
        </p:nvSpPr>
        <p:spPr>
          <a:xfrm>
            <a:off x="1138065" y="2556737"/>
            <a:ext cx="3969902" cy="369332"/>
          </a:xfrm>
          <a:prstGeom prst="rect">
            <a:avLst/>
          </a:prstGeom>
          <a:noFill/>
        </p:spPr>
        <p:txBody>
          <a:bodyPr wrap="square">
            <a:spAutoFit/>
          </a:bodyPr>
          <a:lstStyle/>
          <a:p>
            <a:r>
              <a:rPr lang="en-US" sz="1800" b="1" dirty="0"/>
              <a:t>Database </a:t>
            </a:r>
            <a:r>
              <a:rPr lang="en-US" b="1" dirty="0"/>
              <a:t>that are used the </a:t>
            </a:r>
            <a:r>
              <a:rPr lang="en-US" sz="1800" b="1" dirty="0"/>
              <a:t>most </a:t>
            </a:r>
            <a:endParaRPr lang="en-US" dirty="0"/>
          </a:p>
        </p:txBody>
      </p:sp>
      <p:pic>
        <p:nvPicPr>
          <p:cNvPr id="6" name="Content Placeholder 5">
            <a:extLst>
              <a:ext uri="{FF2B5EF4-FFF2-40B4-BE49-F238E27FC236}">
                <a16:creationId xmlns:a16="http://schemas.microsoft.com/office/drawing/2014/main" id="{5F96C759-0AB2-7375-AC28-5F8ABA97199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8065" y="1770028"/>
            <a:ext cx="10215735" cy="3953878"/>
          </a:xfrm>
          <a:prstGeom prst="rect">
            <a:avLst/>
          </a:prstGeom>
        </p:spPr>
      </p:pic>
    </p:spTree>
    <p:extLst>
      <p:ext uri="{BB962C8B-B14F-4D97-AF65-F5344CB8AC3E}">
        <p14:creationId xmlns:p14="http://schemas.microsoft.com/office/powerpoint/2010/main" val="311341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316E7-1331-C9D8-7F23-DB4C6AAC2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F7DD4-B239-02FF-9466-966300B01CE5}"/>
              </a:ext>
            </a:extLst>
          </p:cNvPr>
          <p:cNvSpPr>
            <a:spLocks noGrp="1"/>
          </p:cNvSpPr>
          <p:nvPr>
            <p:ph type="title"/>
          </p:nvPr>
        </p:nvSpPr>
        <p:spPr/>
        <p:txBody>
          <a:bodyPr>
            <a:normAutofit/>
          </a:bodyPr>
          <a:lstStyle/>
          <a:p>
            <a:r>
              <a:rPr lang="en-US" sz="2800" dirty="0"/>
              <a:t>                 DEMOGRAPHIC </a:t>
            </a:r>
          </a:p>
        </p:txBody>
      </p:sp>
      <p:sp>
        <p:nvSpPr>
          <p:cNvPr id="3" name="Content Placeholder 2">
            <a:extLst>
              <a:ext uri="{FF2B5EF4-FFF2-40B4-BE49-F238E27FC236}">
                <a16:creationId xmlns:a16="http://schemas.microsoft.com/office/drawing/2014/main" id="{9A2ABA15-64C6-A70B-26B8-C074C34590EA}"/>
              </a:ext>
            </a:extLst>
          </p:cNvPr>
          <p:cNvSpPr>
            <a:spLocks noGrp="1"/>
          </p:cNvSpPr>
          <p:nvPr>
            <p:ph sz="half" idx="1"/>
          </p:nvPr>
        </p:nvSpPr>
        <p:spPr>
          <a:xfrm>
            <a:off x="296883" y="1520042"/>
            <a:ext cx="6258295" cy="4845132"/>
          </a:xfrm>
        </p:spPr>
        <p:txBody>
          <a:bodyPr>
            <a:noAutofit/>
          </a:bodyPr>
          <a:lstStyle/>
          <a:p>
            <a:pPr marL="0" indent="0" algn="just">
              <a:buNone/>
            </a:pPr>
            <a:r>
              <a:rPr lang="en-US" sz="1900" dirty="0">
                <a:latin typeface="Times New Roman" panose="02020603050405020304" pitchFamily="18" charset="0"/>
                <a:cs typeface="Times New Roman" panose="02020603050405020304" pitchFamily="18" charset="0"/>
              </a:rPr>
              <a:t>Findings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JavaScript and HTML/CSS continue to maintain their leading interest among users of software technologies, both presently and in the future.</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There's a noticeable surge in interest for Python anticipated in the future.</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Regarding databases, PostgreSQL, MongoDB, and Redis are projected to be much more attractive options for the future compared to MySQL and Microsoft SQL Server.</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In the realm of web frameworks, there's clear evidence of </a:t>
            </a:r>
            <a:r>
              <a:rPr lang="en-US" sz="1900" dirty="0" err="1">
                <a:latin typeface="Times New Roman" panose="02020603050405020304" pitchFamily="18" charset="0"/>
                <a:cs typeface="Times New Roman" panose="02020603050405020304" pitchFamily="18" charset="0"/>
              </a:rPr>
              <a:t>JQuery</a:t>
            </a:r>
            <a:r>
              <a:rPr lang="en-US" sz="1900" dirty="0">
                <a:latin typeface="Times New Roman" panose="02020603050405020304" pitchFamily="18" charset="0"/>
                <a:cs typeface="Times New Roman" panose="02020603050405020304" pitchFamily="18" charset="0"/>
              </a:rPr>
              <a:t> fatigue, alongside a growing interest in React.js and particularly Vue.js.</a:t>
            </a:r>
          </a:p>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demographic structure of respondents in terms of gender is remarkable, with a striking 92.5% identifying as men, while only 6.5% are women within the field of software technologies.</a:t>
            </a:r>
          </a:p>
        </p:txBody>
      </p:sp>
      <p:sp>
        <p:nvSpPr>
          <p:cNvPr id="4" name="Content Placeholder 3">
            <a:extLst>
              <a:ext uri="{FF2B5EF4-FFF2-40B4-BE49-F238E27FC236}">
                <a16:creationId xmlns:a16="http://schemas.microsoft.com/office/drawing/2014/main" id="{6D37C32E-D03E-C81E-EDD4-0EDFCDA7562C}"/>
              </a:ext>
            </a:extLst>
          </p:cNvPr>
          <p:cNvSpPr>
            <a:spLocks noGrp="1"/>
          </p:cNvSpPr>
          <p:nvPr>
            <p:ph sz="half" idx="2"/>
          </p:nvPr>
        </p:nvSpPr>
        <p:spPr>
          <a:xfrm>
            <a:off x="6662056" y="1520042"/>
            <a:ext cx="5233059" cy="461002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Implications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majority of respondents show a strong inclination towards web software technologies, and this interest is expected to persist in the future.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analysis highlights a rising interest in interpreted programming languages.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is a notable increase in interest towards open source software for databases.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small percentage of respondents identifying as women distorts the true representation across all segments of the population involved in software technologies.</a:t>
            </a:r>
          </a:p>
        </p:txBody>
      </p:sp>
    </p:spTree>
    <p:extLst>
      <p:ext uri="{BB962C8B-B14F-4D97-AF65-F5344CB8AC3E}">
        <p14:creationId xmlns:p14="http://schemas.microsoft.com/office/powerpoint/2010/main" val="38258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11052535" cy="1325563"/>
          </a:xfrm>
        </p:spPr>
        <p:txBody>
          <a:bodyPr anchor="ctr">
            <a:normAutofit/>
          </a:bodyPr>
          <a:lstStyle/>
          <a:p>
            <a:pPr algn="ctr"/>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339679" y="1630528"/>
            <a:ext cx="8508776" cy="4695987"/>
          </a:xfrm>
        </p:spPr>
        <p:txBody>
          <a:bodyPr>
            <a:noAutofit/>
          </a:bodyPr>
          <a:lstStyle/>
          <a:p>
            <a:pPr algn="just">
              <a:lnSpc>
                <a:spcPct val="100000"/>
              </a:lnSpc>
              <a:buFont typeface="Wingdings" panose="05000000000000000000" pitchFamily="2" charset="2"/>
              <a:buChar char="Ø"/>
            </a:pPr>
            <a:r>
              <a:rPr lang="en-US" sz="1600" dirty="0">
                <a:latin typeface="IBM Plex Mono Text" panose="020B0509050203000203"/>
                <a:cs typeface="Times New Roman" panose="02020603050405020304" pitchFamily="18" charset="0"/>
              </a:rPr>
              <a:t>The presentation provides a comprehensive analysis of data gathered from the annual surveys conducted by Stack Overflow, a leading online platform for sharing programming knowledge, focusing on technology usage and trends among developers.</a:t>
            </a:r>
          </a:p>
          <a:p>
            <a:pPr algn="just">
              <a:lnSpc>
                <a:spcPct val="100000"/>
              </a:lnSpc>
              <a:buFont typeface="Wingdings" panose="05000000000000000000" pitchFamily="2" charset="2"/>
              <a:buChar char="Ø"/>
            </a:pPr>
            <a:r>
              <a:rPr lang="en-US" sz="1600" dirty="0">
                <a:latin typeface="IBM Plex Mono Text" panose="020B0509050203000203"/>
                <a:cs typeface="Times New Roman" panose="02020603050405020304" pitchFamily="18" charset="0"/>
              </a:rPr>
              <a:t>Utilizing a subset of datasets from the 2019 surveys, which amassed responses from a total of 85,987 participants, including the Data Technologies Survey for Developers (with 74,589 respondents) and a demographic survey of developers (with 11,398 participants), the analysis delves into the current state of software technology users.</a:t>
            </a:r>
          </a:p>
          <a:p>
            <a:pPr algn="just">
              <a:lnSpc>
                <a:spcPct val="100000"/>
              </a:lnSpc>
              <a:buFont typeface="Wingdings" panose="05000000000000000000" pitchFamily="2" charset="2"/>
              <a:buChar char="Ø"/>
            </a:pPr>
            <a:r>
              <a:rPr lang="en-US" sz="1600" dirty="0">
                <a:latin typeface="IBM Plex Mono Text" panose="020B0509050203000203"/>
                <a:cs typeface="Times New Roman" panose="02020603050405020304" pitchFamily="18" charset="0"/>
              </a:rPr>
              <a:t>Key insights derived from the analysis shed light on various aspects, including the prevailing preferences and adoption rates of software technologies, developers' aspirations for the upcoming year, and the demographic profile of the developer community.</a:t>
            </a:r>
          </a:p>
          <a:p>
            <a:pPr algn="just">
              <a:lnSpc>
                <a:spcPct val="100000"/>
              </a:lnSpc>
              <a:buFont typeface="Wingdings" panose="05000000000000000000" pitchFamily="2" charset="2"/>
              <a:buChar char="Ø"/>
            </a:pPr>
            <a:r>
              <a:rPr lang="en-US" sz="1600" dirty="0">
                <a:latin typeface="IBM Plex Mono Text" panose="020B0509050203000203"/>
                <a:cs typeface="Times New Roman" panose="02020603050405020304" pitchFamily="18" charset="0"/>
              </a:rPr>
              <a:t>The findings presented in the analysis are particularly relevant and beneficial to a diverse audience comprising developers, HR professionals, educators, policymakers, IT industry leaders, as well as students at different stages of their career trajectories.</a:t>
            </a:r>
          </a:p>
          <a:p>
            <a:pPr algn="just">
              <a:lnSpc>
                <a:spcPct val="100000"/>
              </a:lnSpc>
              <a:buFont typeface="Wingdings" panose="05000000000000000000" pitchFamily="2" charset="2"/>
              <a:buChar char="Ø"/>
            </a:pPr>
            <a:r>
              <a:rPr lang="en-US" sz="1600" dirty="0">
                <a:latin typeface="IBM Plex Mono Text" panose="020B0509050203000203"/>
                <a:cs typeface="Times New Roman" panose="02020603050405020304" pitchFamily="18" charset="0"/>
              </a:rPr>
              <a:t>By offering a nuanced understanding of the software technology landscape and its implications, the presentation aims to empower stakeholders with actionable insights to make informed decisions, drive strategic initiatives, and shape future directions in the field of technology and software development.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281552" y="2140030"/>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            CONCLUSION</a:t>
            </a:r>
          </a:p>
        </p:txBody>
      </p:sp>
      <p:sp>
        <p:nvSpPr>
          <p:cNvPr id="6" name="Content Placeholder 5">
            <a:extLst>
              <a:ext uri="{FF2B5EF4-FFF2-40B4-BE49-F238E27FC236}">
                <a16:creationId xmlns:a16="http://schemas.microsoft.com/office/drawing/2014/main" id="{7E912B57-6665-A41C-92F0-7F5C8F4463C7}"/>
              </a:ext>
            </a:extLst>
          </p:cNvPr>
          <p:cNvSpPr>
            <a:spLocks noGrp="1"/>
          </p:cNvSpPr>
          <p:nvPr>
            <p:ph sz="half" idx="2"/>
          </p:nvPr>
        </p:nvSpPr>
        <p:spPr>
          <a:xfrm>
            <a:off x="344384" y="1579418"/>
            <a:ext cx="11542816" cy="4597545"/>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Developers specializing in functional programming languages like Clojure and F# typically receive higher salaries within the software technology field.</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Conversely, those working within web environments or utilizing general-purpose interpreted languages such as Python tend to receive lower salaries, despite being highly sought after.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attractiveness and desirability of these languages stem from their open-source nature, providing significant advantages in development.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presence of expansive developer communities contributing to various open-source libraries, frameworks, and providing support fosters creativity and dynamism.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Python's increasing popularity and versatility contribute to its rising demand and remuneration as a programming language.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Overall technological advancements and the demand for innovation continuously drive changes and progress within software technologies.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foster further growth and inclusivity, efforts are needed to eliminate discrimination based on age, gender, and race, while also expanding the programming community to encompass more countries worldwide.</a:t>
            </a:r>
          </a:p>
        </p:txBody>
      </p:sp>
    </p:spTree>
    <p:extLst>
      <p:ext uri="{BB962C8B-B14F-4D97-AF65-F5344CB8AC3E}">
        <p14:creationId xmlns:p14="http://schemas.microsoft.com/office/powerpoint/2010/main" val="969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746FA-940F-0EB2-EA44-5D22AA3FB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AC60A0-1AA1-11C7-BA3F-F30A8BB45FBB}"/>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APPENDIX</a:t>
            </a:r>
            <a:br>
              <a:rPr lang="en-US" b="1" dirty="0">
                <a:solidFill>
                  <a:srgbClr val="0E659B"/>
                </a:solidFill>
              </a:rPr>
            </a:br>
            <a:r>
              <a:rPr lang="en-US" sz="2800" b="1" dirty="0">
                <a:solidFill>
                  <a:srgbClr val="0E659B"/>
                </a:solidFill>
              </a:rPr>
              <a:t>Job Openings</a:t>
            </a:r>
            <a:r>
              <a:rPr lang="en-US" sz="2800" dirty="0"/>
              <a:t>     Popular Programming Languages</a:t>
            </a:r>
            <a:br>
              <a:rPr lang="en-US" sz="2800" dirty="0"/>
            </a:br>
            <a:endParaRPr lang="en-US" sz="2800" dirty="0">
              <a:solidFill>
                <a:srgbClr val="0E659B"/>
              </a:solidFill>
            </a:endParaRPr>
          </a:p>
        </p:txBody>
      </p:sp>
      <p:sp>
        <p:nvSpPr>
          <p:cNvPr id="8" name="TextBox 7">
            <a:extLst>
              <a:ext uri="{FF2B5EF4-FFF2-40B4-BE49-F238E27FC236}">
                <a16:creationId xmlns:a16="http://schemas.microsoft.com/office/drawing/2014/main" id="{69415334-F00A-A980-7393-08BEFEB64F60}"/>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sp>
        <p:nvSpPr>
          <p:cNvPr id="11" name="TextBox 10">
            <a:extLst>
              <a:ext uri="{FF2B5EF4-FFF2-40B4-BE49-F238E27FC236}">
                <a16:creationId xmlns:a16="http://schemas.microsoft.com/office/drawing/2014/main" id="{2BCD636B-9B9E-98EE-1140-963D76542473}"/>
              </a:ext>
            </a:extLst>
          </p:cNvPr>
          <p:cNvSpPr txBox="1"/>
          <p:nvPr/>
        </p:nvSpPr>
        <p:spPr>
          <a:xfrm>
            <a:off x="623194" y="1614325"/>
            <a:ext cx="5789609" cy="255454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solidFill>
                  <a:srgbClr val="0E659B"/>
                </a:solidFill>
                <a:latin typeface="Times New Roman" panose="02020603050405020304" pitchFamily="18" charset="0"/>
                <a:cs typeface="Times New Roman" panose="02020603050405020304" pitchFamily="18" charset="0"/>
              </a:rPr>
              <a:t>Python retains its position as the most attractive option in both salary and demand for programmers among popular programming languages in the upcoming year.</a:t>
            </a:r>
          </a:p>
          <a:p>
            <a:pPr marL="342900" indent="-342900" algn="just">
              <a:buFont typeface="Wingdings" panose="05000000000000000000" pitchFamily="2" charset="2"/>
              <a:buChar char="Ø"/>
            </a:pPr>
            <a:r>
              <a:rPr lang="en-US" sz="2000" dirty="0">
                <a:solidFill>
                  <a:srgbClr val="0E659B"/>
                </a:solidFill>
                <a:latin typeface="Times New Roman" panose="02020603050405020304" pitchFamily="18" charset="0"/>
                <a:cs typeface="Times New Roman" panose="02020603050405020304" pitchFamily="18" charset="0"/>
              </a:rPr>
              <a:t>While there is an equal demand for SQL developers, their salaries are not as incentivized as those of Python developers for the next year.</a:t>
            </a:r>
          </a:p>
          <a:p>
            <a:pPr marL="342900" indent="-342900" algn="just">
              <a:buFont typeface="Wingdings" panose="05000000000000000000" pitchFamily="2" charset="2"/>
              <a:buChar char="Ø"/>
            </a:pPr>
            <a:endParaRPr lang="en-US" sz="2000" dirty="0">
              <a:solidFill>
                <a:srgbClr val="0E659B"/>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6D9B571-257E-3506-E196-10D694FD9D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7822" y="1614325"/>
            <a:ext cx="4644547" cy="4351337"/>
          </a:xfrm>
          <a:prstGeom prst="rect">
            <a:avLst/>
          </a:prstGeom>
        </p:spPr>
      </p:pic>
      <p:pic>
        <p:nvPicPr>
          <p:cNvPr id="7" name="Picture 6">
            <a:extLst>
              <a:ext uri="{FF2B5EF4-FFF2-40B4-BE49-F238E27FC236}">
                <a16:creationId xmlns:a16="http://schemas.microsoft.com/office/drawing/2014/main" id="{5F4C4CC9-37A7-2146-4632-49005800E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70" y="4025869"/>
            <a:ext cx="5437655" cy="2233314"/>
          </a:xfrm>
          <a:prstGeom prst="rect">
            <a:avLst/>
          </a:prstGeom>
        </p:spPr>
      </p:pic>
    </p:spTree>
    <p:extLst>
      <p:ext uri="{BB962C8B-B14F-4D97-AF65-F5344CB8AC3E}">
        <p14:creationId xmlns:p14="http://schemas.microsoft.com/office/powerpoint/2010/main" val="276463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577C-8826-7D85-57D2-60DC5F5D4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FD61-F074-D409-E1EE-A2CC0D9DA628}"/>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APPENDIX</a:t>
            </a:r>
            <a:br>
              <a:rPr lang="en-US" b="1" dirty="0">
                <a:solidFill>
                  <a:srgbClr val="0E659B"/>
                </a:solidFill>
              </a:rPr>
            </a:br>
            <a:r>
              <a:rPr lang="en-US" sz="2800" b="1" dirty="0">
                <a:solidFill>
                  <a:srgbClr val="0E659B"/>
                </a:solidFill>
              </a:rPr>
              <a:t>Popularity</a:t>
            </a:r>
            <a:r>
              <a:rPr lang="en-US" sz="2800" dirty="0"/>
              <a:t>     Popular Programming Languages</a:t>
            </a:r>
            <a:br>
              <a:rPr lang="en-US" sz="2800" dirty="0"/>
            </a:br>
            <a:endParaRPr lang="en-US" sz="2800" dirty="0">
              <a:solidFill>
                <a:srgbClr val="0E659B"/>
              </a:solidFill>
            </a:endParaRPr>
          </a:p>
        </p:txBody>
      </p:sp>
      <p:sp>
        <p:nvSpPr>
          <p:cNvPr id="8" name="TextBox 7">
            <a:extLst>
              <a:ext uri="{FF2B5EF4-FFF2-40B4-BE49-F238E27FC236}">
                <a16:creationId xmlns:a16="http://schemas.microsoft.com/office/drawing/2014/main" id="{2CD93F94-4C80-AAC8-7344-2B05EA7695E8}"/>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sp>
        <p:nvSpPr>
          <p:cNvPr id="11" name="TextBox 10">
            <a:extLst>
              <a:ext uri="{FF2B5EF4-FFF2-40B4-BE49-F238E27FC236}">
                <a16:creationId xmlns:a16="http://schemas.microsoft.com/office/drawing/2014/main" id="{D1CD81F5-8FC5-0AEF-7D1E-FCE815A33A36}"/>
              </a:ext>
            </a:extLst>
          </p:cNvPr>
          <p:cNvSpPr txBox="1"/>
          <p:nvPr/>
        </p:nvSpPr>
        <p:spPr>
          <a:xfrm>
            <a:off x="623194" y="1614325"/>
            <a:ext cx="10610863" cy="1815882"/>
          </a:xfrm>
          <a:prstGeom prst="rect">
            <a:avLst/>
          </a:prstGeom>
          <a:noFill/>
        </p:spPr>
        <p:txBody>
          <a:bodyPr wrap="square">
            <a:spAutoFit/>
          </a:bodyPr>
          <a:lstStyle/>
          <a:p>
            <a:pPr marL="342900" indent="-342900" algn="just">
              <a:buFont typeface="Wingdings" panose="05000000000000000000" pitchFamily="2" charset="2"/>
              <a:buChar char="Ø"/>
            </a:pPr>
            <a:r>
              <a:rPr lang="en-US" sz="1600" dirty="0" err="1">
                <a:solidFill>
                  <a:srgbClr val="0E659B"/>
                </a:solidFill>
                <a:latin typeface="Times New Roman" panose="02020603050405020304" pitchFamily="18" charset="0"/>
                <a:cs typeface="Times New Roman" panose="02020603050405020304" pitchFamily="18" charset="0"/>
              </a:rPr>
              <a:t>Hired's</a:t>
            </a:r>
            <a:r>
              <a:rPr lang="en-US" sz="1600" dirty="0">
                <a:solidFill>
                  <a:srgbClr val="0E659B"/>
                </a:solidFill>
                <a:latin typeface="Times New Roman" panose="02020603050405020304" pitchFamily="18" charset="0"/>
                <a:cs typeface="Times New Roman" panose="02020603050405020304" pitchFamily="18" charset="0"/>
              </a:rPr>
              <a:t> 2019 Survey of Software Engineers provided fresh insights into the landscape of programming languages, with a participation of 98,000 programmers.</a:t>
            </a:r>
          </a:p>
          <a:p>
            <a:pPr marL="342900" indent="-342900" algn="just">
              <a:buFont typeface="Wingdings" panose="05000000000000000000" pitchFamily="2" charset="2"/>
              <a:buChar char="Ø"/>
            </a:pPr>
            <a:r>
              <a:rPr lang="en-US" sz="1600" dirty="0">
                <a:solidFill>
                  <a:srgbClr val="0E659B"/>
                </a:solidFill>
                <a:latin typeface="Times New Roman" panose="02020603050405020304" pitchFamily="18" charset="0"/>
                <a:cs typeface="Times New Roman" panose="02020603050405020304" pitchFamily="18" charset="0"/>
              </a:rPr>
              <a:t>The survey revealed unexpected results, with Java appearing on both lists for the most loved and most hated programming languages.</a:t>
            </a:r>
          </a:p>
          <a:p>
            <a:pPr marL="342900" indent="-342900" algn="just">
              <a:buFont typeface="Wingdings" panose="05000000000000000000" pitchFamily="2" charset="2"/>
              <a:buChar char="Ø"/>
            </a:pPr>
            <a:r>
              <a:rPr lang="en-US" sz="1600" dirty="0">
                <a:solidFill>
                  <a:srgbClr val="0E659B"/>
                </a:solidFill>
                <a:latin typeface="Times New Roman" panose="02020603050405020304" pitchFamily="18" charset="0"/>
                <a:cs typeface="Times New Roman" panose="02020603050405020304" pitchFamily="18" charset="0"/>
              </a:rPr>
              <a:t>Interestingly, the reasons behind the dislike for Java stemmed from the lack of enjoyment in coding with it.</a:t>
            </a:r>
          </a:p>
          <a:p>
            <a:pPr marL="342900" indent="-342900" algn="just">
              <a:buFont typeface="Wingdings" panose="05000000000000000000" pitchFamily="2" charset="2"/>
              <a:buChar char="Ø"/>
            </a:pPr>
            <a:r>
              <a:rPr lang="en-US" sz="1600" dirty="0">
                <a:solidFill>
                  <a:srgbClr val="0E659B"/>
                </a:solidFill>
                <a:latin typeface="Times New Roman" panose="02020603050405020304" pitchFamily="18" charset="0"/>
                <a:cs typeface="Times New Roman" panose="02020603050405020304" pitchFamily="18" charset="0"/>
              </a:rPr>
              <a:t>Conversely, Java's popularity among some respondents was attributed to the abundance of learning resources and supportive community atmosphere, facilitating software development and welcoming newcomers.</a:t>
            </a:r>
          </a:p>
        </p:txBody>
      </p:sp>
      <p:pic>
        <p:nvPicPr>
          <p:cNvPr id="5" name="Content Placeholder 4">
            <a:extLst>
              <a:ext uri="{FF2B5EF4-FFF2-40B4-BE49-F238E27FC236}">
                <a16:creationId xmlns:a16="http://schemas.microsoft.com/office/drawing/2014/main" id="{54631134-3018-2E0C-485F-08C26C7A78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43810" y="3429000"/>
            <a:ext cx="9369630" cy="2659073"/>
          </a:xfrm>
          <a:prstGeom prst="rect">
            <a:avLst/>
          </a:prstGeom>
        </p:spPr>
      </p:pic>
    </p:spTree>
    <p:extLst>
      <p:ext uri="{BB962C8B-B14F-4D97-AF65-F5344CB8AC3E}">
        <p14:creationId xmlns:p14="http://schemas.microsoft.com/office/powerpoint/2010/main" val="17350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B5E46-DF2F-7834-7198-D8010AC3EE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41794-D7B6-8E0B-F8B2-D637F462CD8F}"/>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APPENDIX</a:t>
            </a:r>
            <a:br>
              <a:rPr lang="en-US" b="1" dirty="0">
                <a:solidFill>
                  <a:srgbClr val="0E659B"/>
                </a:solidFill>
              </a:rPr>
            </a:br>
            <a:r>
              <a:rPr lang="en-US" sz="2800" b="1" dirty="0">
                <a:solidFill>
                  <a:srgbClr val="0E659B"/>
                </a:solidFill>
              </a:rPr>
              <a:t>Salary</a:t>
            </a:r>
            <a:r>
              <a:rPr lang="en-US" sz="2800" dirty="0"/>
              <a:t>     Popular Programming Languages</a:t>
            </a:r>
            <a:br>
              <a:rPr lang="en-US" sz="2800" dirty="0"/>
            </a:br>
            <a:endParaRPr lang="en-US" sz="2800" dirty="0">
              <a:solidFill>
                <a:srgbClr val="0E659B"/>
              </a:solidFill>
            </a:endParaRPr>
          </a:p>
        </p:txBody>
      </p:sp>
      <p:sp>
        <p:nvSpPr>
          <p:cNvPr id="8" name="TextBox 7">
            <a:extLst>
              <a:ext uri="{FF2B5EF4-FFF2-40B4-BE49-F238E27FC236}">
                <a16:creationId xmlns:a16="http://schemas.microsoft.com/office/drawing/2014/main" id="{0B6C6F91-55A1-0A64-ACFB-8F6C6E1417F2}"/>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pic>
        <p:nvPicPr>
          <p:cNvPr id="6" name="Content Placeholder 5">
            <a:extLst>
              <a:ext uri="{FF2B5EF4-FFF2-40B4-BE49-F238E27FC236}">
                <a16:creationId xmlns:a16="http://schemas.microsoft.com/office/drawing/2014/main" id="{F902D2EC-A19A-DC45-1B7A-F661BFC6585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94123" y="1675107"/>
            <a:ext cx="8811855" cy="4201111"/>
          </a:xfrm>
          <a:prstGeom prst="rect">
            <a:avLst/>
          </a:prstGeom>
        </p:spPr>
      </p:pic>
    </p:spTree>
    <p:extLst>
      <p:ext uri="{BB962C8B-B14F-4D97-AF65-F5344CB8AC3E}">
        <p14:creationId xmlns:p14="http://schemas.microsoft.com/office/powerpoint/2010/main" val="2197591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A688A-D6FF-9EC5-C83A-597CBFA4A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DBC3C-0BB7-AACC-BBB4-04665FF311F9}"/>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APPENDIX</a:t>
            </a:r>
            <a:br>
              <a:rPr lang="en-US" b="1" dirty="0">
                <a:solidFill>
                  <a:srgbClr val="0E659B"/>
                </a:solidFill>
              </a:rPr>
            </a:br>
            <a:r>
              <a:rPr lang="en-US" sz="2800" b="1" dirty="0">
                <a:solidFill>
                  <a:srgbClr val="0E659B"/>
                </a:solidFill>
              </a:rPr>
              <a:t>Jobs</a:t>
            </a:r>
            <a:r>
              <a:rPr lang="en-US" sz="2800" dirty="0"/>
              <a:t>     Popular Programming Languages</a:t>
            </a:r>
            <a:br>
              <a:rPr lang="en-US" sz="2800" dirty="0"/>
            </a:br>
            <a:endParaRPr lang="en-US" sz="2800" dirty="0">
              <a:solidFill>
                <a:srgbClr val="0E659B"/>
              </a:solidFill>
            </a:endParaRPr>
          </a:p>
        </p:txBody>
      </p:sp>
      <p:sp>
        <p:nvSpPr>
          <p:cNvPr id="8" name="TextBox 7">
            <a:extLst>
              <a:ext uri="{FF2B5EF4-FFF2-40B4-BE49-F238E27FC236}">
                <a16:creationId xmlns:a16="http://schemas.microsoft.com/office/drawing/2014/main" id="{0C30241A-4A5E-77F6-B630-F5164A0586DA}"/>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pic>
        <p:nvPicPr>
          <p:cNvPr id="6" name="Content Placeholder 5">
            <a:extLst>
              <a:ext uri="{FF2B5EF4-FFF2-40B4-BE49-F238E27FC236}">
                <a16:creationId xmlns:a16="http://schemas.microsoft.com/office/drawing/2014/main" id="{48383DD1-9508-95DE-EE9F-FE8435BEFF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8791" y="1770028"/>
            <a:ext cx="9393380" cy="4375933"/>
          </a:xfrm>
          <a:prstGeom prst="rect">
            <a:avLst/>
          </a:prstGeom>
        </p:spPr>
      </p:pic>
    </p:spTree>
    <p:extLst>
      <p:ext uri="{BB962C8B-B14F-4D97-AF65-F5344CB8AC3E}">
        <p14:creationId xmlns:p14="http://schemas.microsoft.com/office/powerpoint/2010/main" val="4289772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D2A4F-52B3-B987-B402-C298BF21A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A7F7D-BB8C-40DD-8740-EB4EF8AD74EA}"/>
              </a:ext>
            </a:extLst>
          </p:cNvPr>
          <p:cNvSpPr>
            <a:spLocks noGrp="1"/>
          </p:cNvSpPr>
          <p:nvPr>
            <p:ph type="title"/>
          </p:nvPr>
        </p:nvSpPr>
        <p:spPr>
          <a:xfrm>
            <a:off x="249383" y="-475988"/>
            <a:ext cx="11661568" cy="3071306"/>
          </a:xfrm>
        </p:spPr>
        <p:txBody>
          <a:bodyPr anchor="ctr">
            <a:normAutofit/>
          </a:bodyPr>
          <a:lstStyle/>
          <a:p>
            <a:pPr algn="ctr"/>
            <a:r>
              <a:rPr lang="en-US" b="1" dirty="0">
                <a:solidFill>
                  <a:srgbClr val="0E659B"/>
                </a:solidFill>
              </a:rPr>
              <a:t>APPENDIX</a:t>
            </a:r>
            <a:br>
              <a:rPr lang="en-US" b="1" dirty="0">
                <a:solidFill>
                  <a:srgbClr val="0E659B"/>
                </a:solidFill>
              </a:rPr>
            </a:br>
            <a:r>
              <a:rPr lang="en-US" sz="2800" b="1" dirty="0">
                <a:solidFill>
                  <a:srgbClr val="0E659B"/>
                </a:solidFill>
              </a:rPr>
              <a:t>Demographic</a:t>
            </a:r>
            <a:r>
              <a:rPr lang="en-US" sz="2800" dirty="0"/>
              <a:t>    Gender</a:t>
            </a:r>
            <a:br>
              <a:rPr lang="en-US" sz="2800" dirty="0"/>
            </a:br>
            <a:endParaRPr lang="en-US" sz="2800" dirty="0">
              <a:solidFill>
                <a:srgbClr val="0E659B"/>
              </a:solidFill>
            </a:endParaRPr>
          </a:p>
        </p:txBody>
      </p:sp>
      <p:sp>
        <p:nvSpPr>
          <p:cNvPr id="8" name="TextBox 7">
            <a:extLst>
              <a:ext uri="{FF2B5EF4-FFF2-40B4-BE49-F238E27FC236}">
                <a16:creationId xmlns:a16="http://schemas.microsoft.com/office/drawing/2014/main" id="{0CAD2A2A-47D1-7F66-06AC-BD8D2008DC03}"/>
              </a:ext>
            </a:extLst>
          </p:cNvPr>
          <p:cNvSpPr txBox="1"/>
          <p:nvPr/>
        </p:nvSpPr>
        <p:spPr>
          <a:xfrm>
            <a:off x="3049565" y="1770028"/>
            <a:ext cx="6726476" cy="369332"/>
          </a:xfrm>
          <a:prstGeom prst="rect">
            <a:avLst/>
          </a:prstGeom>
          <a:noFill/>
        </p:spPr>
        <p:txBody>
          <a:bodyPr wrap="square">
            <a:spAutoFit/>
          </a:bodyPr>
          <a:lstStyle/>
          <a:p>
            <a:pPr algn="ctr"/>
            <a:r>
              <a:rPr lang="en-US" b="1" dirty="0">
                <a:solidFill>
                  <a:schemeClr val="bg1"/>
                </a:solidFill>
              </a:rPr>
              <a:t> – PRESENTED DATA COMPARATIVELY</a:t>
            </a:r>
          </a:p>
        </p:txBody>
      </p:sp>
      <p:pic>
        <p:nvPicPr>
          <p:cNvPr id="6" name="Content Placeholder 5">
            <a:extLst>
              <a:ext uri="{FF2B5EF4-FFF2-40B4-BE49-F238E27FC236}">
                <a16:creationId xmlns:a16="http://schemas.microsoft.com/office/drawing/2014/main" id="{DFD05B9A-6EAC-2ECD-0489-4016A2BE42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3792" y="1864238"/>
            <a:ext cx="9274629" cy="1006202"/>
          </a:xfrm>
          <a:prstGeom prst="rect">
            <a:avLst/>
          </a:prstGeom>
        </p:spPr>
      </p:pic>
      <p:pic>
        <p:nvPicPr>
          <p:cNvPr id="7" name="Picture 6">
            <a:extLst>
              <a:ext uri="{FF2B5EF4-FFF2-40B4-BE49-F238E27FC236}">
                <a16:creationId xmlns:a16="http://schemas.microsoft.com/office/drawing/2014/main" id="{696D33CB-D53D-F4DF-CFCA-4CAB40D3C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791" y="2998735"/>
            <a:ext cx="9274629" cy="1263948"/>
          </a:xfrm>
          <a:prstGeom prst="rect">
            <a:avLst/>
          </a:prstGeom>
        </p:spPr>
      </p:pic>
      <p:pic>
        <p:nvPicPr>
          <p:cNvPr id="9" name="Picture 8">
            <a:extLst>
              <a:ext uri="{FF2B5EF4-FFF2-40B4-BE49-F238E27FC236}">
                <a16:creationId xmlns:a16="http://schemas.microsoft.com/office/drawing/2014/main" id="{C1535B79-D298-2DF2-D2B3-86C8C92B3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791" y="4522502"/>
            <a:ext cx="9274629" cy="1376327"/>
          </a:xfrm>
          <a:prstGeom prst="rect">
            <a:avLst/>
          </a:prstGeom>
        </p:spPr>
      </p:pic>
    </p:spTree>
    <p:extLst>
      <p:ext uri="{BB962C8B-B14F-4D97-AF65-F5344CB8AC3E}">
        <p14:creationId xmlns:p14="http://schemas.microsoft.com/office/powerpoint/2010/main" val="157668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10884832" cy="1325563"/>
          </a:xfrm>
        </p:spPr>
        <p:txBody>
          <a:bodyPr anchor="ctr">
            <a:normAutofit/>
          </a:bodyPr>
          <a:lstStyle/>
          <a:p>
            <a:pPr algn="ctr"/>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5371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812583" y="1690687"/>
            <a:ext cx="7842270" cy="45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700" dirty="0"/>
              <a:t>This presentation report leverages data analytics to unveil current and projected trends in the demand for programming languages, databases, platforms, and web frameworks, alongside insights into respondent demographics.</a:t>
            </a:r>
          </a:p>
          <a:p>
            <a:pPr algn="just">
              <a:buFont typeface="Wingdings" panose="05000000000000000000" pitchFamily="2" charset="2"/>
              <a:buChar char="Ø"/>
            </a:pPr>
            <a:r>
              <a:rPr lang="en-US" sz="1700" dirty="0"/>
              <a:t>Through an examination of Stack Overflow's annual Developer Survey, the largest and most comprehensive survey of coders globally, with nearly 90,000 developers contributing, this analysis sheds light on technology trends and the characterization of developers worldwide.</a:t>
            </a:r>
          </a:p>
          <a:p>
            <a:pPr algn="just">
              <a:buFont typeface="Wingdings" panose="05000000000000000000" pitchFamily="2" charset="2"/>
              <a:buChar char="Ø"/>
            </a:pPr>
            <a:r>
              <a:rPr lang="en-US" sz="1700" dirty="0"/>
              <a:t>Key areas of investigation include programming languages, databases, program platforms, and web frameworks, as well as demographic classifications by gender, country, age, and education.</a:t>
            </a:r>
          </a:p>
          <a:p>
            <a:pPr algn="just">
              <a:buFont typeface="Wingdings" panose="05000000000000000000" pitchFamily="2" charset="2"/>
              <a:buChar char="Ø"/>
            </a:pPr>
            <a:r>
              <a:rPr lang="en-US" sz="1700" dirty="0"/>
              <a:t>While recognizing that survey results may not uniformly represent all segments of the developer community, this analysis aims to predict trends and offer valuable insights for IT professionals, HR managers, and anyone interested in the evolving IT sector.</a:t>
            </a:r>
          </a:p>
          <a:p>
            <a:pPr algn="just">
              <a:buFont typeface="Wingdings" panose="05000000000000000000" pitchFamily="2" charset="2"/>
              <a:buChar char="Ø"/>
            </a:pPr>
            <a:r>
              <a:rPr lang="en-US" sz="1700" dirty="0"/>
              <a:t>By providing a deeper understanding of current and future trends in IT skills demand, this presentation equips stakeholders with actionable insights to navigate and thrive in the dynamic landscape of the technology industry.</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9B506-32AB-51D2-EFB1-C9CBA80DD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403EC-15FC-F315-C3D2-964BA6C88063}"/>
              </a:ext>
            </a:extLst>
          </p:cNvPr>
          <p:cNvSpPr>
            <a:spLocks noGrp="1"/>
          </p:cNvSpPr>
          <p:nvPr>
            <p:ph type="title"/>
          </p:nvPr>
        </p:nvSpPr>
        <p:spPr>
          <a:xfrm>
            <a:off x="838199" y="365125"/>
            <a:ext cx="10638295" cy="1711648"/>
          </a:xfrm>
        </p:spPr>
        <p:txBody>
          <a:bodyPr anchor="ctr">
            <a:normAutofit/>
          </a:bodyPr>
          <a:lstStyle/>
          <a:p>
            <a:pPr algn="ctr"/>
            <a:r>
              <a:rPr lang="en-US" sz="4000" b="1" dirty="0">
                <a:solidFill>
                  <a:srgbClr val="0E659B"/>
                </a:solidFill>
              </a:rPr>
              <a:t>OBJECTIVES</a:t>
            </a:r>
            <a:br>
              <a:rPr lang="en-US" sz="4000" b="1" dirty="0"/>
            </a:br>
            <a:r>
              <a:rPr lang="en-US" sz="2000" b="1" dirty="0">
                <a:solidFill>
                  <a:srgbClr val="0E659B"/>
                </a:solidFill>
                <a:latin typeface="IBM Plex Mono Text" panose="020B0509050203000203"/>
              </a:rPr>
              <a:t>The main objectives of this presentation</a:t>
            </a:r>
            <a:br>
              <a:rPr lang="en-US" dirty="0">
                <a:solidFill>
                  <a:srgbClr val="0E659B"/>
                </a:solidFill>
              </a:rPr>
            </a:br>
            <a:endParaRPr lang="en-US" dirty="0">
              <a:solidFill>
                <a:srgbClr val="0E659B"/>
              </a:solidFill>
            </a:endParaRPr>
          </a:p>
        </p:txBody>
      </p:sp>
      <p:pic>
        <p:nvPicPr>
          <p:cNvPr id="5" name="Picture 4">
            <a:extLst>
              <a:ext uri="{FF2B5EF4-FFF2-40B4-BE49-F238E27FC236}">
                <a16:creationId xmlns:a16="http://schemas.microsoft.com/office/drawing/2014/main" id="{A01F594E-53F0-D771-D270-ECC5CEAC97AE}"/>
              </a:ext>
            </a:extLst>
          </p:cNvPr>
          <p:cNvPicPr>
            <a:picLocks noChangeAspect="1"/>
          </p:cNvPicPr>
          <p:nvPr/>
        </p:nvPicPr>
        <p:blipFill>
          <a:blip r:embed="rId2"/>
          <a:stretch>
            <a:fillRect/>
          </a:stretch>
        </p:blipFill>
        <p:spPr>
          <a:xfrm>
            <a:off x="1077475" y="1901819"/>
            <a:ext cx="3054361" cy="3054361"/>
          </a:xfrm>
          <a:prstGeom prst="rect">
            <a:avLst/>
          </a:prstGeom>
        </p:spPr>
      </p:pic>
      <p:sp>
        <p:nvSpPr>
          <p:cNvPr id="7" name="Content Placeholder 6">
            <a:extLst>
              <a:ext uri="{FF2B5EF4-FFF2-40B4-BE49-F238E27FC236}">
                <a16:creationId xmlns:a16="http://schemas.microsoft.com/office/drawing/2014/main" id="{C695357E-442B-8D98-438B-E7F2AAED496F}"/>
              </a:ext>
            </a:extLst>
          </p:cNvPr>
          <p:cNvSpPr>
            <a:spLocks noGrp="1"/>
          </p:cNvSpPr>
          <p:nvPr>
            <p:ph sz="half" idx="2"/>
          </p:nvPr>
        </p:nvSpPr>
        <p:spPr>
          <a:xfrm>
            <a:off x="4494509" y="2471979"/>
            <a:ext cx="6859292" cy="3704983"/>
          </a:xfrm>
        </p:spPr>
        <p:txBody>
          <a:bodyPr>
            <a:normAutofit/>
          </a:bodyPr>
          <a:lstStyle/>
          <a:p>
            <a:pPr>
              <a:buFont typeface="Wingdings" panose="05000000000000000000" pitchFamily="2" charset="2"/>
              <a:buChar char="Ø"/>
            </a:pPr>
            <a:r>
              <a:rPr lang="en-US" sz="2000" dirty="0"/>
              <a:t> Gain insight into global software technology usage trends.</a:t>
            </a:r>
          </a:p>
          <a:p>
            <a:pPr>
              <a:buFont typeface="Wingdings" panose="05000000000000000000" pitchFamily="2" charset="2"/>
              <a:buChar char="Ø"/>
            </a:pPr>
            <a:r>
              <a:rPr lang="en-US" sz="2000" dirty="0"/>
              <a:t> Utilize analytical tools to predict future technology trends in software development worldwide.</a:t>
            </a:r>
          </a:p>
          <a:p>
            <a:pPr>
              <a:buFont typeface="Wingdings" panose="05000000000000000000" pitchFamily="2" charset="2"/>
              <a:buChar char="Ø"/>
            </a:pPr>
            <a:r>
              <a:rPr lang="en-US" sz="2000" dirty="0"/>
              <a:t> Understand the demographic structure of software technology users globally.</a:t>
            </a:r>
          </a:p>
          <a:p>
            <a:pPr>
              <a:buFont typeface="Wingdings" panose="05000000000000000000" pitchFamily="2" charset="2"/>
              <a:buChar char="Ø"/>
            </a:pPr>
            <a:r>
              <a:rPr lang="en-US" sz="2000" dirty="0"/>
              <a:t>Use acquired knowledge to inform decision-making related to the adoption and utilization of software technologies.</a:t>
            </a:r>
          </a:p>
        </p:txBody>
      </p:sp>
    </p:spTree>
    <p:extLst>
      <p:ext uri="{BB962C8B-B14F-4D97-AF65-F5344CB8AC3E}">
        <p14:creationId xmlns:p14="http://schemas.microsoft.com/office/powerpoint/2010/main" val="100979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C034C-FCD3-2FE3-B363-2059F0D4E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EBEB6-B33A-FBDD-3DA2-619309E1FA5C}"/>
              </a:ext>
            </a:extLst>
          </p:cNvPr>
          <p:cNvSpPr>
            <a:spLocks noGrp="1"/>
          </p:cNvSpPr>
          <p:nvPr>
            <p:ph type="title"/>
          </p:nvPr>
        </p:nvSpPr>
        <p:spPr>
          <a:xfrm>
            <a:off x="838200" y="365125"/>
            <a:ext cx="10515600" cy="1339689"/>
          </a:xfrm>
        </p:spPr>
        <p:txBody>
          <a:bodyPr anchor="ctr">
            <a:normAutofit/>
          </a:bodyPr>
          <a:lstStyle/>
          <a:p>
            <a:pPr algn="ctr"/>
            <a:r>
              <a:rPr lang="en-US" sz="4000" b="1" dirty="0">
                <a:solidFill>
                  <a:srgbClr val="0E659B"/>
                </a:solidFill>
              </a:rPr>
              <a:t>OBJECTIVES</a:t>
            </a:r>
            <a:endParaRPr lang="en-US" dirty="0">
              <a:solidFill>
                <a:srgbClr val="0E659B"/>
              </a:solidFill>
            </a:endParaRPr>
          </a:p>
        </p:txBody>
      </p:sp>
      <p:sp>
        <p:nvSpPr>
          <p:cNvPr id="7" name="Content Placeholder 6">
            <a:extLst>
              <a:ext uri="{FF2B5EF4-FFF2-40B4-BE49-F238E27FC236}">
                <a16:creationId xmlns:a16="http://schemas.microsoft.com/office/drawing/2014/main" id="{C5C3FEF4-A778-29FE-C04D-67986FD9A42B}"/>
              </a:ext>
            </a:extLst>
          </p:cNvPr>
          <p:cNvSpPr>
            <a:spLocks noGrp="1"/>
          </p:cNvSpPr>
          <p:nvPr>
            <p:ph sz="half" idx="2"/>
          </p:nvPr>
        </p:nvSpPr>
        <p:spPr>
          <a:xfrm>
            <a:off x="759418" y="1472339"/>
            <a:ext cx="11034792" cy="4881966"/>
          </a:xfrm>
        </p:spPr>
        <p:txBody>
          <a:bodyPr>
            <a:normAutofit/>
          </a:bodyPr>
          <a:lstStyle/>
          <a:p>
            <a:pPr>
              <a:buFont typeface="Wingdings" panose="05000000000000000000" pitchFamily="2" charset="2"/>
              <a:buChar char="Ø"/>
            </a:pPr>
            <a:r>
              <a:rPr lang="en-US" sz="1800" dirty="0"/>
              <a:t>Current Technology Usage</a:t>
            </a:r>
          </a:p>
          <a:p>
            <a:pPr lvl="1">
              <a:buFont typeface="Wingdings" panose="05000000000000000000" pitchFamily="2" charset="2"/>
              <a:buChar char="§"/>
            </a:pPr>
            <a:r>
              <a:rPr lang="en-US" sz="1600" dirty="0"/>
              <a:t>Displays Top 10 Languages Worked With according to the survey</a:t>
            </a:r>
          </a:p>
          <a:p>
            <a:pPr lvl="1">
              <a:buFont typeface="Wingdings" panose="05000000000000000000" pitchFamily="2" charset="2"/>
              <a:buChar char="§"/>
            </a:pPr>
            <a:r>
              <a:rPr lang="en-US" sz="1600" dirty="0"/>
              <a:t>Displays Top 10 Database Worked With according to the survey</a:t>
            </a:r>
          </a:p>
          <a:p>
            <a:pPr lvl="1">
              <a:buFont typeface="Wingdings" panose="05000000000000000000" pitchFamily="2" charset="2"/>
              <a:buChar char="§"/>
            </a:pPr>
            <a:r>
              <a:rPr lang="en-US" sz="1600" dirty="0"/>
              <a:t>Displays Platform Worked With according to survey</a:t>
            </a:r>
          </a:p>
          <a:p>
            <a:pPr lvl="1">
              <a:buFont typeface="Wingdings" panose="05000000000000000000" pitchFamily="2" charset="2"/>
              <a:buChar char="§"/>
            </a:pPr>
            <a:r>
              <a:rPr lang="en-US" sz="1600" dirty="0"/>
              <a:t>Displays Top 10 Web Frame Worked With according to survey</a:t>
            </a:r>
          </a:p>
          <a:p>
            <a:pPr>
              <a:buFont typeface="Wingdings" panose="05000000000000000000" pitchFamily="2" charset="2"/>
              <a:buChar char="Ø"/>
            </a:pPr>
            <a:r>
              <a:rPr lang="en-US" sz="1800" dirty="0"/>
              <a:t>Future Technology Trend</a:t>
            </a:r>
          </a:p>
          <a:p>
            <a:pPr lvl="1">
              <a:buFont typeface="Wingdings" panose="05000000000000000000" pitchFamily="2" charset="2"/>
              <a:buChar char="§"/>
            </a:pPr>
            <a:r>
              <a:rPr lang="en-US" sz="1600" dirty="0"/>
              <a:t>Displays Top 10 Language Desires Next Year according to the survey</a:t>
            </a:r>
          </a:p>
          <a:p>
            <a:pPr lvl="1">
              <a:buFont typeface="Wingdings" panose="05000000000000000000" pitchFamily="2" charset="2"/>
              <a:buChar char="§"/>
            </a:pPr>
            <a:r>
              <a:rPr lang="en-US" sz="1600" dirty="0"/>
              <a:t>Displays Top 10 Database Desire Next Year according to the survey</a:t>
            </a:r>
          </a:p>
          <a:p>
            <a:pPr lvl="1">
              <a:buFont typeface="Wingdings" panose="05000000000000000000" pitchFamily="2" charset="2"/>
              <a:buChar char="§"/>
            </a:pPr>
            <a:r>
              <a:rPr lang="en-US" sz="1600" dirty="0"/>
              <a:t>Displays Platform Desire Next Year according to survey</a:t>
            </a:r>
          </a:p>
          <a:p>
            <a:pPr lvl="1">
              <a:buFont typeface="Wingdings" panose="05000000000000000000" pitchFamily="2" charset="2"/>
              <a:buChar char="§"/>
            </a:pPr>
            <a:r>
              <a:rPr lang="en-US" sz="1600" dirty="0"/>
              <a:t>Displays Top 10 Web Frame Desire Next Year according to the survey</a:t>
            </a:r>
          </a:p>
          <a:p>
            <a:pPr>
              <a:buFont typeface="Wingdings" panose="05000000000000000000" pitchFamily="2" charset="2"/>
              <a:buChar char="Ø"/>
            </a:pPr>
            <a:r>
              <a:rPr lang="en-US" sz="1800" dirty="0"/>
              <a:t>Demographic</a:t>
            </a:r>
          </a:p>
          <a:p>
            <a:pPr lvl="1">
              <a:buFont typeface="Wingdings" panose="05000000000000000000" pitchFamily="2" charset="2"/>
              <a:buChar char="§"/>
            </a:pPr>
            <a:r>
              <a:rPr lang="en-US" sz="1600" dirty="0"/>
              <a:t>Displays the Respondent classified by Gender according to the survey</a:t>
            </a:r>
          </a:p>
          <a:p>
            <a:pPr lvl="1">
              <a:buFont typeface="Wingdings" panose="05000000000000000000" pitchFamily="2" charset="2"/>
              <a:buChar char="§"/>
            </a:pPr>
            <a:r>
              <a:rPr lang="en-US" sz="1600" dirty="0"/>
              <a:t>Displays Respondent Count for Countries by survey</a:t>
            </a:r>
          </a:p>
          <a:p>
            <a:pPr lvl="1">
              <a:buFont typeface="Wingdings" panose="05000000000000000000" pitchFamily="2" charset="2"/>
              <a:buChar char="§"/>
            </a:pPr>
            <a:r>
              <a:rPr lang="en-US" sz="1600" dirty="0"/>
              <a:t>Displays Platform Desire Next Year according to survey</a:t>
            </a:r>
          </a:p>
          <a:p>
            <a:pPr lvl="1">
              <a:buFont typeface="Wingdings" panose="05000000000000000000" pitchFamily="2" charset="2"/>
              <a:buChar char="§"/>
            </a:pPr>
            <a:r>
              <a:rPr lang="en-US" sz="1600" dirty="0"/>
              <a:t>Displays the Top 10 Web Frame Desire Next Year according to the survey</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65263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10671194" cy="1325563"/>
          </a:xfrm>
        </p:spPr>
        <p:txBody>
          <a:bodyPr anchor="ctr">
            <a:normAutofit/>
          </a:bodyPr>
          <a:lstStyle/>
          <a:p>
            <a:pPr algn="ctr"/>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34332"/>
            <a:ext cx="7307657" cy="4866467"/>
          </a:xfrm>
        </p:spPr>
        <p:txBody>
          <a:bodyPr>
            <a:noAutofit/>
          </a:bodyPr>
          <a:lstStyle/>
          <a:p>
            <a:pPr marL="0" indent="0">
              <a:buNone/>
            </a:pPr>
            <a:endParaRPr lang="en-US" sz="1800" dirty="0">
              <a:solidFill>
                <a:srgbClr val="000000"/>
              </a:solidFill>
              <a:latin typeface="IBM Plex Mono Text" panose="020B0509050203000203"/>
            </a:endParaRPr>
          </a:p>
          <a:p>
            <a:pPr>
              <a:buFont typeface="Wingdings" panose="05000000000000000000" pitchFamily="2" charset="2"/>
              <a:buChar char="Ø"/>
            </a:pPr>
            <a:r>
              <a:rPr lang="en-US" sz="1800" b="0" i="0" u="none" strike="noStrike" baseline="0" dirty="0">
                <a:solidFill>
                  <a:srgbClr val="006FC0"/>
                </a:solidFill>
                <a:latin typeface="IBM Plex Mono Text" panose="020B0509050203000203"/>
              </a:rPr>
              <a:t>Collect survey data &amp; explore its content</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Web Scraping</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APIs.</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Request library.</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Data Wrangling</a:t>
            </a:r>
          </a:p>
          <a:p>
            <a:pPr>
              <a:buFont typeface="Wingdings" panose="05000000000000000000" pitchFamily="2" charset="2"/>
              <a:buChar char="Ø"/>
            </a:pPr>
            <a:r>
              <a:rPr lang="en-US" sz="1800" b="0" i="0" u="none" strike="noStrike" baseline="0" dirty="0">
                <a:solidFill>
                  <a:srgbClr val="006FC0"/>
                </a:solidFill>
                <a:latin typeface="IBM Plex Mono Text" panose="020B0509050203000203"/>
              </a:rPr>
              <a:t>Exploratory data analysis</a:t>
            </a:r>
          </a:p>
          <a:p>
            <a:pPr>
              <a:buFont typeface="Wingdings" panose="05000000000000000000" pitchFamily="2" charset="2"/>
              <a:buChar char="Ø"/>
            </a:pPr>
            <a:r>
              <a:rPr lang="en-US" sz="1800" b="0" i="0" u="none" strike="noStrike" baseline="0" dirty="0">
                <a:solidFill>
                  <a:srgbClr val="006FC0"/>
                </a:solidFill>
                <a:latin typeface="IBM Plex Mono Text" panose="020B0509050203000203"/>
              </a:rPr>
              <a:t>Analyzing data distribution</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Handling outliers.</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Correlations.</a:t>
            </a:r>
          </a:p>
          <a:p>
            <a:pPr>
              <a:buFont typeface="Wingdings" panose="05000000000000000000" pitchFamily="2" charset="2"/>
              <a:buChar char="Ø"/>
            </a:pPr>
            <a:r>
              <a:rPr lang="en-US" sz="1800" dirty="0">
                <a:solidFill>
                  <a:srgbClr val="006FC0"/>
                </a:solidFill>
                <a:latin typeface="IBM Plex Mono Text" panose="020B0509050203000203"/>
              </a:rPr>
              <a:t>Data Visualization</a:t>
            </a:r>
          </a:p>
          <a:p>
            <a:pPr lvl="1">
              <a:buFont typeface="Wingdings" panose="05000000000000000000" pitchFamily="2" charset="2"/>
              <a:buChar char="§"/>
            </a:pPr>
            <a:r>
              <a:rPr lang="en-US" sz="1800" b="0" i="0" u="none" strike="noStrike" baseline="0" dirty="0">
                <a:solidFill>
                  <a:srgbClr val="006FC0"/>
                </a:solidFill>
                <a:latin typeface="IBM Plex Mono Text" panose="020B0509050203000203"/>
              </a:rPr>
              <a:t>Highlight distribution of data, relationships, the composition and comparison of data.</a:t>
            </a:r>
          </a:p>
          <a:p>
            <a:pPr>
              <a:buFont typeface="Wingdings" panose="05000000000000000000" pitchFamily="2" charset="2"/>
              <a:buChar char="Ø"/>
            </a:pPr>
            <a:r>
              <a:rPr lang="en-US" sz="1800" b="0" i="0" u="none" strike="noStrike" baseline="0" dirty="0">
                <a:solidFill>
                  <a:srgbClr val="006FC0"/>
                </a:solidFill>
                <a:latin typeface="IBM Plex Mono Text" panose="020B0509050203000203"/>
              </a:rPr>
              <a:t>Dashboards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838200" y="1940197"/>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E22E5-2B27-4AAF-CE2D-2A08489285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EF062-A8F8-DE1B-2EAD-EBBDEBA6B87D}"/>
              </a:ext>
            </a:extLst>
          </p:cNvPr>
          <p:cNvSpPr>
            <a:spLocks noGrp="1"/>
          </p:cNvSpPr>
          <p:nvPr>
            <p:ph type="title"/>
          </p:nvPr>
        </p:nvSpPr>
        <p:spPr>
          <a:xfrm>
            <a:off x="838199" y="-475988"/>
            <a:ext cx="10638295" cy="3071306"/>
          </a:xfrm>
        </p:spPr>
        <p:txBody>
          <a:bodyPr anchor="ctr">
            <a:normAutofit/>
          </a:bodyPr>
          <a:lstStyle/>
          <a:p>
            <a:pPr algn="ctr"/>
            <a:r>
              <a:rPr lang="en-US" b="1" dirty="0">
                <a:solidFill>
                  <a:srgbClr val="0E659B"/>
                </a:solidFill>
              </a:rPr>
              <a:t>RESULTS</a:t>
            </a:r>
            <a:br>
              <a:rPr lang="en-US" dirty="0">
                <a:solidFill>
                  <a:srgbClr val="0E659B"/>
                </a:solidFill>
              </a:rPr>
            </a:br>
            <a:r>
              <a:rPr lang="en-US" sz="2000" dirty="0"/>
              <a:t> </a:t>
            </a:r>
            <a:r>
              <a:rPr lang="en-US" sz="3200" dirty="0"/>
              <a:t>Technology trends</a:t>
            </a:r>
            <a:br>
              <a:rPr lang="en-US" sz="4000" dirty="0"/>
            </a:br>
            <a:endParaRPr lang="en-US" dirty="0">
              <a:solidFill>
                <a:srgbClr val="0E659B"/>
              </a:solidFill>
            </a:endParaRPr>
          </a:p>
        </p:txBody>
      </p:sp>
      <p:sp>
        <p:nvSpPr>
          <p:cNvPr id="11" name="TextBox 10">
            <a:extLst>
              <a:ext uri="{FF2B5EF4-FFF2-40B4-BE49-F238E27FC236}">
                <a16:creationId xmlns:a16="http://schemas.microsoft.com/office/drawing/2014/main" id="{0E416D54-7727-F09C-9CA7-1475746280CC}"/>
              </a:ext>
            </a:extLst>
          </p:cNvPr>
          <p:cNvSpPr txBox="1"/>
          <p:nvPr/>
        </p:nvSpPr>
        <p:spPr>
          <a:xfrm>
            <a:off x="2655518" y="1710967"/>
            <a:ext cx="8592855" cy="830997"/>
          </a:xfrm>
          <a:prstGeom prst="rect">
            <a:avLst/>
          </a:prstGeom>
          <a:noFill/>
        </p:spPr>
        <p:txBody>
          <a:bodyPr wrap="square">
            <a:spAutoFit/>
          </a:bodyPr>
          <a:lstStyle/>
          <a:p>
            <a:r>
              <a:rPr lang="en-US" sz="2400" b="1" dirty="0"/>
              <a:t>Overall data : in total 13 questions &amp; 74,590 responders</a:t>
            </a:r>
          </a:p>
          <a:p>
            <a:endParaRPr lang="en-US" sz="2400" b="1" dirty="0"/>
          </a:p>
        </p:txBody>
      </p:sp>
      <p:pic>
        <p:nvPicPr>
          <p:cNvPr id="6" name="Content Placeholder 8">
            <a:extLst>
              <a:ext uri="{FF2B5EF4-FFF2-40B4-BE49-F238E27FC236}">
                <a16:creationId xmlns:a16="http://schemas.microsoft.com/office/drawing/2014/main" id="{A33A2AA2-F1E0-3374-0B13-4AE638C5CB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52810" y="2192056"/>
            <a:ext cx="9757775" cy="3895594"/>
          </a:xfrm>
          <a:prstGeom prst="rect">
            <a:avLst/>
          </a:prstGeom>
        </p:spPr>
      </p:pic>
    </p:spTree>
    <p:extLst>
      <p:ext uri="{BB962C8B-B14F-4D97-AF65-F5344CB8AC3E}">
        <p14:creationId xmlns:p14="http://schemas.microsoft.com/office/powerpoint/2010/main" val="222777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F1701-ECC7-DF90-6ABD-EAB622C2E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84D88-8DA3-FE7F-D93B-C544CCA8A8F2}"/>
              </a:ext>
            </a:extLst>
          </p:cNvPr>
          <p:cNvSpPr>
            <a:spLocks noGrp="1"/>
          </p:cNvSpPr>
          <p:nvPr>
            <p:ph type="title"/>
          </p:nvPr>
        </p:nvSpPr>
        <p:spPr>
          <a:xfrm>
            <a:off x="838199" y="-475988"/>
            <a:ext cx="10638295" cy="3071306"/>
          </a:xfrm>
        </p:spPr>
        <p:txBody>
          <a:bodyPr anchor="ctr">
            <a:normAutofit/>
          </a:bodyPr>
          <a:lstStyle/>
          <a:p>
            <a:pPr algn="ctr"/>
            <a:r>
              <a:rPr lang="en-US" b="1" dirty="0">
                <a:solidFill>
                  <a:srgbClr val="0E659B"/>
                </a:solidFill>
              </a:rPr>
              <a:t>RESULTS</a:t>
            </a:r>
            <a:br>
              <a:rPr lang="en-US" dirty="0">
                <a:solidFill>
                  <a:srgbClr val="0E659B"/>
                </a:solidFill>
              </a:rPr>
            </a:br>
            <a:r>
              <a:rPr lang="en-US" sz="2000" dirty="0"/>
              <a:t> </a:t>
            </a:r>
            <a:r>
              <a:rPr lang="en-US" sz="3200" dirty="0"/>
              <a:t>Technology trends    Programming Languages</a:t>
            </a:r>
            <a:br>
              <a:rPr lang="en-US" sz="4000" dirty="0"/>
            </a:br>
            <a:endParaRPr lang="en-US" dirty="0">
              <a:solidFill>
                <a:srgbClr val="0E659B"/>
              </a:solidFill>
            </a:endParaRPr>
          </a:p>
        </p:txBody>
      </p:sp>
      <p:pic>
        <p:nvPicPr>
          <p:cNvPr id="4" name="Content Placeholder 3">
            <a:extLst>
              <a:ext uri="{FF2B5EF4-FFF2-40B4-BE49-F238E27FC236}">
                <a16:creationId xmlns:a16="http://schemas.microsoft.com/office/drawing/2014/main" id="{9DB595BF-4323-F473-3919-DDB488C8D0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199" y="3173195"/>
            <a:ext cx="4422733" cy="2964558"/>
          </a:xfrm>
          <a:prstGeom prst="rect">
            <a:avLst/>
          </a:prstGeom>
        </p:spPr>
      </p:pic>
      <p:sp>
        <p:nvSpPr>
          <p:cNvPr id="8" name="TextBox 7">
            <a:extLst>
              <a:ext uri="{FF2B5EF4-FFF2-40B4-BE49-F238E27FC236}">
                <a16:creationId xmlns:a16="http://schemas.microsoft.com/office/drawing/2014/main" id="{D8F8E7F6-2D99-FD2B-7EF4-673E669B7BD8}"/>
              </a:ext>
            </a:extLst>
          </p:cNvPr>
          <p:cNvSpPr txBox="1"/>
          <p:nvPr/>
        </p:nvSpPr>
        <p:spPr>
          <a:xfrm>
            <a:off x="3049565" y="1770028"/>
            <a:ext cx="6726476" cy="646331"/>
          </a:xfrm>
          <a:prstGeom prst="rect">
            <a:avLst/>
          </a:prstGeom>
          <a:noFill/>
        </p:spPr>
        <p:txBody>
          <a:bodyPr wrap="square">
            <a:spAutoFit/>
          </a:bodyPr>
          <a:lstStyle/>
          <a:p>
            <a:pPr algn="ctr"/>
            <a:r>
              <a:rPr lang="en-US" b="1" dirty="0">
                <a:solidFill>
                  <a:srgbClr val="0E659B"/>
                </a:solidFill>
              </a:rPr>
              <a:t> DATABASE TREND – PRESENTED DATA COMPARATIVELY </a:t>
            </a:r>
            <a:r>
              <a:rPr lang="en-US" b="1" dirty="0">
                <a:solidFill>
                  <a:schemeClr val="bg1"/>
                </a:solidFill>
              </a:rPr>
              <a:t>D – PRESENTED DATA COMPARATIVELY</a:t>
            </a:r>
          </a:p>
        </p:txBody>
      </p:sp>
      <p:pic>
        <p:nvPicPr>
          <p:cNvPr id="9" name="Picture 8">
            <a:extLst>
              <a:ext uri="{FF2B5EF4-FFF2-40B4-BE49-F238E27FC236}">
                <a16:creationId xmlns:a16="http://schemas.microsoft.com/office/drawing/2014/main" id="{3EBA4901-4E54-8D76-13CD-E76AB03F5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160" y="3066447"/>
            <a:ext cx="4539642" cy="3071306"/>
          </a:xfrm>
          <a:prstGeom prst="rect">
            <a:avLst/>
          </a:prstGeom>
        </p:spPr>
      </p:pic>
      <p:sp>
        <p:nvSpPr>
          <p:cNvPr id="11" name="TextBox 10">
            <a:extLst>
              <a:ext uri="{FF2B5EF4-FFF2-40B4-BE49-F238E27FC236}">
                <a16:creationId xmlns:a16="http://schemas.microsoft.com/office/drawing/2014/main" id="{26C08714-ABA0-CD00-8B82-4DF518F07327}"/>
              </a:ext>
            </a:extLst>
          </p:cNvPr>
          <p:cNvSpPr txBox="1"/>
          <p:nvPr/>
        </p:nvSpPr>
        <p:spPr>
          <a:xfrm>
            <a:off x="1138065" y="2556737"/>
            <a:ext cx="3969902" cy="369332"/>
          </a:xfrm>
          <a:prstGeom prst="rect">
            <a:avLst/>
          </a:prstGeom>
          <a:noFill/>
        </p:spPr>
        <p:txBody>
          <a:bodyPr wrap="square">
            <a:spAutoFit/>
          </a:bodyPr>
          <a:lstStyle/>
          <a:p>
            <a:r>
              <a:rPr lang="en-US" sz="1800" b="1" dirty="0"/>
              <a:t>Database </a:t>
            </a:r>
            <a:r>
              <a:rPr lang="en-US" b="1" dirty="0"/>
              <a:t>that are used the </a:t>
            </a:r>
            <a:r>
              <a:rPr lang="en-US" sz="1800" b="1" dirty="0"/>
              <a:t>most </a:t>
            </a:r>
            <a:endParaRPr lang="en-US" dirty="0"/>
          </a:p>
        </p:txBody>
      </p:sp>
      <p:sp>
        <p:nvSpPr>
          <p:cNvPr id="13" name="TextBox 12">
            <a:extLst>
              <a:ext uri="{FF2B5EF4-FFF2-40B4-BE49-F238E27FC236}">
                <a16:creationId xmlns:a16="http://schemas.microsoft.com/office/drawing/2014/main" id="{A67EBC72-379B-1E4A-5D4B-252B0C6C2424}"/>
              </a:ext>
            </a:extLst>
          </p:cNvPr>
          <p:cNvSpPr txBox="1"/>
          <p:nvPr/>
        </p:nvSpPr>
        <p:spPr>
          <a:xfrm>
            <a:off x="7267185" y="2556737"/>
            <a:ext cx="4086617" cy="369332"/>
          </a:xfrm>
          <a:prstGeom prst="rect">
            <a:avLst/>
          </a:prstGeom>
          <a:noFill/>
        </p:spPr>
        <p:txBody>
          <a:bodyPr wrap="square">
            <a:spAutoFit/>
          </a:bodyPr>
          <a:lstStyle/>
          <a:p>
            <a:r>
              <a:rPr lang="en-US" sz="1800" b="1" dirty="0"/>
              <a:t>Database most desired for next year</a:t>
            </a:r>
            <a:endParaRPr lang="en-US" dirty="0"/>
          </a:p>
        </p:txBody>
      </p:sp>
    </p:spTree>
    <p:extLst>
      <p:ext uri="{BB962C8B-B14F-4D97-AF65-F5344CB8AC3E}">
        <p14:creationId xmlns:p14="http://schemas.microsoft.com/office/powerpoint/2010/main" val="132832897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1185</TotalTime>
  <Words>2487</Words>
  <Application>Microsoft Office PowerPoint</Application>
  <PresentationFormat>Widescreen</PresentationFormat>
  <Paragraphs>198</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Arial Narrow</vt:lpstr>
      <vt:lpstr>Calibri</vt:lpstr>
      <vt:lpstr>Helv</vt:lpstr>
      <vt:lpstr>IBM Plex Mono SemiBold</vt:lpstr>
      <vt:lpstr>IBM Plex Mono Text</vt:lpstr>
      <vt:lpstr>Times New Roman</vt:lpstr>
      <vt:lpstr>Wingdings</vt:lpstr>
      <vt:lpstr>SLIDE_TEMPLATE_skill_network</vt:lpstr>
      <vt:lpstr>  Stack Overflow Developer Survey</vt:lpstr>
      <vt:lpstr>OUTLINE</vt:lpstr>
      <vt:lpstr>EXECUTIVE SUMMARY</vt:lpstr>
      <vt:lpstr>INTRODUCTION</vt:lpstr>
      <vt:lpstr>OBJECTIVES The main objectives of this presentation </vt:lpstr>
      <vt:lpstr>OBJECTIVES</vt:lpstr>
      <vt:lpstr>METHODOLOGY</vt:lpstr>
      <vt:lpstr>RESULTS  Technology trends </vt:lpstr>
      <vt:lpstr>RESULTS  Technology trends    Programming Languages </vt:lpstr>
      <vt:lpstr>TRENDS      PROGRAMMING LANGUAGE</vt:lpstr>
      <vt:lpstr>PROGRAMMING LANGUAGE TRENDS - FINDINGS &amp; IMPLICATIONS</vt:lpstr>
      <vt:lpstr>DATABASE TRENDS</vt:lpstr>
      <vt:lpstr>TRENDS                 DATABASE</vt:lpstr>
      <vt:lpstr>DATABASE TRENDS - FINDINGS &amp; IMPLICATIONS</vt:lpstr>
      <vt:lpstr>TRENDS               PLATFORMS </vt:lpstr>
      <vt:lpstr>TRENDS                 PLATFORMS</vt:lpstr>
      <vt:lpstr>TRENDS PLATFORM - FINDINGS &amp; IMPLICATIONS</vt:lpstr>
      <vt:lpstr>TRENDS             WEB FRAMEWORK</vt:lpstr>
      <vt:lpstr>TRENDS             WEB FRAMEWORK</vt:lpstr>
      <vt:lpstr>TRENDS WEB FRAMEWORK - FINDINGS &amp; IMPLICATIONS</vt:lpstr>
      <vt:lpstr>DEMOGRAPHIC</vt:lpstr>
      <vt:lpstr>           DEMOGRAPHIC          </vt:lpstr>
      <vt:lpstr>                 DEMOGRAPHIC </vt:lpstr>
      <vt:lpstr>           DEMOGRAPHIC          </vt:lpstr>
      <vt:lpstr>                 DEMOGRAPHIC </vt:lpstr>
      <vt:lpstr>DASHBOARD Current Technology Use     Dashboard Tab 1 </vt:lpstr>
      <vt:lpstr>DASHBOARD Future Technology Trend      Dashboard Tab 2 </vt:lpstr>
      <vt:lpstr>DASHBOAR Demographic       Dashboard Tab 3 </vt:lpstr>
      <vt:lpstr>                 DEMOGRAPHIC </vt:lpstr>
      <vt:lpstr>            CONCLUSION</vt:lpstr>
      <vt:lpstr>APPENDIX Job Openings     Popular Programming Languages </vt:lpstr>
      <vt:lpstr>APPENDIX Popularity     Popular Programming Languages </vt:lpstr>
      <vt:lpstr>APPENDIX Salary     Popular Programming Languages </vt:lpstr>
      <vt:lpstr>APPENDIX Jobs     Popular Programming Languages </vt:lpstr>
      <vt:lpstr>APPENDIX Demographic    Gender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AKHILA REDDYRAJULA</cp:lastModifiedBy>
  <cp:revision>23</cp:revision>
  <dcterms:created xsi:type="dcterms:W3CDTF">2020-10-28T18:29:43Z</dcterms:created>
  <dcterms:modified xsi:type="dcterms:W3CDTF">2024-04-05T14:55:25Z</dcterms:modified>
</cp:coreProperties>
</file>