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57" r:id="rId4"/>
    <p:sldId id="277" r:id="rId5"/>
    <p:sldId id="267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272" r:id="rId16"/>
    <p:sldId id="274" r:id="rId17"/>
    <p:sldId id="275" r:id="rId18"/>
    <p:sldId id="279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81" r:id="rId27"/>
    <p:sldId id="282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/>
    <p:restoredTop sz="94604"/>
  </p:normalViewPr>
  <p:slideViewPr>
    <p:cSldViewPr snapToGrid="0">
      <p:cViewPr>
        <p:scale>
          <a:sx n="120" d="100"/>
          <a:sy n="120" d="100"/>
        </p:scale>
        <p:origin x="1088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22912-6135-1E4D-83E1-02DDC63D118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6342D-5BB1-1B45-BE7E-87E9C82E2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0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6342D-5BB1-1B45-BE7E-87E9C82E2C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7D70A-C713-DCA2-ED6C-1E4B17A6A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623BC-3F5E-F9C4-BDE3-F5800D3C1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25BFDA-99FD-F5BD-87F6-5779A55D4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13AB5-955F-DEAA-C5DF-EA928BD7D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6342D-5BB1-1B45-BE7E-87E9C82E2C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7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6342D-5BB1-1B45-BE7E-87E9C82E2CE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5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6342D-5BB1-1B45-BE7E-87E9C82E2CE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4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407-1A4E-4294-585C-F95BBCC2B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F66F5-E1D1-963E-0FF5-8EFA2D184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2EF6-FB5F-ADAC-C63C-3AA34941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82775-11F8-F03B-0103-4452C7E3D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1EAE-C831-6CEA-536E-9E9150C6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7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9BC9-7173-B54D-CA8E-D48E19C0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09FD6-0F12-94F9-7F67-F92575E8E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AE781-32C2-47F6-2414-F4B232C9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36F9A-6918-5BCA-1ACE-71DED6D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8336-47B9-9CF7-6098-5B2D0FDA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BD4E4-696F-441F-DFBC-2EB060633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3DD0-2E77-A3AF-8AA6-03A36563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A787-287D-D2FF-94BF-D58A030D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2A8F-9140-8D65-FFB7-07CB2032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C7E1A-05F2-F2D5-6243-D9095A9C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4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05FE-34A6-B1B3-3B33-51C7B4F3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7C0AE-29EE-B017-EB51-0ED8B1B7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210F-956D-E357-1F63-C5AE277C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8A55-D0AD-84A6-11FC-378D49CB5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33816-C9E7-A77C-ED71-F7F3203C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2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537E-5083-83D0-7166-EA7BEFBC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6B024-26E9-0C7C-607D-D0C544D8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FF350-C751-9D39-754D-3AB6337B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0DDB5-B9A0-A69E-61AC-2ADBC09C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5EC03-958D-3D4E-37BF-02BEC6A7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0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B311-01AB-5A03-2B3D-932AD161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EA0F-665D-2070-DC7F-BB8A7A099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D6D6C-F5C7-2530-E97A-E12AF29CE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2E5E-30AB-7B60-9C4C-6FFB5AC7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E732A-1AD3-B670-6AB9-5CB6C26F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E0CB9-65A8-8DDF-62CD-F42C3C5A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5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CA2E-53F8-47C3-E4BB-132C74B0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21982-02DF-287A-42A6-8CEABCF9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EDD92-5DBD-2359-851F-4A8D7A8F2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F19D-6350-FC4A-E8ED-A9D4CE139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51825-6DC7-07A7-121E-2E354E51A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C8814-1425-95EE-7BE2-EF727DFE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02899-148B-24E2-0CC7-96283207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A2A1E-85A1-367F-AF0D-775D9D9D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57EE-E1ED-EADC-2440-C3F3EB6A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A6F2B-ADF1-7B4F-63BC-51E43E5D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5D367-BD19-9EB7-797E-6511C7DD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56819-530A-5B65-3B77-78A6BEDD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90FCC-F167-F180-66D4-D8913B1C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22B7F-9348-71F1-F7A1-D5206279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BEFB5-2DB8-9744-28A6-2752298D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62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355E-30D1-0DAA-CC74-1D614734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AB38-0192-F7EB-C181-FE31C004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4EDBE-7563-7B2A-9FA5-9C198780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5C8F3-AFAC-2CA1-5CE3-7869A4EA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B05EA-94C8-4C4D-A310-D49921C7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AF8A2-D527-B2D5-1220-413B9FA4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6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5655-F4C4-F3DF-66D4-EA8A9FED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E4236-F321-1C54-1F49-B51737D08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51317-2189-7E9A-B478-8E86BDAE5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3B479-0821-2CBF-3458-BDD16019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5A164-D4CE-8892-67F9-B8D104C2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F3316-CD2D-E7FF-CCB9-33FCACC6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0CB186-6E34-B0BB-4203-EB286E72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5746-3BB3-6203-D36A-F206E29B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CDF3-C41A-69CC-B1A7-4F665EC53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85E40-D9E6-8F47-B96C-FDC8953B7C4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5F71-10C2-013A-B660-008842766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A287-BB76-B4CB-BAC5-F8AB79585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F25F5-5575-7143-B606-44DB4B9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8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sv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Wave pattern in the water">
            <a:extLst>
              <a:ext uri="{FF2B5EF4-FFF2-40B4-BE49-F238E27FC236}">
                <a16:creationId xmlns:a16="http://schemas.microsoft.com/office/drawing/2014/main" id="{2295BC94-2124-F096-4CC2-D5579025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209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11DFC-AF71-2373-3178-2A0C6D1D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903316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600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Addressing Water Inequality: An Analysis of California's Public Water Systems and Policy Solutions for Disadvantaged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0DC22-9789-5BB4-209C-0669F6F81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Neha Burri – 11694929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Akhila Reddy </a:t>
            </a:r>
            <a:r>
              <a:rPr lang="en-US" sz="1300" dirty="0" err="1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Kommiti</a:t>
            </a:r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– 11705751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Pooja Thella – 11713291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Marisa Simha Sai Ravi Kumar - 11684252,</a:t>
            </a:r>
          </a:p>
          <a:p>
            <a:pPr algn="l"/>
            <a:endParaRPr lang="en-US" sz="13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714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B9120-EDCF-10D7-422F-11A376F2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entury Gothic" panose="020B0502020202020204" pitchFamily="34" charset="0"/>
              </a:rPr>
              <a:t>Literature Survey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A71D-C40A-C348-EFA7-CD4AE7DE9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Century Gothic" panose="020B0502020202020204" pitchFamily="34" charset="0"/>
              </a:rPr>
              <a:t>Archer et al. (2024) found that predictive analytics can forecast water contamination risks like arsenic exposure, improving early response efforts.</a:t>
            </a:r>
          </a:p>
          <a:p>
            <a:r>
              <a:rPr lang="en-US" sz="2200" dirty="0">
                <a:latin typeface="Century Gothic" panose="020B0502020202020204" pitchFamily="34" charset="0"/>
              </a:rPr>
              <a:t>They emphasized that integrating real-time monitoring can significantly enhance resilience against drought emergencies.</a:t>
            </a:r>
          </a:p>
          <a:p>
            <a:r>
              <a:rPr lang="en-US" sz="2200" dirty="0">
                <a:latin typeface="Century Gothic" panose="020B0502020202020204" pitchFamily="34" charset="0"/>
              </a:rPr>
              <a:t>According to </a:t>
            </a:r>
            <a:r>
              <a:rPr lang="en-US" sz="2200" dirty="0" err="1">
                <a:latin typeface="Century Gothic" panose="020B0502020202020204" pitchFamily="34" charset="0"/>
              </a:rPr>
              <a:t>Siirila</a:t>
            </a:r>
            <a:r>
              <a:rPr lang="en-US" sz="2200" dirty="0">
                <a:latin typeface="Century Gothic" panose="020B0502020202020204" pitchFamily="34" charset="0"/>
              </a:rPr>
              <a:t>-Woodburn et al. (2021), reduced snowpack will severely impact California’s water storage and supply systems.</a:t>
            </a:r>
          </a:p>
          <a:p>
            <a:r>
              <a:rPr lang="en-US" sz="2200" dirty="0">
                <a:latin typeface="Century Gothic" panose="020B0502020202020204" pitchFamily="34" charset="0"/>
              </a:rPr>
              <a:t>They highlighted the urgent need for new conservation technologies to adapt to these future shortages.</a:t>
            </a:r>
          </a:p>
        </p:txBody>
      </p:sp>
    </p:spTree>
    <p:extLst>
      <p:ext uri="{BB962C8B-B14F-4D97-AF65-F5344CB8AC3E}">
        <p14:creationId xmlns:p14="http://schemas.microsoft.com/office/powerpoint/2010/main" val="37019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6792F-472A-EA90-5C1A-DB507B223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933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013F-D369-B531-0E2F-469CE2D54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649" y="2200059"/>
            <a:ext cx="8276026" cy="36851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Dataset Overview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Dataset Name: Drinking Water Public Water System Information – California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Source: U.S. Environmental Protection Agency (EPA) via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Data.gov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Size: 7,815 rows × 35 columns</a:t>
            </a: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8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FD0B2-9678-16F8-5852-D25B407A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entury Gothic" panose="020B0502020202020204" pitchFamily="34" charset="0"/>
              </a:rPr>
              <a:t>Exploratory Data Analysis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urple and yellow data heatmap&#10;&#10;AI-generated content may be incorrect.">
            <a:extLst>
              <a:ext uri="{FF2B5EF4-FFF2-40B4-BE49-F238E27FC236}">
                <a16:creationId xmlns:a16="http://schemas.microsoft.com/office/drawing/2014/main" id="{EF3CCF44-D68A-EE34-47BC-56001F87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" r="-1" b="-1"/>
          <a:stretch/>
        </p:blipFill>
        <p:spPr>
          <a:xfrm>
            <a:off x="572492" y="2002056"/>
            <a:ext cx="5523508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3808-3780-4913-C155-689B55D5C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1" y="2071316"/>
            <a:ext cx="5176666" cy="4114800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200" dirty="0">
                <a:latin typeface="Century Gothic" panose="020B0502020202020204" pitchFamily="34" charset="0"/>
              </a:rPr>
              <a:t>Handling Missing Data</a:t>
            </a:r>
          </a:p>
          <a:p>
            <a:pPr algn="just"/>
            <a:r>
              <a:rPr lang="en-US" sz="2200" dirty="0">
                <a:latin typeface="Century Gothic" panose="020B0502020202020204" pitchFamily="34" charset="0"/>
              </a:rPr>
              <a:t>There is a substantial amount of missing data for the Non-Transient Population and the Transient Population among water systems in the dataset.</a:t>
            </a:r>
          </a:p>
          <a:p>
            <a:pPr algn="just"/>
            <a:r>
              <a:rPr lang="en-US" sz="2200" dirty="0">
                <a:latin typeface="Century Gothic" panose="020B0502020202020204" pitchFamily="34" charset="0"/>
              </a:rPr>
              <a:t>The Principal County Served state column has 208 unrecorded entries, while Residential Population has a deficit of 4,051 values. </a:t>
            </a:r>
          </a:p>
          <a:p>
            <a:pPr algn="just"/>
            <a:r>
              <a:rPr lang="en-US" sz="2200" dirty="0">
                <a:latin typeface="Century Gothic" panose="020B0502020202020204" pitchFamily="34" charset="0"/>
              </a:rPr>
              <a:t>Removed all the null values from our dataset</a:t>
            </a:r>
          </a:p>
          <a:p>
            <a:pPr marL="0" indent="0" algn="just">
              <a:buNone/>
            </a:pPr>
            <a:endParaRPr lang="en-US" sz="2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6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BCCB2-8EA2-AEEC-5683-081E265F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latin typeface="Century Gothic" panose="020B0502020202020204" pitchFamily="34" charset="0"/>
              </a:rPr>
              <a:t>Exploratory Data Analysis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A graph of water systems&#10;&#10;AI-generated content may be incorrect.">
            <a:extLst>
              <a:ext uri="{FF2B5EF4-FFF2-40B4-BE49-F238E27FC236}">
                <a16:creationId xmlns:a16="http://schemas.microsoft.com/office/drawing/2014/main" id="{FED87B23-00A0-B082-173E-856444BCC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58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56846F1-D2ED-A520-7D1A-E3C3541F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>
                <a:latin typeface="Century Gothic" panose="020B0502020202020204" pitchFamily="34" charset="0"/>
              </a:rPr>
              <a:t>The graph shows about the Number of Water Systems by Region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Northern California Section has the highest number of water systems.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Southern California Section has the fewest water systems compared to other regions.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Water systems are more concentrated in Northern and Central California regions.</a:t>
            </a:r>
          </a:p>
        </p:txBody>
      </p:sp>
    </p:spTree>
    <p:extLst>
      <p:ext uri="{BB962C8B-B14F-4D97-AF65-F5344CB8AC3E}">
        <p14:creationId xmlns:p14="http://schemas.microsoft.com/office/powerpoint/2010/main" val="269456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71439-B72F-2370-1524-2C23D6EA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>
                <a:latin typeface="Century Gothic" panose="020B0502020202020204" pitchFamily="34" charset="0"/>
              </a:rPr>
              <a:t>Exploratory Data Analysis</a:t>
            </a:r>
            <a:endParaRPr lang="en-US" sz="4000" dirty="0">
              <a:latin typeface="Century Gothic" panose="020B0502020202020204" pitchFamily="34" charset="0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A graph of water systems&#10;&#10;AI-generated content may be incorrect.">
            <a:extLst>
              <a:ext uri="{FF2B5EF4-FFF2-40B4-BE49-F238E27FC236}">
                <a16:creationId xmlns:a16="http://schemas.microsoft.com/office/drawing/2014/main" id="{90E346A7-1B14-C6F0-C737-BBFC96C8A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7" b="1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DC91411F-D98B-15BD-48FF-B62DF800A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>
                <a:latin typeface="Century Gothic" panose="020B0502020202020204" pitchFamily="34" charset="0"/>
              </a:rPr>
              <a:t>The following graph gives us an overview about water systems in various counties in California.</a:t>
            </a:r>
          </a:p>
          <a:p>
            <a:pPr algn="just"/>
            <a:r>
              <a:rPr lang="en-US" sz="1800">
                <a:latin typeface="Century Gothic" panose="020B0502020202020204" pitchFamily="34" charset="0"/>
              </a:rPr>
              <a:t>Sonoma County has the highest number of water systems in California.</a:t>
            </a:r>
          </a:p>
          <a:p>
            <a:pPr algn="just"/>
            <a:r>
              <a:rPr lang="en-US" sz="1800">
                <a:latin typeface="Century Gothic" panose="020B0502020202020204" pitchFamily="34" charset="0"/>
              </a:rPr>
              <a:t>San Francisco has lower number of water systems</a:t>
            </a:r>
          </a:p>
          <a:p>
            <a:pPr algn="just"/>
            <a:r>
              <a:rPr lang="en-US" sz="1800">
                <a:latin typeface="Century Gothic" panose="020B0502020202020204" pitchFamily="34" charset="0"/>
              </a:rPr>
              <a:t>Rural counties have more individual water systems due to decentralized water infrastructure.</a:t>
            </a:r>
            <a:endParaRPr lang="en-US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81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6A284-3138-1D6E-AA3F-51BA31133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 fontScale="90000"/>
          </a:bodyPr>
          <a:lstStyle/>
          <a:p>
            <a:r>
              <a:rPr lang="en-US" sz="3600" dirty="0">
                <a:latin typeface="Century Gothic" panose="020B0502020202020204" pitchFamily="34" charset="0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D969-CB28-153B-8D6A-A493C074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algn="just"/>
            <a:r>
              <a:rPr lang="en-US" sz="1800" dirty="0">
                <a:latin typeface="Century Gothic" panose="020B0502020202020204" pitchFamily="34" charset="0"/>
              </a:rPr>
              <a:t>From both the graphs we can see that Distribution of Residential Population is highly skewed. Most water systems serve small residential populations, while few systems serve very large populations.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Systems with higher populations generally have more service connections, but there are some outliers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Rural systems show many small-sized systems, which may face funding and maintenance challenges..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purple dots&#10;&#10;AI-generated content may be incorrect.">
            <a:extLst>
              <a:ext uri="{FF2B5EF4-FFF2-40B4-BE49-F238E27FC236}">
                <a16:creationId xmlns:a16="http://schemas.microsoft.com/office/drawing/2014/main" id="{E0F8D39B-0383-3866-37E9-2EF5A0DC2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324" y="841905"/>
            <a:ext cx="3549389" cy="23171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5" descr="A graph with text overlay&#10;&#10;AI-generated content may be incorrect.">
            <a:extLst>
              <a:ext uri="{FF2B5EF4-FFF2-40B4-BE49-F238E27FC236}">
                <a16:creationId xmlns:a16="http://schemas.microsoft.com/office/drawing/2014/main" id="{A7A32E29-D060-E05E-4086-E92F4A6B3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66" y="4071038"/>
            <a:ext cx="4305905" cy="158242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984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269140-90D8-0F7F-B07F-3E2AD2484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8" name="Rectangle 615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27A9-3CBB-31C3-CF47-F1714AEB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Century Gothic" panose="020B0502020202020204" pitchFamily="34" charset="0"/>
              </a:rPr>
              <a:t>Exploratory Data Analysis</a:t>
            </a: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0" name="Rectangle 615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EEEAE6A2-ACCA-BAA9-D461-02B4A58A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The visualization shows the Primary Water Source Type Across Regions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We can analyze Groundwater is the dominant water source across all regions.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Northern California Section (Section I) has the highest number of groundwater-dependent system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The California’s public water systems heavily rely on local groundwater resources.</a:t>
            </a:r>
          </a:p>
        </p:txBody>
      </p:sp>
      <p:pic>
        <p:nvPicPr>
          <p:cNvPr id="6146" name="Picture 2" descr="A graph showing different types of water source&#10;&#10;AI-generated content may be incorrect.">
            <a:extLst>
              <a:ext uri="{FF2B5EF4-FFF2-40B4-BE49-F238E27FC236}">
                <a16:creationId xmlns:a16="http://schemas.microsoft.com/office/drawing/2014/main" id="{A8D9DCA4-9ECA-ADAD-137A-A4A5DBA8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203079"/>
            <a:ext cx="5486807" cy="423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Rectangle 615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87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A4C30D-A4A2-0F26-6E6A-AE8775150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A8CF6-32F1-7D3D-B487-B54F9CC5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Exploratory Data Analysis</a:t>
            </a: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C6B34E94-0046-DB00-2CAE-077A34FB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The following graphs shows the Distribution of Treatment Plant Classes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Most systems fall under "Treatment or Distribution Operator of Any Grade" , which indicated basic or flexible certification requirements.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Most systems operate with lower-level or generalized operator certifications. This can lead to potential challenges in handling complex water treatment processes.</a:t>
            </a:r>
          </a:p>
        </p:txBody>
      </p:sp>
      <p:pic>
        <p:nvPicPr>
          <p:cNvPr id="8194" name="Picture 2" descr="A graph showing a number of levels&#10;&#10;AI-generated content may be incorrect.">
            <a:extLst>
              <a:ext uri="{FF2B5EF4-FFF2-40B4-BE49-F238E27FC236}">
                <a16:creationId xmlns:a16="http://schemas.microsoft.com/office/drawing/2014/main" id="{24155796-CC43-0076-A3BA-C7EB1946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2451653"/>
            <a:ext cx="5150277" cy="389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5" name="Rectangle 820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7BC13-D320-ACB6-6D02-B715526E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>
                <a:latin typeface="Century Gothic" panose="020B0502020202020204" pitchFamily="34" charset="0"/>
              </a:rPr>
              <a:t>Modelling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4F0A-CC00-A6E6-87D5-B17111CA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35354"/>
            <a:ext cx="4991629" cy="36771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entury Gothic" panose="020B0502020202020204" pitchFamily="34" charset="0"/>
              </a:rPr>
              <a:t>System Status Prediction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Our goal is to predict which systems are likely to fail and take necessary steps.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We used Logistic Regression, Random Forest and Gradient Boosting</a:t>
            </a:r>
          </a:p>
          <a:p>
            <a:pPr algn="just"/>
            <a:r>
              <a:rPr lang="en-US" sz="1800" dirty="0">
                <a:latin typeface="Century Gothic" panose="020B0502020202020204" pitchFamily="34" charset="0"/>
              </a:rPr>
              <a:t>Random Forest Performed Well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60F35-6D8F-1369-360D-0C878882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286540"/>
            <a:ext cx="4305905" cy="157513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2560F03-51E6-FF5E-F974-11AE8EE8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3806455"/>
            <a:ext cx="4482363" cy="197765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0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012FC-6308-2F43-A5BA-51D38B70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Modelling &amp; Results</a:t>
            </a: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DDD3F-4C53-3138-E9F6-AAF9FD6D4E1E}"/>
              </a:ext>
            </a:extLst>
          </p:cNvPr>
          <p:cNvSpPr txBox="1"/>
          <p:nvPr/>
        </p:nvSpPr>
        <p:spPr>
          <a:xfrm>
            <a:off x="536065" y="2364137"/>
            <a:ext cx="4559425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entury Gothic" panose="020B0502020202020204" pitchFamily="34" charset="0"/>
              </a:rPr>
              <a:t>The following visualization shows the top 20 most important features for System Status Prediction in Random Forest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Century Gothic" panose="020B0502020202020204" pitchFamily="34" charset="0"/>
              </a:rPr>
              <a:t>Across all models, the most predictive features were: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Total Population Served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Total Number of Service Connections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Primary Water Source Type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Owner Type and Region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CA422A-C789-98BE-D8E1-DD5D25167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4" r="-1" b="4684"/>
          <a:stretch/>
        </p:blipFill>
        <p:spPr bwMode="auto">
          <a:xfrm>
            <a:off x="5977788" y="640080"/>
            <a:ext cx="5425410" cy="54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56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4C917479-A7CF-A765-0CBE-31BD6278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b="1573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C6DD49-71A4-ED2D-AB82-6BB5601F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 panose="020B0502020202020204" pitchFamily="34" charset="0"/>
              </a:rPr>
              <a:t>Contents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82B1-6435-F3A7-410E-33032F542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Introduction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Problem Statement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EDA Research Questions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Predictive Modelling Research Questions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Literature Survey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Exploratory Data Analysis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Modelling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Results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Conclusion</a:t>
            </a:r>
          </a:p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Future Work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27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FBF60-91DA-329B-287C-7C59FEA3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latin typeface="Century Gothic" panose="020B0502020202020204" pitchFamily="34" charset="0"/>
              </a:rPr>
              <a:t>Modelling &amp; Results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3C144-77C3-019E-A403-7921F058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517124"/>
            <a:ext cx="3836894" cy="527572"/>
          </a:xfrm>
          <a:prstGeom prst="rect">
            <a:avLst/>
          </a:prstGeom>
        </p:spPr>
      </p:pic>
      <p:sp>
        <p:nvSpPr>
          <p:cNvPr id="75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BE43-8D93-9B20-82BF-77900DF6A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entury Gothic" panose="020B0502020202020204" pitchFamily="34" charset="0"/>
              </a:rPr>
              <a:t>Population Growth Impact on Water Systems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This task helps forecast future service demand and identify regions where growth may exceed system capacity.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We used Gradient Boosting Regressor for this prediction.</a:t>
            </a:r>
          </a:p>
        </p:txBody>
      </p:sp>
    </p:spTree>
    <p:extLst>
      <p:ext uri="{BB962C8B-B14F-4D97-AF65-F5344CB8AC3E}">
        <p14:creationId xmlns:p14="http://schemas.microsoft.com/office/powerpoint/2010/main" val="3280277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5AD74-5812-B5D1-802C-6DEA1789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Modelling &amp; Results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6B44F-E622-6C2E-6738-7AF636CD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Century Gothic" panose="020B0502020202020204" pitchFamily="34" charset="0"/>
              </a:rPr>
              <a:t>Population can be reliably estimated from system characteristics using machine learning. This enables targeted planning in rapidly growing or under-resourced areas.</a:t>
            </a:r>
          </a:p>
          <a:p>
            <a:pPr algn="just"/>
            <a:r>
              <a:rPr lang="en-US" sz="2000" dirty="0">
                <a:latin typeface="Century Gothic" panose="020B0502020202020204" pitchFamily="34" charset="0"/>
              </a:rPr>
              <a:t>We can use this forecasting model to proactively prioritize capacity upgrades, especially in counties with accelerating population trends and limited infrastructure expansion.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20A87-0294-7B4E-742D-22FF3764BD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15" r="4804" b="-1"/>
          <a:stretch/>
        </p:blipFill>
        <p:spPr>
          <a:xfrm>
            <a:off x="5873189" y="799352"/>
            <a:ext cx="5530009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1C7AD-E77B-A224-D9E3-6245576E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Modelling &amp; Results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DAA92-DDC1-B774-F268-3E435C22B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>
                <a:latin typeface="Century Gothic" panose="020B0502020202020204" pitchFamily="34" charset="0"/>
              </a:rPr>
              <a:t>Disadvantaged Community Identification</a:t>
            </a:r>
          </a:p>
          <a:p>
            <a:pPr algn="just"/>
            <a:r>
              <a:rPr lang="en-US" sz="1900" dirty="0">
                <a:latin typeface="Century Gothic" panose="020B0502020202020204" pitchFamily="34" charset="0"/>
              </a:rPr>
              <a:t>We developed a Random Forest classification model to forecast whether a water system qualifies as a Disadvantaged Small Community.</a:t>
            </a:r>
          </a:p>
          <a:p>
            <a:pPr algn="just"/>
            <a:r>
              <a:rPr lang="en-US" sz="1900" dirty="0">
                <a:latin typeface="Century Gothic" panose="020B0502020202020204" pitchFamily="34" charset="0"/>
              </a:rPr>
              <a:t>We derived Target variable from the "Fee Code Description" field by identifying the presence of "Small Community" labels.</a:t>
            </a:r>
          </a:p>
          <a:p>
            <a:pPr algn="just"/>
            <a:r>
              <a:rPr lang="en-US" sz="1900" dirty="0">
                <a:latin typeface="Century Gothic" panose="020B0502020202020204" pitchFamily="34" charset="0"/>
              </a:rPr>
              <a:t>We trained model using  balanced class strategy to handle label imbalance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241723-FC8D-91F4-8F98-18742EDA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37073"/>
            <a:ext cx="5150277" cy="200860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3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AEDF6-B8C5-B965-DD3F-1C5F5954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Modelling &amp; Results</a:t>
            </a:r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D0788-5CEC-DA3D-4546-206167EE6A39}"/>
              </a:ext>
            </a:extLst>
          </p:cNvPr>
          <p:cNvSpPr txBox="1"/>
          <p:nvPr/>
        </p:nvSpPr>
        <p:spPr>
          <a:xfrm>
            <a:off x="414670" y="2599509"/>
            <a:ext cx="4539716" cy="3598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The model effectively identifies systems at risk of being overlooked for state and federal funding due to low visibility.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entury Gothic" panose="020B0502020202020204" pitchFamily="34" charset="0"/>
              </a:rPr>
              <a:t>By Deploying this we can support equity-based funding decisions, ensuring small and disadvantaged communities receive timely infrastructure assistance.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4AC6F6-5B70-6674-FB92-E3D69CEDA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707" r="23040" b="-2"/>
          <a:stretch/>
        </p:blipFill>
        <p:spPr>
          <a:xfrm>
            <a:off x="4954385" y="2559047"/>
            <a:ext cx="3118073" cy="363945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56868E8-5D98-85E0-6D4C-44FC46E00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0" b="4"/>
          <a:stretch/>
        </p:blipFill>
        <p:spPr bwMode="auto">
          <a:xfrm>
            <a:off x="8412616" y="2559047"/>
            <a:ext cx="2743620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207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10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211B3-41F8-B864-D7DC-5D4CBB6B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5600">
                <a:latin typeface="Century Gothic" panose="020B0502020202020204" pitchFamily="34" charset="0"/>
              </a:rPr>
              <a:t>Modelling &amp; Results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2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890C7DF-E805-F5CE-F12E-33A7A87F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38370"/>
            <a:ext cx="5243391" cy="524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BCEE-9CE5-B041-4DCF-E9A2E55E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535" y="879355"/>
            <a:ext cx="4976030" cy="512075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ffectLst/>
                <a:latin typeface="Century Gothic" panose="020B0502020202020204" pitchFamily="34" charset="0"/>
              </a:rPr>
              <a:t>Sanitary Survey Frequency Prediction</a:t>
            </a:r>
          </a:p>
          <a:p>
            <a:pPr algn="just"/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Century Gothic" panose="020B0502020202020204" pitchFamily="34" charset="0"/>
              </a:rPr>
              <a:t>We developed a Poisson regression model to predict the number of days since the last sanitary survey.</a:t>
            </a:r>
          </a:p>
          <a:p>
            <a:pPr algn="just"/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Century Gothic" panose="020B0502020202020204" pitchFamily="34" charset="0"/>
              </a:rPr>
              <a:t>This prediction supports risk-based scheduling and helps identify systems likely overdue or approaching inspection thresholds.</a:t>
            </a:r>
          </a:p>
          <a:p>
            <a:pPr algn="just"/>
            <a:r>
              <a:rPr lang="en-US" sz="2000" dirty="0">
                <a:solidFill>
                  <a:schemeClr val="tx1">
                    <a:alpha val="80000"/>
                  </a:schemeClr>
                </a:solidFill>
                <a:effectLst/>
                <a:latin typeface="Century Gothic" panose="020B0502020202020204" pitchFamily="34" charset="0"/>
              </a:rPr>
              <a:t>The model enables quantitative estimation of survey recency and helps prioritize high-risk systems.</a:t>
            </a:r>
          </a:p>
        </p:txBody>
      </p:sp>
    </p:spTree>
    <p:extLst>
      <p:ext uri="{BB962C8B-B14F-4D97-AF65-F5344CB8AC3E}">
        <p14:creationId xmlns:p14="http://schemas.microsoft.com/office/powerpoint/2010/main" val="3433959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777AF-0F4A-5B67-B7B4-C6BC87053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Modelling &amp; Results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5FF62-A3A1-BF61-F04B-12435269633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entury Gothic" panose="020B0502020202020204" pitchFamily="34" charset="0"/>
              </a:rPr>
              <a:t>The scatter plot compares the actual number of days since the last sanitary survey with the model’s predicted values.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entury Gothic" panose="020B0502020202020204" pitchFamily="34" charset="0"/>
              </a:rPr>
              <a:t>The red dashed line represents perfect prediction (i.e., predicted = actual).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entury Gothic" panose="020B0502020202020204" pitchFamily="34" charset="0"/>
              </a:rPr>
              <a:t>Most points are clustered near the diagonal, indicating strong model alignment for the majority of systems.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entury Gothic" panose="020B0502020202020204" pitchFamily="34" charset="0"/>
              </a:rPr>
              <a:t>A few systems with very high actual values (outliers) show underprediction, which indicate data irregularities or unique cases.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Century Gothic" panose="020B0502020202020204" pitchFamily="34" charset="0"/>
              </a:rPr>
              <a:t>The pattern shows that the model performs consistently for small-to-medium intervals, making it effective for routine inspection forecasting.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Century Gothic" panose="020B0502020202020204" pitchFamily="34" charset="0"/>
            </a:endParaRPr>
          </a:p>
        </p:txBody>
      </p:sp>
      <p:pic>
        <p:nvPicPr>
          <p:cNvPr id="3074" name="Picture 2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id="{83EED798-FD78-5A2F-4BDD-19BD65252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754106"/>
            <a:ext cx="5458968" cy="534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943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89127-0AA4-40EF-6A43-FDBA191D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C0C7A29-23C3-6A14-7441-DC0C225F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Many people in California still don't get safe water.</a:t>
            </a:r>
          </a:p>
          <a:p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Poor and minority communities suffer more.</a:t>
            </a:r>
          </a:p>
          <a:p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We should use technology and better policies to fix this.</a:t>
            </a:r>
          </a:p>
          <a:p>
            <a:endParaRPr lang="en-US" sz="1800" dirty="0">
              <a:solidFill>
                <a:schemeClr val="tx2"/>
              </a:solidFill>
              <a:latin typeface="Century Gothic" panose="020B0502020202020204" pitchFamily="34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entury Gothic" panose="020B0502020202020204" pitchFamily="34" charset="0"/>
              </a:rPr>
              <a:t>The goal is fair and safe water for all.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854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E1C6E-B41D-0AD6-14A0-DC58DF98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B631E-D0D0-691D-5D2B-5135BF7F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just"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Limitations</a:t>
            </a:r>
          </a:p>
          <a:p>
            <a:pPr algn="just"/>
            <a:r>
              <a:rPr lang="en-US" sz="1200" b="1" dirty="0">
                <a:latin typeface="Century Gothic" panose="020B0502020202020204" pitchFamily="34" charset="0"/>
              </a:rPr>
              <a:t>Missing or outdated data:</a:t>
            </a:r>
            <a:r>
              <a:rPr lang="en-US" sz="1200" dirty="0">
                <a:latin typeface="Century Gothic" panose="020B0502020202020204" pitchFamily="34" charset="0"/>
              </a:rPr>
              <a:t> Some records (e.g., last survey date or population fields) were missing or inconsistently reported.</a:t>
            </a:r>
          </a:p>
          <a:p>
            <a:pPr algn="just"/>
            <a:r>
              <a:rPr lang="en-US" sz="1200" b="1" dirty="0">
                <a:latin typeface="Century Gothic" panose="020B0502020202020204" pitchFamily="34" charset="0"/>
              </a:rPr>
              <a:t>Static population assumption:</a:t>
            </a:r>
            <a:r>
              <a:rPr lang="en-US" sz="1200" dirty="0">
                <a:latin typeface="Century Gothic" panose="020B0502020202020204" pitchFamily="34" charset="0"/>
              </a:rPr>
              <a:t> Population growth projections used a constant growth rate, which may not reflect localized demographic changes.</a:t>
            </a:r>
          </a:p>
          <a:p>
            <a:pPr algn="just"/>
            <a:r>
              <a:rPr lang="en-US" sz="1200" b="1" dirty="0">
                <a:latin typeface="Century Gothic" panose="020B0502020202020204" pitchFamily="34" charset="0"/>
              </a:rPr>
              <a:t>Fee code simplification:</a:t>
            </a:r>
            <a:r>
              <a:rPr lang="en-US" sz="1200" dirty="0">
                <a:latin typeface="Century Gothic" panose="020B0502020202020204" pitchFamily="34" charset="0"/>
              </a:rPr>
              <a:t> Classification of disadvantaged communities relied on keyword search in fee codes, which may not capture nuanced socioeconomic factors.</a:t>
            </a:r>
          </a:p>
          <a:p>
            <a:pPr algn="just"/>
            <a:r>
              <a:rPr lang="en-US" sz="1200" b="1" dirty="0">
                <a:latin typeface="Century Gothic" panose="020B0502020202020204" pitchFamily="34" charset="0"/>
              </a:rPr>
              <a:t>Model generalization risk:</a:t>
            </a:r>
            <a:r>
              <a:rPr lang="en-US" sz="1200" dirty="0">
                <a:latin typeface="Century Gothic" panose="020B0502020202020204" pitchFamily="34" charset="0"/>
              </a:rPr>
              <a:t> Models are trained on current data and may not generalize well to future regulatory or environmental shifts (e.g., new inspection policies, droughts).</a:t>
            </a:r>
          </a:p>
          <a:p>
            <a:pPr algn="just"/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5F36C1-9AFB-A505-78CA-B004D83B2566}"/>
              </a:ext>
            </a:extLst>
          </p:cNvPr>
          <p:cNvSpPr txBox="1">
            <a:spLocks/>
          </p:cNvSpPr>
          <p:nvPr/>
        </p:nvSpPr>
        <p:spPr>
          <a:xfrm>
            <a:off x="6256020" y="2701427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>
                <a:latin typeface="Century Gothic" panose="020B0502020202020204" pitchFamily="34" charset="0"/>
              </a:rPr>
              <a:t>Future Work</a:t>
            </a:r>
          </a:p>
          <a:p>
            <a:pPr algn="just"/>
            <a:r>
              <a:rPr lang="en-US" sz="1400" b="1" dirty="0">
                <a:latin typeface="Century Gothic" panose="020B0502020202020204" pitchFamily="34" charset="0"/>
              </a:rPr>
              <a:t>Integrate external data sources:</a:t>
            </a:r>
            <a:r>
              <a:rPr lang="en-US" sz="1400" dirty="0">
                <a:latin typeface="Century Gothic" panose="020B0502020202020204" pitchFamily="34" charset="0"/>
              </a:rPr>
              <a:t> Include census data, income levels, and regional drought patterns to better assess risk and disadvantage.</a:t>
            </a:r>
          </a:p>
          <a:p>
            <a:pPr algn="just"/>
            <a:r>
              <a:rPr lang="en-US" sz="1400" b="1" dirty="0">
                <a:latin typeface="Century Gothic" panose="020B0502020202020204" pitchFamily="34" charset="0"/>
              </a:rPr>
              <a:t>Time series forecasting:</a:t>
            </a:r>
            <a:r>
              <a:rPr lang="en-US" sz="1400" dirty="0">
                <a:latin typeface="Century Gothic" panose="020B0502020202020204" pitchFamily="34" charset="0"/>
              </a:rPr>
              <a:t> Extend models to forecast future risk levels over time (e.g., when a system will </a:t>
            </a:r>
            <a:r>
              <a:rPr lang="en-US" sz="1400" i="1" dirty="0">
                <a:latin typeface="Century Gothic" panose="020B0502020202020204" pitchFamily="34" charset="0"/>
              </a:rPr>
              <a:t>become</a:t>
            </a:r>
            <a:r>
              <a:rPr lang="en-US" sz="1400" dirty="0">
                <a:latin typeface="Century Gothic" panose="020B0502020202020204" pitchFamily="34" charset="0"/>
              </a:rPr>
              <a:t> overdue).</a:t>
            </a:r>
          </a:p>
          <a:p>
            <a:pPr algn="just"/>
            <a:r>
              <a:rPr lang="en-US" sz="1400" b="1" dirty="0">
                <a:latin typeface="Century Gothic" panose="020B0502020202020204" pitchFamily="34" charset="0"/>
              </a:rPr>
              <a:t>Interactive dashboard:</a:t>
            </a:r>
            <a:r>
              <a:rPr lang="en-US" sz="1400" dirty="0">
                <a:latin typeface="Century Gothic" panose="020B0502020202020204" pitchFamily="34" charset="0"/>
              </a:rPr>
              <a:t> Deploy model predictions into a live dashboard for agencies to monitor system risk levels and inspection schedules.</a:t>
            </a:r>
          </a:p>
        </p:txBody>
      </p:sp>
    </p:spTree>
    <p:extLst>
      <p:ext uri="{BB962C8B-B14F-4D97-AF65-F5344CB8AC3E}">
        <p14:creationId xmlns:p14="http://schemas.microsoft.com/office/powerpoint/2010/main" val="3064551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65A62-91F5-A802-3D0E-5B8B3713420F}"/>
              </a:ext>
            </a:extLst>
          </p:cNvPr>
          <p:cNvSpPr txBox="1"/>
          <p:nvPr/>
        </p:nvSpPr>
        <p:spPr>
          <a:xfrm>
            <a:off x="6736501" y="323764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C746334-D0C9-DAF3-5133-AB354F212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Plastic water bottle floating on the water surface">
            <a:extLst>
              <a:ext uri="{FF2B5EF4-FFF2-40B4-BE49-F238E27FC236}">
                <a16:creationId xmlns:a16="http://schemas.microsoft.com/office/drawing/2014/main" id="{4270791D-C0A8-824A-4B90-7AA3DB5F6E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5000"/>
          </a:blip>
          <a:srcRect t="13102" b="2628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E3CD6-F8A4-40E8-7A97-33ACCD96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4" y="591344"/>
            <a:ext cx="3615558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EE43-A7F0-789E-CDA2-3DCC99C51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US" sz="2600" dirty="0">
                <a:solidFill>
                  <a:srgbClr val="FFFFFF"/>
                </a:solidFill>
                <a:latin typeface="Century Gothic" panose="020B0502020202020204" pitchFamily="34" charset="0"/>
              </a:rPr>
              <a:t> Drinking water safety constitutes an essential human right.</a:t>
            </a:r>
          </a:p>
          <a:p>
            <a:pPr algn="just"/>
            <a:r>
              <a:rPr lang="en-US" sz="2600" dirty="0">
                <a:solidFill>
                  <a:srgbClr val="FFFFFF"/>
                </a:solidFill>
                <a:latin typeface="Century Gothic" panose="020B0502020202020204" pitchFamily="34" charset="0"/>
              </a:rPr>
              <a:t> Several California regions face water inequality problems mainly affecting disadvantaged community populations.</a:t>
            </a:r>
          </a:p>
          <a:p>
            <a:pPr algn="just"/>
            <a:r>
              <a:rPr lang="en-US" sz="2600" dirty="0">
                <a:solidFill>
                  <a:srgbClr val="FFFFFF"/>
                </a:solidFill>
                <a:latin typeface="Century Gothic" panose="020B0502020202020204" pitchFamily="34" charset="0"/>
              </a:rPr>
              <a:t> Water inequality exists in California due to three main factors: social elements, economic factors, environmental elements, outdated infrastructure, and racial discrimination. </a:t>
            </a:r>
          </a:p>
          <a:p>
            <a:pPr algn="just"/>
            <a:r>
              <a:rPr lang="en-US" sz="2600" dirty="0">
                <a:solidFill>
                  <a:srgbClr val="FFFFFF"/>
                </a:solidFill>
                <a:latin typeface="Century Gothic" panose="020B0502020202020204" pitchFamily="34" charset="0"/>
              </a:rPr>
              <a:t>Lack of access to clean water can cause serious health problems, economic hardships and deepens poverty and social inequality.</a:t>
            </a:r>
          </a:p>
          <a:p>
            <a:pPr algn="just"/>
            <a:endParaRPr lang="en-US" sz="26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529E22-FE14-AD68-1D7D-2F45887F9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Plastic water bottle floating on the water surface">
            <a:extLst>
              <a:ext uri="{FF2B5EF4-FFF2-40B4-BE49-F238E27FC236}">
                <a16:creationId xmlns:a16="http://schemas.microsoft.com/office/drawing/2014/main" id="{C0CE03D9-C575-4A61-E263-82D3051653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4573" b="115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BF356-87D1-BEB4-0724-A8E53FBB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Gothic" panose="020B0502020202020204" pitchFamily="34" charset="0"/>
              </a:rPr>
              <a:t>Problem Statement</a:t>
            </a:r>
            <a:endParaRPr lang="en-US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FD32-BD5A-4A5E-6722-25DFC7E7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There has been uneven distribution of safe drinking water across California due to disadvantaged water systems.</a:t>
            </a:r>
          </a:p>
          <a:p>
            <a:pPr algn="just"/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Some areas in California have worse water systems, making it harder for people there to get safe drinking water.</a:t>
            </a:r>
          </a:p>
          <a:p>
            <a:pPr algn="just"/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Old water systems and polices may not work now because of population growth and urbanization.</a:t>
            </a:r>
          </a:p>
          <a:p>
            <a:pPr algn="just"/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Ground Water systems are at risk of contamination and environmental damage.</a:t>
            </a:r>
          </a:p>
          <a:p>
            <a:pPr algn="just"/>
            <a:r>
              <a:rPr lang="en-US" sz="1600" dirty="0">
                <a:solidFill>
                  <a:srgbClr val="FFFFFF"/>
                </a:solidFill>
                <a:latin typeface="Century Gothic" panose="020B0502020202020204" pitchFamily="34" charset="0"/>
              </a:rPr>
              <a:t>Our research mainly focuses on these problems and predict where the systems can fail and suggests solutions to make water distribution fair and reliable.</a:t>
            </a:r>
          </a:p>
        </p:txBody>
      </p:sp>
    </p:spTree>
    <p:extLst>
      <p:ext uri="{BB962C8B-B14F-4D97-AF65-F5344CB8AC3E}">
        <p14:creationId xmlns:p14="http://schemas.microsoft.com/office/powerpoint/2010/main" val="1144189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F706F-424A-726E-160C-ADF2EB352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ave pattern in the water">
            <a:extLst>
              <a:ext uri="{FF2B5EF4-FFF2-40B4-BE49-F238E27FC236}">
                <a16:creationId xmlns:a16="http://schemas.microsoft.com/office/drawing/2014/main" id="{879C0DA1-88B2-6841-55A2-3B44E72303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221" b="990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F314A4-D551-A83C-F38E-6F1A8A4C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 panose="020B0502020202020204" pitchFamily="34" charset="0"/>
              </a:rPr>
              <a:t>EDA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B78F7-3026-F577-C139-8622FB5C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1. Our aim is to discover dense regions or water system-deprived areas for better distribution of resources and regulatory attention.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2. The goal is to show differences in water system capacity alongside documentation of communities without adequate water services.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3. We intend to analyze population dependence on unique water sources in addition to identifying drought and contamination exposure risks.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FFFF"/>
                </a:solidFill>
                <a:latin typeface="Century Gothic" panose="020B0502020202020204" pitchFamily="34" charset="0"/>
              </a:rPr>
              <a:t>4. Assessing operational readiness levels and detect which systems would face potential operational difficulties due to lack of operator skills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0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0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269DC4-99E4-9629-3728-846E299EE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0EE1-D59F-7859-B9DC-31779DCA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Predictive Modelling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7EC5-883C-03FE-D2C7-2C94E5B6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To preventively detect systems which might fail or deactivate so that appropriate protective actions can be executed.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Predict which California water systems will exceed their current capacity due to future population growth and identify where modernization of  infrastructure is required.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Predicting which water systems will qualify as Disadvantaged Small Community Water Systems (DAVCS) by analyzing population and fee classification with socioeconomic indicators?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400" dirty="0">
                <a:latin typeface="Century Gothic" panose="020B0502020202020204" pitchFamily="34" charset="0"/>
              </a:rPr>
              <a:t>4. Predicting delays in sanitary inspections across different population groups and water source types to improve the scheduling of high-risk system monitoring?</a:t>
            </a: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Century Gothic" panose="020B050202020202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14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 descr="Wave pattern in the water">
            <a:extLst>
              <a:ext uri="{FF2B5EF4-FFF2-40B4-BE49-F238E27FC236}">
                <a16:creationId xmlns:a16="http://schemas.microsoft.com/office/drawing/2014/main" id="{957E1A64-2635-8526-4A80-845B8BFA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95" r="25756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90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A0212-C8EE-3237-0E5C-3FEDC56B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latin typeface="Century Gothic" panose="020B0502020202020204" pitchFamily="34" charset="0"/>
              </a:rPr>
              <a:t>Literature Survey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3147-AF8E-973E-9076-BF4FFBBF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>
                <a:latin typeface="Century Gothic" panose="020B0502020202020204" pitchFamily="34" charset="0"/>
              </a:rPr>
              <a:t>According to </a:t>
            </a:r>
            <a:r>
              <a:rPr lang="en-US" sz="1700" dirty="0" err="1">
                <a:latin typeface="Century Gothic" panose="020B0502020202020204" pitchFamily="34" charset="0"/>
              </a:rPr>
              <a:t>Agusc</a:t>
            </a:r>
            <a:r>
              <a:rPr lang="en-US" sz="1700" dirty="0">
                <a:latin typeface="Century Gothic" panose="020B0502020202020204" pitchFamily="34" charset="0"/>
              </a:rPr>
              <a:t> Pérez-</a:t>
            </a:r>
            <a:r>
              <a:rPr lang="en-US" sz="1700" dirty="0" err="1">
                <a:latin typeface="Century Gothic" panose="020B0502020202020204" pitchFamily="34" charset="0"/>
              </a:rPr>
              <a:t>Foguet</a:t>
            </a:r>
            <a:r>
              <a:rPr lang="en-US" sz="1700" dirty="0">
                <a:latin typeface="Century Gothic" panose="020B0502020202020204" pitchFamily="34" charset="0"/>
              </a:rPr>
              <a:t> (2023), climate change has made dry periods longer and more frequent, putting significant stress on California’s aging water infrastructure</a:t>
            </a:r>
          </a:p>
          <a:p>
            <a:pPr algn="just"/>
            <a:r>
              <a:rPr lang="en-US" sz="1700" dirty="0">
                <a:latin typeface="Century Gothic" panose="020B0502020202020204" pitchFamily="34" charset="0"/>
              </a:rPr>
              <a:t>He also highlighted that over-extraction of groundwater has caused land subsidence and worsened water quality in rural areas.</a:t>
            </a:r>
          </a:p>
          <a:p>
            <a:pPr algn="just"/>
            <a:r>
              <a:rPr lang="en-US" sz="1700" dirty="0">
                <a:latin typeface="Century Gothic" panose="020B0502020202020204" pitchFamily="34" charset="0"/>
              </a:rPr>
              <a:t>Chen and Franklin (2023) demonstrated that rural regions in California face higher rates of surface water pollution, particularly from agricultural runoff.</a:t>
            </a:r>
          </a:p>
          <a:p>
            <a:pPr algn="just"/>
            <a:r>
              <a:rPr lang="en-US" sz="1700" dirty="0">
                <a:latin typeface="Century Gothic" panose="020B0502020202020204" pitchFamily="34" charset="0"/>
              </a:rPr>
              <a:t>Their study predicted that future climate variability could worsen contamination levels in these vulnerable regions.</a:t>
            </a:r>
          </a:p>
        </p:txBody>
      </p:sp>
      <p:pic>
        <p:nvPicPr>
          <p:cNvPr id="26" name="Picture 25" descr="Arial view of a river, dam and lake">
            <a:extLst>
              <a:ext uri="{FF2B5EF4-FFF2-40B4-BE49-F238E27FC236}">
                <a16:creationId xmlns:a16="http://schemas.microsoft.com/office/drawing/2014/main" id="{8CA53814-2AC5-EDBB-B200-A848F1D6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29" r="1111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16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8FA44-4DF6-5625-6D74-B339BBA7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latin typeface="Century Gothic" panose="020B0502020202020204" pitchFamily="34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FE72-8591-1D45-C614-26B93C55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1900" dirty="0">
                <a:latin typeface="Century Gothic" panose="020B0502020202020204" pitchFamily="34" charset="0"/>
              </a:rPr>
              <a:t>According to Acquah and Allaire (2023), Latino and African American communities are disproportionately affected by poor water quality due to systemic environmental racism.</a:t>
            </a:r>
          </a:p>
          <a:p>
            <a:pPr algn="just"/>
            <a:r>
              <a:rPr lang="en-US" sz="1900" dirty="0">
                <a:latin typeface="Century Gothic" panose="020B0502020202020204" pitchFamily="34" charset="0"/>
              </a:rPr>
              <a:t>They also found that political and financial barriers prevent these communities from securing necessary infrastructure improvements.</a:t>
            </a:r>
          </a:p>
          <a:p>
            <a:pPr algn="just"/>
            <a:r>
              <a:rPr lang="en-US" sz="1900" dirty="0">
                <a:latin typeface="Century Gothic" panose="020B0502020202020204" pitchFamily="34" charset="0"/>
              </a:rPr>
              <a:t>Fernandez-Bou et al. (2023) emphasized that repurposing agricultural lands could enhance water access and environmental justice.</a:t>
            </a:r>
          </a:p>
          <a:p>
            <a:pPr algn="just"/>
            <a:r>
              <a:rPr lang="en-US" sz="1900" dirty="0">
                <a:latin typeface="Century Gothic" panose="020B0502020202020204" pitchFamily="34" charset="0"/>
              </a:rPr>
              <a:t>Their work suggested that aligning land-use changes with equity goals would maximize socio-environmental benefits.</a:t>
            </a:r>
          </a:p>
          <a:p>
            <a:pPr algn="just"/>
            <a:endParaRPr lang="en-US" sz="19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69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86560-2521-DD7F-92FE-F9B6975F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latin typeface="Century Gothic" panose="020B0502020202020204" pitchFamily="34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D998-5844-6682-9E7D-483DBCE3D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algn="just"/>
            <a:r>
              <a:rPr lang="en-US" sz="1900" dirty="0">
                <a:latin typeface="Century Gothic" panose="020B0502020202020204" pitchFamily="34" charset="0"/>
              </a:rPr>
              <a:t>According to Goddard et al. (2021), California’s historic water policies favored urban and agricultural elites, neglecting rural and disadvantaged populations.</a:t>
            </a:r>
          </a:p>
          <a:p>
            <a:pPr algn="just"/>
            <a:r>
              <a:rPr lang="en-US" sz="1900" dirty="0">
                <a:latin typeface="Century Gothic" panose="020B0502020202020204" pitchFamily="34" charset="0"/>
              </a:rPr>
              <a:t>They argued that equitable water management requires revising state priorities and increasing support for underserved areas.</a:t>
            </a:r>
          </a:p>
          <a:p>
            <a:pPr algn="just"/>
            <a:r>
              <a:rPr lang="en-US" sz="1900" dirty="0">
                <a:latin typeface="Century Gothic" panose="020B0502020202020204" pitchFamily="34" charset="0"/>
              </a:rPr>
              <a:t>According to London et al. (2021), disadvantaged unincorporated communities suffer from systemic exclusion in water governance.</a:t>
            </a:r>
          </a:p>
          <a:p>
            <a:pPr algn="just"/>
            <a:r>
              <a:rPr lang="en-US" sz="1900" dirty="0">
                <a:latin typeface="Century Gothic" panose="020B0502020202020204" pitchFamily="34" charset="0"/>
              </a:rPr>
              <a:t>Their study recommended building participatory models to ensure fairer infrastructure planning.</a:t>
            </a:r>
          </a:p>
        </p:txBody>
      </p:sp>
    </p:spTree>
    <p:extLst>
      <p:ext uri="{BB962C8B-B14F-4D97-AF65-F5344CB8AC3E}">
        <p14:creationId xmlns:p14="http://schemas.microsoft.com/office/powerpoint/2010/main" val="122094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1751</Words>
  <Application>Microsoft Office PowerPoint</Application>
  <PresentationFormat>Widescreen</PresentationFormat>
  <Paragraphs>151</Paragraphs>
  <Slides>28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Addressing Water Inequality: An Analysis of California's Public Water Systems and Policy Solutions for Disadvantaged Communities</vt:lpstr>
      <vt:lpstr>Contents</vt:lpstr>
      <vt:lpstr>Introduction</vt:lpstr>
      <vt:lpstr>Problem Statement</vt:lpstr>
      <vt:lpstr>EDA Research Questions</vt:lpstr>
      <vt:lpstr>Predictive Modelling Research Questions</vt:lpstr>
      <vt:lpstr>Literature Survey </vt:lpstr>
      <vt:lpstr>Literature Survey</vt:lpstr>
      <vt:lpstr>Literature Survey</vt:lpstr>
      <vt:lpstr>Literature Survey</vt:lpstr>
      <vt:lpstr>Methodology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Modelling &amp; Results</vt:lpstr>
      <vt:lpstr>Modelling &amp; Results</vt:lpstr>
      <vt:lpstr>Modelling &amp; Results</vt:lpstr>
      <vt:lpstr>Modelling &amp; Results</vt:lpstr>
      <vt:lpstr>Modelling &amp; Results</vt:lpstr>
      <vt:lpstr>Modelling &amp; Results</vt:lpstr>
      <vt:lpstr>Modelling &amp; Results</vt:lpstr>
      <vt:lpstr>Modelling &amp; Results</vt:lpstr>
      <vt:lpstr>Conclusion</vt:lpstr>
      <vt:lpstr>Limitations &amp;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Water Inequality: An Analysis of California's Public Water Systems and Policy Solutions for Disadvantaged Communities</dc:title>
  <dc:creator>Sriramoju, Yuvaraj</dc:creator>
  <cp:lastModifiedBy>Burri, Neha</cp:lastModifiedBy>
  <cp:revision>23</cp:revision>
  <dcterms:created xsi:type="dcterms:W3CDTF">2025-04-28T12:02:27Z</dcterms:created>
  <dcterms:modified xsi:type="dcterms:W3CDTF">2025-04-30T13:31:34Z</dcterms:modified>
</cp:coreProperties>
</file>