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Lst>
  <p:notesMasterIdLst>
    <p:notesMasterId r:id="rId17"/>
  </p:notesMasterIdLst>
  <p:sldIdLst>
    <p:sldId id="260" r:id="rId3"/>
    <p:sldId id="277" r:id="rId4"/>
    <p:sldId id="278" r:id="rId5"/>
    <p:sldId id="290" r:id="rId6"/>
    <p:sldId id="301" r:id="rId7"/>
    <p:sldId id="300" r:id="rId8"/>
    <p:sldId id="299" r:id="rId9"/>
    <p:sldId id="302" r:id="rId10"/>
    <p:sldId id="303" r:id="rId11"/>
    <p:sldId id="304" r:id="rId12"/>
    <p:sldId id="305" r:id="rId13"/>
    <p:sldId id="306" r:id="rId14"/>
    <p:sldId id="308" r:id="rId15"/>
    <p:sldId id="29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04" userDrawn="1">
          <p15:clr>
            <a:srgbClr val="A4A3A4"/>
          </p15:clr>
        </p15:guide>
        <p15:guide id="2" pos="3840" userDrawn="1">
          <p15:clr>
            <a:srgbClr val="A4A3A4"/>
          </p15:clr>
        </p15:guide>
        <p15:guide id="3" pos="168" userDrawn="1">
          <p15:clr>
            <a:srgbClr val="A4A3A4"/>
          </p15:clr>
        </p15:guide>
        <p15:guide id="4" pos="7512" userDrawn="1">
          <p15:clr>
            <a:srgbClr val="A4A3A4"/>
          </p15:clr>
        </p15:guide>
        <p15:guide id="5" orient="horz" pos="696" userDrawn="1">
          <p15:clr>
            <a:srgbClr val="A4A3A4"/>
          </p15:clr>
        </p15:guide>
        <p15:guide id="6" orient="horz" pos="24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558B"/>
    <a:srgbClr val="EBB044"/>
    <a:srgbClr val="1A3151"/>
    <a:srgbClr val="EAC5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70" autoAdjust="0"/>
    <p:restoredTop sz="94993" autoAdjust="0"/>
  </p:normalViewPr>
  <p:slideViewPr>
    <p:cSldViewPr snapToGrid="0" showGuides="1">
      <p:cViewPr varScale="1">
        <p:scale>
          <a:sx n="91" d="100"/>
          <a:sy n="91" d="100"/>
        </p:scale>
        <p:origin x="440" y="156"/>
      </p:cViewPr>
      <p:guideLst>
        <p:guide orient="horz" pos="4104"/>
        <p:guide pos="3840"/>
        <p:guide pos="168"/>
        <p:guide pos="7512"/>
        <p:guide orient="horz" pos="696"/>
        <p:guide orient="horz" pos="24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pin katakam" userId="200ce2e1fc3beab0" providerId="LiveId" clId="{C716F439-C424-4531-B2D8-A47722D67399}"/>
    <pc:docChg chg="modSld">
      <pc:chgData name="vipin katakam" userId="200ce2e1fc3beab0" providerId="LiveId" clId="{C716F439-C424-4531-B2D8-A47722D67399}" dt="2024-04-29T14:55:52.589" v="34" actId="20577"/>
      <pc:docMkLst>
        <pc:docMk/>
      </pc:docMkLst>
      <pc:sldChg chg="modSp mod">
        <pc:chgData name="vipin katakam" userId="200ce2e1fc3beab0" providerId="LiveId" clId="{C716F439-C424-4531-B2D8-A47722D67399}" dt="2024-04-29T14:55:52.589" v="34" actId="20577"/>
        <pc:sldMkLst>
          <pc:docMk/>
          <pc:sldMk cId="3707894005" sldId="260"/>
        </pc:sldMkLst>
        <pc:spChg chg="mod">
          <ac:chgData name="vipin katakam" userId="200ce2e1fc3beab0" providerId="LiveId" clId="{C716F439-C424-4531-B2D8-A47722D67399}" dt="2024-04-29T14:55:52.589" v="34" actId="20577"/>
          <ac:spMkLst>
            <pc:docMk/>
            <pc:sldMk cId="3707894005" sldId="260"/>
            <ac:spMk id="6" creationId="{46C384E3-3CBD-3412-9D37-9F9AF10E1C9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FEDD21-E8E9-4917-95C1-716699B1D488}"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1408DF-C96A-4545-834F-B0E2D748C5F4}" type="slidenum">
              <a:rPr lang="en-US" smtClean="0"/>
              <a:t>‹#›</a:t>
            </a:fld>
            <a:endParaRPr lang="en-US"/>
          </a:p>
        </p:txBody>
      </p:sp>
    </p:spTree>
    <p:extLst>
      <p:ext uri="{BB962C8B-B14F-4D97-AF65-F5344CB8AC3E}">
        <p14:creationId xmlns:p14="http://schemas.microsoft.com/office/powerpoint/2010/main" val="223216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408DF-C96A-4545-834F-B0E2D748C5F4}" type="slidenum">
              <a:rPr lang="en-US" smtClean="0"/>
              <a:t>2</a:t>
            </a:fld>
            <a:endParaRPr lang="en-US"/>
          </a:p>
        </p:txBody>
      </p:sp>
    </p:spTree>
    <p:extLst>
      <p:ext uri="{BB962C8B-B14F-4D97-AF65-F5344CB8AC3E}">
        <p14:creationId xmlns:p14="http://schemas.microsoft.com/office/powerpoint/2010/main" val="1711418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408DF-C96A-4545-834F-B0E2D748C5F4}" type="slidenum">
              <a:rPr lang="en-US" smtClean="0"/>
              <a:t>11</a:t>
            </a:fld>
            <a:endParaRPr lang="en-US"/>
          </a:p>
        </p:txBody>
      </p:sp>
    </p:spTree>
    <p:extLst>
      <p:ext uri="{BB962C8B-B14F-4D97-AF65-F5344CB8AC3E}">
        <p14:creationId xmlns:p14="http://schemas.microsoft.com/office/powerpoint/2010/main" val="1100481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408DF-C96A-4545-834F-B0E2D748C5F4}" type="slidenum">
              <a:rPr lang="en-US" smtClean="0"/>
              <a:t>12</a:t>
            </a:fld>
            <a:endParaRPr lang="en-US"/>
          </a:p>
        </p:txBody>
      </p:sp>
    </p:spTree>
    <p:extLst>
      <p:ext uri="{BB962C8B-B14F-4D97-AF65-F5344CB8AC3E}">
        <p14:creationId xmlns:p14="http://schemas.microsoft.com/office/powerpoint/2010/main" val="3061845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408DF-C96A-4545-834F-B0E2D748C5F4}" type="slidenum">
              <a:rPr lang="en-US" smtClean="0"/>
              <a:t>13</a:t>
            </a:fld>
            <a:endParaRPr lang="en-US"/>
          </a:p>
        </p:txBody>
      </p:sp>
    </p:spTree>
    <p:extLst>
      <p:ext uri="{BB962C8B-B14F-4D97-AF65-F5344CB8AC3E}">
        <p14:creationId xmlns:p14="http://schemas.microsoft.com/office/powerpoint/2010/main" val="3493929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408DF-C96A-4545-834F-B0E2D748C5F4}" type="slidenum">
              <a:rPr lang="en-US" smtClean="0"/>
              <a:t>14</a:t>
            </a:fld>
            <a:endParaRPr lang="en-US"/>
          </a:p>
        </p:txBody>
      </p:sp>
    </p:spTree>
    <p:extLst>
      <p:ext uri="{BB962C8B-B14F-4D97-AF65-F5344CB8AC3E}">
        <p14:creationId xmlns:p14="http://schemas.microsoft.com/office/powerpoint/2010/main" val="761749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408DF-C96A-4545-834F-B0E2D748C5F4}" type="slidenum">
              <a:rPr lang="en-US" smtClean="0"/>
              <a:t>3</a:t>
            </a:fld>
            <a:endParaRPr lang="en-US"/>
          </a:p>
        </p:txBody>
      </p:sp>
    </p:spTree>
    <p:extLst>
      <p:ext uri="{BB962C8B-B14F-4D97-AF65-F5344CB8AC3E}">
        <p14:creationId xmlns:p14="http://schemas.microsoft.com/office/powerpoint/2010/main" val="4088175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408DF-C96A-4545-834F-B0E2D748C5F4}" type="slidenum">
              <a:rPr lang="en-US" smtClean="0"/>
              <a:t>4</a:t>
            </a:fld>
            <a:endParaRPr lang="en-US"/>
          </a:p>
        </p:txBody>
      </p:sp>
    </p:spTree>
    <p:extLst>
      <p:ext uri="{BB962C8B-B14F-4D97-AF65-F5344CB8AC3E}">
        <p14:creationId xmlns:p14="http://schemas.microsoft.com/office/powerpoint/2010/main" val="397331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408DF-C96A-4545-834F-B0E2D748C5F4}" type="slidenum">
              <a:rPr lang="en-US" smtClean="0"/>
              <a:t>5</a:t>
            </a:fld>
            <a:endParaRPr lang="en-US"/>
          </a:p>
        </p:txBody>
      </p:sp>
    </p:spTree>
    <p:extLst>
      <p:ext uri="{BB962C8B-B14F-4D97-AF65-F5344CB8AC3E}">
        <p14:creationId xmlns:p14="http://schemas.microsoft.com/office/powerpoint/2010/main" val="488290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408DF-C96A-4545-834F-B0E2D748C5F4}" type="slidenum">
              <a:rPr lang="en-US" smtClean="0"/>
              <a:t>6</a:t>
            </a:fld>
            <a:endParaRPr lang="en-US"/>
          </a:p>
        </p:txBody>
      </p:sp>
    </p:spTree>
    <p:extLst>
      <p:ext uri="{BB962C8B-B14F-4D97-AF65-F5344CB8AC3E}">
        <p14:creationId xmlns:p14="http://schemas.microsoft.com/office/powerpoint/2010/main" val="2312329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408DF-C96A-4545-834F-B0E2D748C5F4}" type="slidenum">
              <a:rPr lang="en-US" smtClean="0"/>
              <a:t>7</a:t>
            </a:fld>
            <a:endParaRPr lang="en-US"/>
          </a:p>
        </p:txBody>
      </p:sp>
    </p:spTree>
    <p:extLst>
      <p:ext uri="{BB962C8B-B14F-4D97-AF65-F5344CB8AC3E}">
        <p14:creationId xmlns:p14="http://schemas.microsoft.com/office/powerpoint/2010/main" val="1046089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408DF-C96A-4545-834F-B0E2D748C5F4}" type="slidenum">
              <a:rPr lang="en-US" smtClean="0"/>
              <a:t>8</a:t>
            </a:fld>
            <a:endParaRPr lang="en-US"/>
          </a:p>
        </p:txBody>
      </p:sp>
    </p:spTree>
    <p:extLst>
      <p:ext uri="{BB962C8B-B14F-4D97-AF65-F5344CB8AC3E}">
        <p14:creationId xmlns:p14="http://schemas.microsoft.com/office/powerpoint/2010/main" val="2365789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408DF-C96A-4545-834F-B0E2D748C5F4}" type="slidenum">
              <a:rPr lang="en-US" smtClean="0"/>
              <a:t>9</a:t>
            </a:fld>
            <a:endParaRPr lang="en-US"/>
          </a:p>
        </p:txBody>
      </p:sp>
    </p:spTree>
    <p:extLst>
      <p:ext uri="{BB962C8B-B14F-4D97-AF65-F5344CB8AC3E}">
        <p14:creationId xmlns:p14="http://schemas.microsoft.com/office/powerpoint/2010/main" val="4020765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408DF-C96A-4545-834F-B0E2D748C5F4}" type="slidenum">
              <a:rPr lang="en-US" smtClean="0"/>
              <a:t>10</a:t>
            </a:fld>
            <a:endParaRPr lang="en-US"/>
          </a:p>
        </p:txBody>
      </p:sp>
    </p:spTree>
    <p:extLst>
      <p:ext uri="{BB962C8B-B14F-4D97-AF65-F5344CB8AC3E}">
        <p14:creationId xmlns:p14="http://schemas.microsoft.com/office/powerpoint/2010/main" val="1263022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A608F-A7FB-486B-B6D9-E0FDA0E159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908905-5B34-4F6F-BE3A-110B81357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486531-5F7A-4B7F-AC43-80DD74BCBD5E}"/>
              </a:ext>
            </a:extLst>
          </p:cNvPr>
          <p:cNvSpPr>
            <a:spLocks noGrp="1"/>
          </p:cNvSpPr>
          <p:nvPr>
            <p:ph type="dt" sz="half" idx="10"/>
          </p:nvPr>
        </p:nvSpPr>
        <p:spPr/>
        <p:txBody>
          <a:bodyPr/>
          <a:lstStyle/>
          <a:p>
            <a:fld id="{32C65F80-9045-422B-A7D9-716D9245A43A}" type="datetimeFigureOut">
              <a:rPr lang="en-US" smtClean="0"/>
              <a:t>4/28/2024</a:t>
            </a:fld>
            <a:endParaRPr lang="en-US"/>
          </a:p>
        </p:txBody>
      </p:sp>
      <p:sp>
        <p:nvSpPr>
          <p:cNvPr id="5" name="Footer Placeholder 4">
            <a:extLst>
              <a:ext uri="{FF2B5EF4-FFF2-40B4-BE49-F238E27FC236}">
                <a16:creationId xmlns:a16="http://schemas.microsoft.com/office/drawing/2014/main" id="{C662B8BD-44BC-44D2-B3C0-A98DF2F95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723DB-39A5-421E-8DFE-3C7668E69F9F}"/>
              </a:ext>
            </a:extLst>
          </p:cNvPr>
          <p:cNvSpPr>
            <a:spLocks noGrp="1"/>
          </p:cNvSpPr>
          <p:nvPr>
            <p:ph type="sldNum" sz="quarter" idx="12"/>
          </p:nvPr>
        </p:nvSpPr>
        <p:spPr/>
        <p:txBody>
          <a:bodyPr/>
          <a:lstStyle/>
          <a:p>
            <a:fld id="{734B36C2-C83D-49B7-B11E-F6D983EA8149}" type="slidenum">
              <a:rPr lang="en-US" smtClean="0"/>
              <a:t>‹#›</a:t>
            </a:fld>
            <a:endParaRPr lang="en-US"/>
          </a:p>
        </p:txBody>
      </p:sp>
    </p:spTree>
    <p:extLst>
      <p:ext uri="{BB962C8B-B14F-4D97-AF65-F5344CB8AC3E}">
        <p14:creationId xmlns:p14="http://schemas.microsoft.com/office/powerpoint/2010/main" val="398603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C481D-D48B-4591-BE90-777B54ADAF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243517-372E-4500-BAB6-00D86515B3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2D8FE-73C5-4EC8-A35E-141A3863B396}"/>
              </a:ext>
            </a:extLst>
          </p:cNvPr>
          <p:cNvSpPr>
            <a:spLocks noGrp="1"/>
          </p:cNvSpPr>
          <p:nvPr>
            <p:ph type="dt" sz="half" idx="10"/>
          </p:nvPr>
        </p:nvSpPr>
        <p:spPr/>
        <p:txBody>
          <a:bodyPr/>
          <a:lstStyle/>
          <a:p>
            <a:fld id="{32C65F80-9045-422B-A7D9-716D9245A43A}" type="datetimeFigureOut">
              <a:rPr lang="en-US" smtClean="0"/>
              <a:t>4/28/2024</a:t>
            </a:fld>
            <a:endParaRPr lang="en-US"/>
          </a:p>
        </p:txBody>
      </p:sp>
      <p:sp>
        <p:nvSpPr>
          <p:cNvPr id="5" name="Footer Placeholder 4">
            <a:extLst>
              <a:ext uri="{FF2B5EF4-FFF2-40B4-BE49-F238E27FC236}">
                <a16:creationId xmlns:a16="http://schemas.microsoft.com/office/drawing/2014/main" id="{9C6E8797-498F-4E04-A6DB-A300D4020A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5EF9E-BA07-40D0-9A41-298A598CBE7A}"/>
              </a:ext>
            </a:extLst>
          </p:cNvPr>
          <p:cNvSpPr>
            <a:spLocks noGrp="1"/>
          </p:cNvSpPr>
          <p:nvPr>
            <p:ph type="sldNum" sz="quarter" idx="12"/>
          </p:nvPr>
        </p:nvSpPr>
        <p:spPr/>
        <p:txBody>
          <a:bodyPr/>
          <a:lstStyle/>
          <a:p>
            <a:fld id="{734B36C2-C83D-49B7-B11E-F6D983EA8149}" type="slidenum">
              <a:rPr lang="en-US" smtClean="0"/>
              <a:t>‹#›</a:t>
            </a:fld>
            <a:endParaRPr lang="en-US"/>
          </a:p>
        </p:txBody>
      </p:sp>
    </p:spTree>
    <p:extLst>
      <p:ext uri="{BB962C8B-B14F-4D97-AF65-F5344CB8AC3E}">
        <p14:creationId xmlns:p14="http://schemas.microsoft.com/office/powerpoint/2010/main" val="398008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86E2FF-042D-4DC7-AA01-C1F2781737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03F939-7A19-4B30-9BEB-87BFDF2FD9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DC2543-05CC-42AC-8020-9AA549C883E6}"/>
              </a:ext>
            </a:extLst>
          </p:cNvPr>
          <p:cNvSpPr>
            <a:spLocks noGrp="1"/>
          </p:cNvSpPr>
          <p:nvPr>
            <p:ph type="dt" sz="half" idx="10"/>
          </p:nvPr>
        </p:nvSpPr>
        <p:spPr/>
        <p:txBody>
          <a:bodyPr/>
          <a:lstStyle/>
          <a:p>
            <a:fld id="{32C65F80-9045-422B-A7D9-716D9245A43A}" type="datetimeFigureOut">
              <a:rPr lang="en-US" smtClean="0"/>
              <a:t>4/28/2024</a:t>
            </a:fld>
            <a:endParaRPr lang="en-US"/>
          </a:p>
        </p:txBody>
      </p:sp>
      <p:sp>
        <p:nvSpPr>
          <p:cNvPr id="5" name="Footer Placeholder 4">
            <a:extLst>
              <a:ext uri="{FF2B5EF4-FFF2-40B4-BE49-F238E27FC236}">
                <a16:creationId xmlns:a16="http://schemas.microsoft.com/office/drawing/2014/main" id="{53BA7BF4-5D0F-48B3-9633-54DC6C81D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1BB91-36DE-45BE-B4D3-AE13EFF1ABA5}"/>
              </a:ext>
            </a:extLst>
          </p:cNvPr>
          <p:cNvSpPr>
            <a:spLocks noGrp="1"/>
          </p:cNvSpPr>
          <p:nvPr>
            <p:ph type="sldNum" sz="quarter" idx="12"/>
          </p:nvPr>
        </p:nvSpPr>
        <p:spPr/>
        <p:txBody>
          <a:bodyPr/>
          <a:lstStyle/>
          <a:p>
            <a:fld id="{734B36C2-C83D-49B7-B11E-F6D983EA8149}" type="slidenum">
              <a:rPr lang="en-US" smtClean="0"/>
              <a:t>‹#›</a:t>
            </a:fld>
            <a:endParaRPr lang="en-US"/>
          </a:p>
        </p:txBody>
      </p:sp>
    </p:spTree>
    <p:extLst>
      <p:ext uri="{BB962C8B-B14F-4D97-AF65-F5344CB8AC3E}">
        <p14:creationId xmlns:p14="http://schemas.microsoft.com/office/powerpoint/2010/main" val="1654629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8800-3641-4B6F-B1F4-D1DB77B8D4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4F0EA1-6B57-4ABD-869F-9BC4BDB689A0}"/>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0ADF5-2BD1-46ED-A3F9-ABAF6E36DE3A}"/>
              </a:ext>
            </a:extLst>
          </p:cNvPr>
          <p:cNvSpPr>
            <a:spLocks noGrp="1"/>
          </p:cNvSpPr>
          <p:nvPr>
            <p:ph type="dt" sz="half" idx="10"/>
          </p:nvPr>
        </p:nvSpPr>
        <p:spPr/>
        <p:txBody>
          <a:bodyPr/>
          <a:lstStyle/>
          <a:p>
            <a:fld id="{9F9E6A59-C2D5-4D4A-8562-8BA3560A0371}" type="datetimeFigureOut">
              <a:rPr lang="en-US" smtClean="0"/>
              <a:t>4/28/2024</a:t>
            </a:fld>
            <a:endParaRPr lang="en-US"/>
          </a:p>
        </p:txBody>
      </p:sp>
      <p:sp>
        <p:nvSpPr>
          <p:cNvPr id="5" name="Footer Placeholder 4">
            <a:extLst>
              <a:ext uri="{FF2B5EF4-FFF2-40B4-BE49-F238E27FC236}">
                <a16:creationId xmlns:a16="http://schemas.microsoft.com/office/drawing/2014/main" id="{8CE88009-1214-4557-A14A-79A029F4A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8A919-DF3F-4E9E-B21B-DA5CB6A44327}"/>
              </a:ext>
            </a:extLst>
          </p:cNvPr>
          <p:cNvSpPr>
            <a:spLocks noGrp="1"/>
          </p:cNvSpPr>
          <p:nvPr>
            <p:ph type="sldNum" sz="quarter" idx="12"/>
          </p:nvPr>
        </p:nvSpPr>
        <p:spPr/>
        <p:txBody>
          <a:bodyPr/>
          <a:lstStyle/>
          <a:p>
            <a:fld id="{380A717A-B595-4236-B1A6-555AD250C289}" type="slidenum">
              <a:rPr lang="en-US" smtClean="0"/>
              <a:t>‹#›</a:t>
            </a:fld>
            <a:endParaRPr lang="en-US"/>
          </a:p>
        </p:txBody>
      </p:sp>
    </p:spTree>
    <p:extLst>
      <p:ext uri="{BB962C8B-B14F-4D97-AF65-F5344CB8AC3E}">
        <p14:creationId xmlns:p14="http://schemas.microsoft.com/office/powerpoint/2010/main" val="2749002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D354-89FE-4E19-A721-FECBD200F3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D1C89C-A491-4B7F-A226-14826E30EC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C48BC5-7A59-47CE-AF0A-D88777CB5200}"/>
              </a:ext>
            </a:extLst>
          </p:cNvPr>
          <p:cNvSpPr>
            <a:spLocks noGrp="1"/>
          </p:cNvSpPr>
          <p:nvPr>
            <p:ph type="dt" sz="half" idx="10"/>
          </p:nvPr>
        </p:nvSpPr>
        <p:spPr/>
        <p:txBody>
          <a:bodyPr/>
          <a:lstStyle/>
          <a:p>
            <a:fld id="{9F9E6A59-C2D5-4D4A-8562-8BA3560A0371}" type="datetimeFigureOut">
              <a:rPr lang="en-US" smtClean="0"/>
              <a:t>4/28/2024</a:t>
            </a:fld>
            <a:endParaRPr lang="en-US"/>
          </a:p>
        </p:txBody>
      </p:sp>
      <p:sp>
        <p:nvSpPr>
          <p:cNvPr id="5" name="Footer Placeholder 4">
            <a:extLst>
              <a:ext uri="{FF2B5EF4-FFF2-40B4-BE49-F238E27FC236}">
                <a16:creationId xmlns:a16="http://schemas.microsoft.com/office/drawing/2014/main" id="{AFB3167A-7FB9-453B-B94B-779ADE347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79220-9FD8-40DE-83DA-2575EB770A3A}"/>
              </a:ext>
            </a:extLst>
          </p:cNvPr>
          <p:cNvSpPr>
            <a:spLocks noGrp="1"/>
          </p:cNvSpPr>
          <p:nvPr>
            <p:ph type="sldNum" sz="quarter" idx="12"/>
          </p:nvPr>
        </p:nvSpPr>
        <p:spPr/>
        <p:txBody>
          <a:bodyPr/>
          <a:lstStyle/>
          <a:p>
            <a:fld id="{380A717A-B595-4236-B1A6-555AD250C289}" type="slidenum">
              <a:rPr lang="en-US" smtClean="0"/>
              <a:t>‹#›</a:t>
            </a:fld>
            <a:endParaRPr lang="en-US"/>
          </a:p>
        </p:txBody>
      </p:sp>
    </p:spTree>
    <p:extLst>
      <p:ext uri="{BB962C8B-B14F-4D97-AF65-F5344CB8AC3E}">
        <p14:creationId xmlns:p14="http://schemas.microsoft.com/office/powerpoint/2010/main" val="1409764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5DA5C-4DDA-4D18-8CC3-193AF6E6BD68}"/>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2F7A66-368B-4EAA-99C9-AF7C0F89D40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658303-CD9A-4259-83F6-5969EBC21D64}"/>
              </a:ext>
            </a:extLst>
          </p:cNvPr>
          <p:cNvSpPr>
            <a:spLocks noGrp="1"/>
          </p:cNvSpPr>
          <p:nvPr>
            <p:ph type="dt" sz="half" idx="10"/>
          </p:nvPr>
        </p:nvSpPr>
        <p:spPr/>
        <p:txBody>
          <a:bodyPr/>
          <a:lstStyle/>
          <a:p>
            <a:fld id="{9F9E6A59-C2D5-4D4A-8562-8BA3560A0371}" type="datetimeFigureOut">
              <a:rPr lang="en-US" smtClean="0"/>
              <a:t>4/28/2024</a:t>
            </a:fld>
            <a:endParaRPr lang="en-US"/>
          </a:p>
        </p:txBody>
      </p:sp>
      <p:sp>
        <p:nvSpPr>
          <p:cNvPr id="5" name="Footer Placeholder 4">
            <a:extLst>
              <a:ext uri="{FF2B5EF4-FFF2-40B4-BE49-F238E27FC236}">
                <a16:creationId xmlns:a16="http://schemas.microsoft.com/office/drawing/2014/main" id="{7EA013A0-4CDC-4784-8F07-041C83BCEB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D958F-6789-40AB-9237-012F76D44C70}"/>
              </a:ext>
            </a:extLst>
          </p:cNvPr>
          <p:cNvSpPr>
            <a:spLocks noGrp="1"/>
          </p:cNvSpPr>
          <p:nvPr>
            <p:ph type="sldNum" sz="quarter" idx="12"/>
          </p:nvPr>
        </p:nvSpPr>
        <p:spPr/>
        <p:txBody>
          <a:bodyPr/>
          <a:lstStyle/>
          <a:p>
            <a:fld id="{380A717A-B595-4236-B1A6-555AD250C289}" type="slidenum">
              <a:rPr lang="en-US" smtClean="0"/>
              <a:t>‹#›</a:t>
            </a:fld>
            <a:endParaRPr lang="en-US"/>
          </a:p>
        </p:txBody>
      </p:sp>
    </p:spTree>
    <p:extLst>
      <p:ext uri="{BB962C8B-B14F-4D97-AF65-F5344CB8AC3E}">
        <p14:creationId xmlns:p14="http://schemas.microsoft.com/office/powerpoint/2010/main" val="808442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168F-1A94-41BF-83F0-C84ED1104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D28A86-2AA9-4087-AF26-DF2F2D03318F}"/>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9240C-28CC-470B-9C2D-AB74DB179011}"/>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86BFF6-1113-4541-B6C0-00B341F11F07}"/>
              </a:ext>
            </a:extLst>
          </p:cNvPr>
          <p:cNvSpPr>
            <a:spLocks noGrp="1"/>
          </p:cNvSpPr>
          <p:nvPr>
            <p:ph type="dt" sz="half" idx="10"/>
          </p:nvPr>
        </p:nvSpPr>
        <p:spPr/>
        <p:txBody>
          <a:bodyPr/>
          <a:lstStyle/>
          <a:p>
            <a:fld id="{9F9E6A59-C2D5-4D4A-8562-8BA3560A0371}" type="datetimeFigureOut">
              <a:rPr lang="en-US" smtClean="0"/>
              <a:t>4/28/2024</a:t>
            </a:fld>
            <a:endParaRPr lang="en-US"/>
          </a:p>
        </p:txBody>
      </p:sp>
      <p:sp>
        <p:nvSpPr>
          <p:cNvPr id="6" name="Footer Placeholder 5">
            <a:extLst>
              <a:ext uri="{FF2B5EF4-FFF2-40B4-BE49-F238E27FC236}">
                <a16:creationId xmlns:a16="http://schemas.microsoft.com/office/drawing/2014/main" id="{0FB49917-C36B-4BFD-9E52-F6833DCF90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BA43C-CAAE-4B59-9646-3DC5904029E6}"/>
              </a:ext>
            </a:extLst>
          </p:cNvPr>
          <p:cNvSpPr>
            <a:spLocks noGrp="1"/>
          </p:cNvSpPr>
          <p:nvPr>
            <p:ph type="sldNum" sz="quarter" idx="12"/>
          </p:nvPr>
        </p:nvSpPr>
        <p:spPr/>
        <p:txBody>
          <a:bodyPr/>
          <a:lstStyle/>
          <a:p>
            <a:fld id="{380A717A-B595-4236-B1A6-555AD250C289}" type="slidenum">
              <a:rPr lang="en-US" smtClean="0"/>
              <a:t>‹#›</a:t>
            </a:fld>
            <a:endParaRPr lang="en-US"/>
          </a:p>
        </p:txBody>
      </p:sp>
    </p:spTree>
    <p:extLst>
      <p:ext uri="{BB962C8B-B14F-4D97-AF65-F5344CB8AC3E}">
        <p14:creationId xmlns:p14="http://schemas.microsoft.com/office/powerpoint/2010/main" val="1682123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C02E-8837-4694-9AEA-CF0413F287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221D08-14C7-45E4-8CDB-76B609BAB02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9A41DA-8798-4D53-A518-FF3F403FA615}"/>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E1E2AB-A9E2-419E-8A21-4E7F5BE56344}"/>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036862-8C3E-43BB-9A00-74325525F50F}"/>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F04CB3-0EC7-4CCF-BF9F-34052E76AA06}"/>
              </a:ext>
            </a:extLst>
          </p:cNvPr>
          <p:cNvSpPr>
            <a:spLocks noGrp="1"/>
          </p:cNvSpPr>
          <p:nvPr>
            <p:ph type="dt" sz="half" idx="10"/>
          </p:nvPr>
        </p:nvSpPr>
        <p:spPr/>
        <p:txBody>
          <a:bodyPr/>
          <a:lstStyle/>
          <a:p>
            <a:fld id="{9F9E6A59-C2D5-4D4A-8562-8BA3560A0371}" type="datetimeFigureOut">
              <a:rPr lang="en-US" smtClean="0"/>
              <a:t>4/28/2024</a:t>
            </a:fld>
            <a:endParaRPr lang="en-US"/>
          </a:p>
        </p:txBody>
      </p:sp>
      <p:sp>
        <p:nvSpPr>
          <p:cNvPr id="8" name="Footer Placeholder 7">
            <a:extLst>
              <a:ext uri="{FF2B5EF4-FFF2-40B4-BE49-F238E27FC236}">
                <a16:creationId xmlns:a16="http://schemas.microsoft.com/office/drawing/2014/main" id="{60970D1F-772D-4F13-8296-93E03DFA54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62D81D-2F2B-4F8E-A52E-59BF9549C3F0}"/>
              </a:ext>
            </a:extLst>
          </p:cNvPr>
          <p:cNvSpPr>
            <a:spLocks noGrp="1"/>
          </p:cNvSpPr>
          <p:nvPr>
            <p:ph type="sldNum" sz="quarter" idx="12"/>
          </p:nvPr>
        </p:nvSpPr>
        <p:spPr/>
        <p:txBody>
          <a:bodyPr/>
          <a:lstStyle/>
          <a:p>
            <a:fld id="{380A717A-B595-4236-B1A6-555AD250C289}" type="slidenum">
              <a:rPr lang="en-US" smtClean="0"/>
              <a:t>‹#›</a:t>
            </a:fld>
            <a:endParaRPr lang="en-US"/>
          </a:p>
        </p:txBody>
      </p:sp>
    </p:spTree>
    <p:extLst>
      <p:ext uri="{BB962C8B-B14F-4D97-AF65-F5344CB8AC3E}">
        <p14:creationId xmlns:p14="http://schemas.microsoft.com/office/powerpoint/2010/main" val="3897250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602A-9B69-41D5-B984-F9D95488E7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852687-7282-40BB-9196-03250BD28DA7}"/>
              </a:ext>
            </a:extLst>
          </p:cNvPr>
          <p:cNvSpPr>
            <a:spLocks noGrp="1"/>
          </p:cNvSpPr>
          <p:nvPr>
            <p:ph type="dt" sz="half" idx="10"/>
          </p:nvPr>
        </p:nvSpPr>
        <p:spPr/>
        <p:txBody>
          <a:bodyPr/>
          <a:lstStyle/>
          <a:p>
            <a:fld id="{9F9E6A59-C2D5-4D4A-8562-8BA3560A0371}" type="datetimeFigureOut">
              <a:rPr lang="en-US" smtClean="0"/>
              <a:t>4/28/2024</a:t>
            </a:fld>
            <a:endParaRPr lang="en-US"/>
          </a:p>
        </p:txBody>
      </p:sp>
      <p:sp>
        <p:nvSpPr>
          <p:cNvPr id="4" name="Footer Placeholder 3">
            <a:extLst>
              <a:ext uri="{FF2B5EF4-FFF2-40B4-BE49-F238E27FC236}">
                <a16:creationId xmlns:a16="http://schemas.microsoft.com/office/drawing/2014/main" id="{47219D82-849D-41DB-8B3D-ECF7E09EB3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1E912C-B3B1-435F-BFD2-815BD1A8777B}"/>
              </a:ext>
            </a:extLst>
          </p:cNvPr>
          <p:cNvSpPr>
            <a:spLocks noGrp="1"/>
          </p:cNvSpPr>
          <p:nvPr>
            <p:ph type="sldNum" sz="quarter" idx="12"/>
          </p:nvPr>
        </p:nvSpPr>
        <p:spPr/>
        <p:txBody>
          <a:bodyPr/>
          <a:lstStyle/>
          <a:p>
            <a:fld id="{380A717A-B595-4236-B1A6-555AD250C289}" type="slidenum">
              <a:rPr lang="en-US" smtClean="0"/>
              <a:t>‹#›</a:t>
            </a:fld>
            <a:endParaRPr lang="en-US"/>
          </a:p>
        </p:txBody>
      </p:sp>
    </p:spTree>
    <p:extLst>
      <p:ext uri="{BB962C8B-B14F-4D97-AF65-F5344CB8AC3E}">
        <p14:creationId xmlns:p14="http://schemas.microsoft.com/office/powerpoint/2010/main" val="41188409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5198D-AC8B-4D2D-B960-FD2DB6F6C5DB}"/>
              </a:ext>
            </a:extLst>
          </p:cNvPr>
          <p:cNvSpPr>
            <a:spLocks noGrp="1"/>
          </p:cNvSpPr>
          <p:nvPr>
            <p:ph type="dt" sz="half" idx="10"/>
          </p:nvPr>
        </p:nvSpPr>
        <p:spPr/>
        <p:txBody>
          <a:bodyPr/>
          <a:lstStyle/>
          <a:p>
            <a:fld id="{9F9E6A59-C2D5-4D4A-8562-8BA3560A0371}" type="datetimeFigureOut">
              <a:rPr lang="en-US" smtClean="0"/>
              <a:t>4/28/2024</a:t>
            </a:fld>
            <a:endParaRPr lang="en-US"/>
          </a:p>
        </p:txBody>
      </p:sp>
      <p:sp>
        <p:nvSpPr>
          <p:cNvPr id="3" name="Footer Placeholder 2">
            <a:extLst>
              <a:ext uri="{FF2B5EF4-FFF2-40B4-BE49-F238E27FC236}">
                <a16:creationId xmlns:a16="http://schemas.microsoft.com/office/drawing/2014/main" id="{EE3D3E08-6504-43F3-AEFE-B1B769993F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92345-C2F2-48CD-AAE6-747B1B1EBABF}"/>
              </a:ext>
            </a:extLst>
          </p:cNvPr>
          <p:cNvSpPr>
            <a:spLocks noGrp="1"/>
          </p:cNvSpPr>
          <p:nvPr>
            <p:ph type="sldNum" sz="quarter" idx="12"/>
          </p:nvPr>
        </p:nvSpPr>
        <p:spPr/>
        <p:txBody>
          <a:bodyPr/>
          <a:lstStyle/>
          <a:p>
            <a:fld id="{380A717A-B595-4236-B1A6-555AD250C289}" type="slidenum">
              <a:rPr lang="en-US" smtClean="0"/>
              <a:t>‹#›</a:t>
            </a:fld>
            <a:endParaRPr lang="en-US"/>
          </a:p>
        </p:txBody>
      </p:sp>
    </p:spTree>
    <p:extLst>
      <p:ext uri="{BB962C8B-B14F-4D97-AF65-F5344CB8AC3E}">
        <p14:creationId xmlns:p14="http://schemas.microsoft.com/office/powerpoint/2010/main" val="3346885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7C39-9246-41AF-97E1-27CCCAEAA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39D3F6-6B4E-47A1-AA5D-D84D3BAD6009}"/>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3C2E8A-C039-4D3C-BB7D-FEA02B251D52}"/>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EFB599-FA20-4ED7-BEB9-24924837C046}"/>
              </a:ext>
            </a:extLst>
          </p:cNvPr>
          <p:cNvSpPr>
            <a:spLocks noGrp="1"/>
          </p:cNvSpPr>
          <p:nvPr>
            <p:ph type="dt" sz="half" idx="10"/>
          </p:nvPr>
        </p:nvSpPr>
        <p:spPr/>
        <p:txBody>
          <a:bodyPr/>
          <a:lstStyle/>
          <a:p>
            <a:fld id="{9F9E6A59-C2D5-4D4A-8562-8BA3560A0371}" type="datetimeFigureOut">
              <a:rPr lang="en-US" smtClean="0"/>
              <a:t>4/28/2024</a:t>
            </a:fld>
            <a:endParaRPr lang="en-US"/>
          </a:p>
        </p:txBody>
      </p:sp>
      <p:sp>
        <p:nvSpPr>
          <p:cNvPr id="6" name="Footer Placeholder 5">
            <a:extLst>
              <a:ext uri="{FF2B5EF4-FFF2-40B4-BE49-F238E27FC236}">
                <a16:creationId xmlns:a16="http://schemas.microsoft.com/office/drawing/2014/main" id="{2956C5F1-4F36-4C22-AC95-D2A623028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5294E4-AEDB-4B2B-AFB6-4A59209E768A}"/>
              </a:ext>
            </a:extLst>
          </p:cNvPr>
          <p:cNvSpPr>
            <a:spLocks noGrp="1"/>
          </p:cNvSpPr>
          <p:nvPr>
            <p:ph type="sldNum" sz="quarter" idx="12"/>
          </p:nvPr>
        </p:nvSpPr>
        <p:spPr/>
        <p:txBody>
          <a:bodyPr/>
          <a:lstStyle/>
          <a:p>
            <a:fld id="{380A717A-B595-4236-B1A6-555AD250C289}" type="slidenum">
              <a:rPr lang="en-US" smtClean="0"/>
              <a:t>‹#›</a:t>
            </a:fld>
            <a:endParaRPr lang="en-US"/>
          </a:p>
        </p:txBody>
      </p:sp>
    </p:spTree>
    <p:extLst>
      <p:ext uri="{BB962C8B-B14F-4D97-AF65-F5344CB8AC3E}">
        <p14:creationId xmlns:p14="http://schemas.microsoft.com/office/powerpoint/2010/main" val="1695366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E90C-841F-43CE-8E93-9D39586AB5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7D9694-CB0B-4467-B030-9F7B31ABB34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41625-7355-429F-93C5-4F8A44891AF7}"/>
              </a:ext>
            </a:extLst>
          </p:cNvPr>
          <p:cNvSpPr>
            <a:spLocks noGrp="1"/>
          </p:cNvSpPr>
          <p:nvPr>
            <p:ph type="dt" sz="half" idx="10"/>
          </p:nvPr>
        </p:nvSpPr>
        <p:spPr/>
        <p:txBody>
          <a:bodyPr/>
          <a:lstStyle/>
          <a:p>
            <a:fld id="{32C65F80-9045-422B-A7D9-716D9245A43A}" type="datetimeFigureOut">
              <a:rPr lang="en-US" smtClean="0"/>
              <a:t>4/28/2024</a:t>
            </a:fld>
            <a:endParaRPr lang="en-US"/>
          </a:p>
        </p:txBody>
      </p:sp>
      <p:sp>
        <p:nvSpPr>
          <p:cNvPr id="5" name="Footer Placeholder 4">
            <a:extLst>
              <a:ext uri="{FF2B5EF4-FFF2-40B4-BE49-F238E27FC236}">
                <a16:creationId xmlns:a16="http://schemas.microsoft.com/office/drawing/2014/main" id="{761C2B4B-6C60-4F9D-B644-126EB9BE98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6DC225-FA50-4A57-80EB-7C5716D13ACB}"/>
              </a:ext>
            </a:extLst>
          </p:cNvPr>
          <p:cNvSpPr>
            <a:spLocks noGrp="1"/>
          </p:cNvSpPr>
          <p:nvPr>
            <p:ph type="sldNum" sz="quarter" idx="12"/>
          </p:nvPr>
        </p:nvSpPr>
        <p:spPr/>
        <p:txBody>
          <a:bodyPr/>
          <a:lstStyle/>
          <a:p>
            <a:fld id="{734B36C2-C83D-49B7-B11E-F6D983EA8149}" type="slidenum">
              <a:rPr lang="en-US" smtClean="0"/>
              <a:t>‹#›</a:t>
            </a:fld>
            <a:endParaRPr lang="en-US"/>
          </a:p>
        </p:txBody>
      </p:sp>
    </p:spTree>
    <p:extLst>
      <p:ext uri="{BB962C8B-B14F-4D97-AF65-F5344CB8AC3E}">
        <p14:creationId xmlns:p14="http://schemas.microsoft.com/office/powerpoint/2010/main" val="8445535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F546C-8ADF-4F6D-9FC5-E7D7FFDE84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B0CBE1-5D1E-4FB3-8FD0-F62C59D94C7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EDDC6B75-8140-42E0-8D0E-443AE63B77E1}"/>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308C16-BBF3-4538-8E6D-9A0948AC9F31}"/>
              </a:ext>
            </a:extLst>
          </p:cNvPr>
          <p:cNvSpPr>
            <a:spLocks noGrp="1"/>
          </p:cNvSpPr>
          <p:nvPr>
            <p:ph type="dt" sz="half" idx="10"/>
          </p:nvPr>
        </p:nvSpPr>
        <p:spPr/>
        <p:txBody>
          <a:bodyPr/>
          <a:lstStyle/>
          <a:p>
            <a:fld id="{9F9E6A59-C2D5-4D4A-8562-8BA3560A0371}" type="datetimeFigureOut">
              <a:rPr lang="en-US" smtClean="0"/>
              <a:t>4/28/2024</a:t>
            </a:fld>
            <a:endParaRPr lang="en-US"/>
          </a:p>
        </p:txBody>
      </p:sp>
      <p:sp>
        <p:nvSpPr>
          <p:cNvPr id="6" name="Footer Placeholder 5">
            <a:extLst>
              <a:ext uri="{FF2B5EF4-FFF2-40B4-BE49-F238E27FC236}">
                <a16:creationId xmlns:a16="http://schemas.microsoft.com/office/drawing/2014/main" id="{B46EA2B4-EF76-47D3-B32C-AF9011CD8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95627-5FC0-4A82-9C47-674D75F9B1A1}"/>
              </a:ext>
            </a:extLst>
          </p:cNvPr>
          <p:cNvSpPr>
            <a:spLocks noGrp="1"/>
          </p:cNvSpPr>
          <p:nvPr>
            <p:ph type="sldNum" sz="quarter" idx="12"/>
          </p:nvPr>
        </p:nvSpPr>
        <p:spPr/>
        <p:txBody>
          <a:bodyPr/>
          <a:lstStyle/>
          <a:p>
            <a:fld id="{380A717A-B595-4236-B1A6-555AD250C289}" type="slidenum">
              <a:rPr lang="en-US" smtClean="0"/>
              <a:t>‹#›</a:t>
            </a:fld>
            <a:endParaRPr lang="en-US"/>
          </a:p>
        </p:txBody>
      </p:sp>
    </p:spTree>
    <p:extLst>
      <p:ext uri="{BB962C8B-B14F-4D97-AF65-F5344CB8AC3E}">
        <p14:creationId xmlns:p14="http://schemas.microsoft.com/office/powerpoint/2010/main" val="22935893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C89F-7719-456D-954F-E637A33A5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ED9A4C-17E0-496A-B611-ACB107B0B0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D74746-3FE8-4107-8381-B1D4F4D2E7BA}"/>
              </a:ext>
            </a:extLst>
          </p:cNvPr>
          <p:cNvSpPr>
            <a:spLocks noGrp="1"/>
          </p:cNvSpPr>
          <p:nvPr>
            <p:ph type="dt" sz="half" idx="10"/>
          </p:nvPr>
        </p:nvSpPr>
        <p:spPr/>
        <p:txBody>
          <a:bodyPr/>
          <a:lstStyle/>
          <a:p>
            <a:fld id="{9F9E6A59-C2D5-4D4A-8562-8BA3560A0371}" type="datetimeFigureOut">
              <a:rPr lang="en-US" smtClean="0"/>
              <a:t>4/28/2024</a:t>
            </a:fld>
            <a:endParaRPr lang="en-US"/>
          </a:p>
        </p:txBody>
      </p:sp>
      <p:sp>
        <p:nvSpPr>
          <p:cNvPr id="5" name="Footer Placeholder 4">
            <a:extLst>
              <a:ext uri="{FF2B5EF4-FFF2-40B4-BE49-F238E27FC236}">
                <a16:creationId xmlns:a16="http://schemas.microsoft.com/office/drawing/2014/main" id="{CFB3E8E2-99F6-4A06-B8CB-E60E8CDB4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5E891-13CC-485A-BC14-920C41916DA5}"/>
              </a:ext>
            </a:extLst>
          </p:cNvPr>
          <p:cNvSpPr>
            <a:spLocks noGrp="1"/>
          </p:cNvSpPr>
          <p:nvPr>
            <p:ph type="sldNum" sz="quarter" idx="12"/>
          </p:nvPr>
        </p:nvSpPr>
        <p:spPr/>
        <p:txBody>
          <a:bodyPr/>
          <a:lstStyle/>
          <a:p>
            <a:fld id="{380A717A-B595-4236-B1A6-555AD250C289}" type="slidenum">
              <a:rPr lang="en-US" smtClean="0"/>
              <a:t>‹#›</a:t>
            </a:fld>
            <a:endParaRPr lang="en-US"/>
          </a:p>
        </p:txBody>
      </p:sp>
    </p:spTree>
    <p:extLst>
      <p:ext uri="{BB962C8B-B14F-4D97-AF65-F5344CB8AC3E}">
        <p14:creationId xmlns:p14="http://schemas.microsoft.com/office/powerpoint/2010/main" val="8817189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C4CCE1-7840-483C-B57F-AA9C48C9A68B}"/>
              </a:ext>
            </a:extLst>
          </p:cNvPr>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4FDDCD-CB23-456A-B2E1-D072425A8958}"/>
              </a:ext>
            </a:extLst>
          </p:cNvPr>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99DC81-7831-4045-8CE2-CF537D9A01C3}"/>
              </a:ext>
            </a:extLst>
          </p:cNvPr>
          <p:cNvSpPr>
            <a:spLocks noGrp="1"/>
          </p:cNvSpPr>
          <p:nvPr>
            <p:ph type="dt" sz="half" idx="10"/>
          </p:nvPr>
        </p:nvSpPr>
        <p:spPr/>
        <p:txBody>
          <a:bodyPr/>
          <a:lstStyle/>
          <a:p>
            <a:fld id="{9F9E6A59-C2D5-4D4A-8562-8BA3560A0371}" type="datetimeFigureOut">
              <a:rPr lang="en-US" smtClean="0"/>
              <a:t>4/28/2024</a:t>
            </a:fld>
            <a:endParaRPr lang="en-US"/>
          </a:p>
        </p:txBody>
      </p:sp>
      <p:sp>
        <p:nvSpPr>
          <p:cNvPr id="5" name="Footer Placeholder 4">
            <a:extLst>
              <a:ext uri="{FF2B5EF4-FFF2-40B4-BE49-F238E27FC236}">
                <a16:creationId xmlns:a16="http://schemas.microsoft.com/office/drawing/2014/main" id="{F7D1E275-C67A-476C-BFF0-8DA797913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57A36-FBF4-4E74-9195-9E79660E85FB}"/>
              </a:ext>
            </a:extLst>
          </p:cNvPr>
          <p:cNvSpPr>
            <a:spLocks noGrp="1"/>
          </p:cNvSpPr>
          <p:nvPr>
            <p:ph type="sldNum" sz="quarter" idx="12"/>
          </p:nvPr>
        </p:nvSpPr>
        <p:spPr/>
        <p:txBody>
          <a:bodyPr/>
          <a:lstStyle/>
          <a:p>
            <a:fld id="{380A717A-B595-4236-B1A6-555AD250C289}" type="slidenum">
              <a:rPr lang="en-US" smtClean="0"/>
              <a:t>‹#›</a:t>
            </a:fld>
            <a:endParaRPr lang="en-US"/>
          </a:p>
        </p:txBody>
      </p:sp>
    </p:spTree>
    <p:extLst>
      <p:ext uri="{BB962C8B-B14F-4D97-AF65-F5344CB8AC3E}">
        <p14:creationId xmlns:p14="http://schemas.microsoft.com/office/powerpoint/2010/main" val="13313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550F-A6D0-4DFC-954F-B1BF76B76A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BE83B8-1086-41D3-89AE-D7EA121B56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397AC6A-2F65-43AB-8387-8AAE88CB96F4}"/>
              </a:ext>
            </a:extLst>
          </p:cNvPr>
          <p:cNvSpPr>
            <a:spLocks noGrp="1"/>
          </p:cNvSpPr>
          <p:nvPr>
            <p:ph type="dt" sz="half" idx="10"/>
          </p:nvPr>
        </p:nvSpPr>
        <p:spPr/>
        <p:txBody>
          <a:bodyPr/>
          <a:lstStyle/>
          <a:p>
            <a:fld id="{32C65F80-9045-422B-A7D9-716D9245A43A}" type="datetimeFigureOut">
              <a:rPr lang="en-US" smtClean="0"/>
              <a:t>4/28/2024</a:t>
            </a:fld>
            <a:endParaRPr lang="en-US"/>
          </a:p>
        </p:txBody>
      </p:sp>
      <p:sp>
        <p:nvSpPr>
          <p:cNvPr id="5" name="Footer Placeholder 4">
            <a:extLst>
              <a:ext uri="{FF2B5EF4-FFF2-40B4-BE49-F238E27FC236}">
                <a16:creationId xmlns:a16="http://schemas.microsoft.com/office/drawing/2014/main" id="{96378A66-F77E-4874-B28D-0CE2C16D4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F8471-AA8A-4A5F-855B-45E0F03457FC}"/>
              </a:ext>
            </a:extLst>
          </p:cNvPr>
          <p:cNvSpPr>
            <a:spLocks noGrp="1"/>
          </p:cNvSpPr>
          <p:nvPr>
            <p:ph type="sldNum" sz="quarter" idx="12"/>
          </p:nvPr>
        </p:nvSpPr>
        <p:spPr/>
        <p:txBody>
          <a:bodyPr/>
          <a:lstStyle/>
          <a:p>
            <a:fld id="{734B36C2-C83D-49B7-B11E-F6D983EA8149}" type="slidenum">
              <a:rPr lang="en-US" smtClean="0"/>
              <a:t>‹#›</a:t>
            </a:fld>
            <a:endParaRPr lang="en-US"/>
          </a:p>
        </p:txBody>
      </p:sp>
    </p:spTree>
    <p:extLst>
      <p:ext uri="{BB962C8B-B14F-4D97-AF65-F5344CB8AC3E}">
        <p14:creationId xmlns:p14="http://schemas.microsoft.com/office/powerpoint/2010/main" val="345079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91A7E-1EB7-47D0-A0A0-D3EDDB4584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A0A9BF-79F7-4861-A0BE-E4C811728E3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3FEFD1-7DEB-4FEB-9A82-6EE4F167DAF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13E2D6-0722-47A6-AA61-A7BE0B8399CF}"/>
              </a:ext>
            </a:extLst>
          </p:cNvPr>
          <p:cNvSpPr>
            <a:spLocks noGrp="1"/>
          </p:cNvSpPr>
          <p:nvPr>
            <p:ph type="dt" sz="half" idx="10"/>
          </p:nvPr>
        </p:nvSpPr>
        <p:spPr/>
        <p:txBody>
          <a:bodyPr/>
          <a:lstStyle/>
          <a:p>
            <a:fld id="{32C65F80-9045-422B-A7D9-716D9245A43A}" type="datetimeFigureOut">
              <a:rPr lang="en-US" smtClean="0"/>
              <a:t>4/28/2024</a:t>
            </a:fld>
            <a:endParaRPr lang="en-US"/>
          </a:p>
        </p:txBody>
      </p:sp>
      <p:sp>
        <p:nvSpPr>
          <p:cNvPr id="6" name="Footer Placeholder 5">
            <a:extLst>
              <a:ext uri="{FF2B5EF4-FFF2-40B4-BE49-F238E27FC236}">
                <a16:creationId xmlns:a16="http://schemas.microsoft.com/office/drawing/2014/main" id="{7C863CD7-43DC-4432-BDC5-06967292B0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692418-DCA6-4F4E-AAF1-3A41292057B9}"/>
              </a:ext>
            </a:extLst>
          </p:cNvPr>
          <p:cNvSpPr>
            <a:spLocks noGrp="1"/>
          </p:cNvSpPr>
          <p:nvPr>
            <p:ph type="sldNum" sz="quarter" idx="12"/>
          </p:nvPr>
        </p:nvSpPr>
        <p:spPr/>
        <p:txBody>
          <a:bodyPr/>
          <a:lstStyle/>
          <a:p>
            <a:fld id="{734B36C2-C83D-49B7-B11E-F6D983EA8149}" type="slidenum">
              <a:rPr lang="en-US" smtClean="0"/>
              <a:t>‹#›</a:t>
            </a:fld>
            <a:endParaRPr lang="en-US"/>
          </a:p>
        </p:txBody>
      </p:sp>
    </p:spTree>
    <p:extLst>
      <p:ext uri="{BB962C8B-B14F-4D97-AF65-F5344CB8AC3E}">
        <p14:creationId xmlns:p14="http://schemas.microsoft.com/office/powerpoint/2010/main" val="1981161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25EB2-8F36-4074-9375-DCB5F7796E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D8F7D3-56FB-4F60-9C8A-9DC68626BE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4D2C37-071F-475B-BECA-47216E8D0E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87C51A-E14F-450E-BC58-67FEB67F4F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F432A3-7EF8-4256-ADEC-A845821317C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C2B297-415D-4309-9FBE-F0E2F1BC4100}"/>
              </a:ext>
            </a:extLst>
          </p:cNvPr>
          <p:cNvSpPr>
            <a:spLocks noGrp="1"/>
          </p:cNvSpPr>
          <p:nvPr>
            <p:ph type="dt" sz="half" idx="10"/>
          </p:nvPr>
        </p:nvSpPr>
        <p:spPr/>
        <p:txBody>
          <a:bodyPr/>
          <a:lstStyle/>
          <a:p>
            <a:fld id="{32C65F80-9045-422B-A7D9-716D9245A43A}" type="datetimeFigureOut">
              <a:rPr lang="en-US" smtClean="0"/>
              <a:t>4/28/2024</a:t>
            </a:fld>
            <a:endParaRPr lang="en-US"/>
          </a:p>
        </p:txBody>
      </p:sp>
      <p:sp>
        <p:nvSpPr>
          <p:cNvPr id="8" name="Footer Placeholder 7">
            <a:extLst>
              <a:ext uri="{FF2B5EF4-FFF2-40B4-BE49-F238E27FC236}">
                <a16:creationId xmlns:a16="http://schemas.microsoft.com/office/drawing/2014/main" id="{504258FB-6FF0-49BD-B096-9A6634C654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F44AAF-376C-4B43-9A28-233AB4D6CBAD}"/>
              </a:ext>
            </a:extLst>
          </p:cNvPr>
          <p:cNvSpPr>
            <a:spLocks noGrp="1"/>
          </p:cNvSpPr>
          <p:nvPr>
            <p:ph type="sldNum" sz="quarter" idx="12"/>
          </p:nvPr>
        </p:nvSpPr>
        <p:spPr/>
        <p:txBody>
          <a:bodyPr/>
          <a:lstStyle/>
          <a:p>
            <a:fld id="{734B36C2-C83D-49B7-B11E-F6D983EA8149}" type="slidenum">
              <a:rPr lang="en-US" smtClean="0"/>
              <a:t>‹#›</a:t>
            </a:fld>
            <a:endParaRPr lang="en-US"/>
          </a:p>
        </p:txBody>
      </p:sp>
    </p:spTree>
    <p:extLst>
      <p:ext uri="{BB962C8B-B14F-4D97-AF65-F5344CB8AC3E}">
        <p14:creationId xmlns:p14="http://schemas.microsoft.com/office/powerpoint/2010/main" val="374022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E551-805F-4A07-9796-8550F1AE8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698BC3-43C0-4F5D-8C82-8EAE344FB806}"/>
              </a:ext>
            </a:extLst>
          </p:cNvPr>
          <p:cNvSpPr>
            <a:spLocks noGrp="1"/>
          </p:cNvSpPr>
          <p:nvPr>
            <p:ph type="dt" sz="half" idx="10"/>
          </p:nvPr>
        </p:nvSpPr>
        <p:spPr/>
        <p:txBody>
          <a:bodyPr/>
          <a:lstStyle/>
          <a:p>
            <a:fld id="{32C65F80-9045-422B-A7D9-716D9245A43A}" type="datetimeFigureOut">
              <a:rPr lang="en-US" smtClean="0"/>
              <a:t>4/28/2024</a:t>
            </a:fld>
            <a:endParaRPr lang="en-US"/>
          </a:p>
        </p:txBody>
      </p:sp>
      <p:sp>
        <p:nvSpPr>
          <p:cNvPr id="4" name="Footer Placeholder 3">
            <a:extLst>
              <a:ext uri="{FF2B5EF4-FFF2-40B4-BE49-F238E27FC236}">
                <a16:creationId xmlns:a16="http://schemas.microsoft.com/office/drawing/2014/main" id="{B0603EAF-C3DE-4ABA-B892-E7F294E4F9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970C37-ABAD-4437-9CA3-388E169FE1E2}"/>
              </a:ext>
            </a:extLst>
          </p:cNvPr>
          <p:cNvSpPr>
            <a:spLocks noGrp="1"/>
          </p:cNvSpPr>
          <p:nvPr>
            <p:ph type="sldNum" sz="quarter" idx="12"/>
          </p:nvPr>
        </p:nvSpPr>
        <p:spPr/>
        <p:txBody>
          <a:bodyPr/>
          <a:lstStyle/>
          <a:p>
            <a:fld id="{734B36C2-C83D-49B7-B11E-F6D983EA8149}" type="slidenum">
              <a:rPr lang="en-US" smtClean="0"/>
              <a:t>‹#›</a:t>
            </a:fld>
            <a:endParaRPr lang="en-US"/>
          </a:p>
        </p:txBody>
      </p:sp>
    </p:spTree>
    <p:extLst>
      <p:ext uri="{BB962C8B-B14F-4D97-AF65-F5344CB8AC3E}">
        <p14:creationId xmlns:p14="http://schemas.microsoft.com/office/powerpoint/2010/main" val="1265734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5A15AB-6B4C-4013-903B-E11430544A2B}"/>
              </a:ext>
            </a:extLst>
          </p:cNvPr>
          <p:cNvSpPr>
            <a:spLocks noGrp="1"/>
          </p:cNvSpPr>
          <p:nvPr>
            <p:ph type="dt" sz="half" idx="10"/>
          </p:nvPr>
        </p:nvSpPr>
        <p:spPr/>
        <p:txBody>
          <a:bodyPr/>
          <a:lstStyle/>
          <a:p>
            <a:fld id="{32C65F80-9045-422B-A7D9-716D9245A43A}" type="datetimeFigureOut">
              <a:rPr lang="en-US" smtClean="0"/>
              <a:t>4/28/2024</a:t>
            </a:fld>
            <a:endParaRPr lang="en-US"/>
          </a:p>
        </p:txBody>
      </p:sp>
      <p:sp>
        <p:nvSpPr>
          <p:cNvPr id="3" name="Footer Placeholder 2">
            <a:extLst>
              <a:ext uri="{FF2B5EF4-FFF2-40B4-BE49-F238E27FC236}">
                <a16:creationId xmlns:a16="http://schemas.microsoft.com/office/drawing/2014/main" id="{79C05AA5-820C-4769-AE81-52E72D140C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90F69C-762C-49F4-B997-AFE5AECA04F9}"/>
              </a:ext>
            </a:extLst>
          </p:cNvPr>
          <p:cNvSpPr>
            <a:spLocks noGrp="1"/>
          </p:cNvSpPr>
          <p:nvPr>
            <p:ph type="sldNum" sz="quarter" idx="12"/>
          </p:nvPr>
        </p:nvSpPr>
        <p:spPr/>
        <p:txBody>
          <a:bodyPr/>
          <a:lstStyle/>
          <a:p>
            <a:fld id="{734B36C2-C83D-49B7-B11E-F6D983EA8149}" type="slidenum">
              <a:rPr lang="en-US" smtClean="0"/>
              <a:t>‹#›</a:t>
            </a:fld>
            <a:endParaRPr lang="en-US"/>
          </a:p>
        </p:txBody>
      </p:sp>
    </p:spTree>
    <p:extLst>
      <p:ext uri="{BB962C8B-B14F-4D97-AF65-F5344CB8AC3E}">
        <p14:creationId xmlns:p14="http://schemas.microsoft.com/office/powerpoint/2010/main" val="422052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9BDB1-1A5C-46F1-A0DB-FE4ABFAEC9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1F4393-0D44-411E-89EB-63D80DEEAB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97001F-8F1E-4C80-8718-F2F45F7B66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51E5AA-B3A1-40D0-B664-4586835DAA0E}"/>
              </a:ext>
            </a:extLst>
          </p:cNvPr>
          <p:cNvSpPr>
            <a:spLocks noGrp="1"/>
          </p:cNvSpPr>
          <p:nvPr>
            <p:ph type="dt" sz="half" idx="10"/>
          </p:nvPr>
        </p:nvSpPr>
        <p:spPr/>
        <p:txBody>
          <a:bodyPr/>
          <a:lstStyle/>
          <a:p>
            <a:fld id="{32C65F80-9045-422B-A7D9-716D9245A43A}" type="datetimeFigureOut">
              <a:rPr lang="en-US" smtClean="0"/>
              <a:t>4/28/2024</a:t>
            </a:fld>
            <a:endParaRPr lang="en-US"/>
          </a:p>
        </p:txBody>
      </p:sp>
      <p:sp>
        <p:nvSpPr>
          <p:cNvPr id="6" name="Footer Placeholder 5">
            <a:extLst>
              <a:ext uri="{FF2B5EF4-FFF2-40B4-BE49-F238E27FC236}">
                <a16:creationId xmlns:a16="http://schemas.microsoft.com/office/drawing/2014/main" id="{E505CB90-F2BC-454D-8E09-2EC12F81F6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D464C-CD71-44DF-AA2D-2B60BEE2A811}"/>
              </a:ext>
            </a:extLst>
          </p:cNvPr>
          <p:cNvSpPr>
            <a:spLocks noGrp="1"/>
          </p:cNvSpPr>
          <p:nvPr>
            <p:ph type="sldNum" sz="quarter" idx="12"/>
          </p:nvPr>
        </p:nvSpPr>
        <p:spPr/>
        <p:txBody>
          <a:bodyPr/>
          <a:lstStyle/>
          <a:p>
            <a:fld id="{734B36C2-C83D-49B7-B11E-F6D983EA8149}" type="slidenum">
              <a:rPr lang="en-US" smtClean="0"/>
              <a:t>‹#›</a:t>
            </a:fld>
            <a:endParaRPr lang="en-US"/>
          </a:p>
        </p:txBody>
      </p:sp>
    </p:spTree>
    <p:extLst>
      <p:ext uri="{BB962C8B-B14F-4D97-AF65-F5344CB8AC3E}">
        <p14:creationId xmlns:p14="http://schemas.microsoft.com/office/powerpoint/2010/main" val="1406733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88CB-1AFB-4FF9-AE24-6D1938FA0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AC4285-1F97-432C-990D-6232DFDA15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4DBBED-3D06-462D-A509-FC0CAE7D1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EEF1B4-C5A2-4D2E-9E54-EA07B8603E52}"/>
              </a:ext>
            </a:extLst>
          </p:cNvPr>
          <p:cNvSpPr>
            <a:spLocks noGrp="1"/>
          </p:cNvSpPr>
          <p:nvPr>
            <p:ph type="dt" sz="half" idx="10"/>
          </p:nvPr>
        </p:nvSpPr>
        <p:spPr/>
        <p:txBody>
          <a:bodyPr/>
          <a:lstStyle/>
          <a:p>
            <a:fld id="{32C65F80-9045-422B-A7D9-716D9245A43A}" type="datetimeFigureOut">
              <a:rPr lang="en-US" smtClean="0"/>
              <a:t>4/28/2024</a:t>
            </a:fld>
            <a:endParaRPr lang="en-US"/>
          </a:p>
        </p:txBody>
      </p:sp>
      <p:sp>
        <p:nvSpPr>
          <p:cNvPr id="6" name="Footer Placeholder 5">
            <a:extLst>
              <a:ext uri="{FF2B5EF4-FFF2-40B4-BE49-F238E27FC236}">
                <a16:creationId xmlns:a16="http://schemas.microsoft.com/office/drawing/2014/main" id="{101FEB90-5A6E-4DA3-AE7C-E4DB482712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146479-C0E6-4EDC-8786-6DC28688C5A4}"/>
              </a:ext>
            </a:extLst>
          </p:cNvPr>
          <p:cNvSpPr>
            <a:spLocks noGrp="1"/>
          </p:cNvSpPr>
          <p:nvPr>
            <p:ph type="sldNum" sz="quarter" idx="12"/>
          </p:nvPr>
        </p:nvSpPr>
        <p:spPr/>
        <p:txBody>
          <a:bodyPr/>
          <a:lstStyle/>
          <a:p>
            <a:fld id="{734B36C2-C83D-49B7-B11E-F6D983EA8149}" type="slidenum">
              <a:rPr lang="en-US" smtClean="0"/>
              <a:t>‹#›</a:t>
            </a:fld>
            <a:endParaRPr lang="en-US"/>
          </a:p>
        </p:txBody>
      </p:sp>
    </p:spTree>
    <p:extLst>
      <p:ext uri="{BB962C8B-B14F-4D97-AF65-F5344CB8AC3E}">
        <p14:creationId xmlns:p14="http://schemas.microsoft.com/office/powerpoint/2010/main" val="4220967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A6696A-FE66-413D-9046-6817E09B36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5B0292-DD01-4B2F-AB5F-AFEF76A80E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B67272-C5D1-48D7-B09F-9886CD3E75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65F80-9045-422B-A7D9-716D9245A43A}" type="datetimeFigureOut">
              <a:rPr lang="en-US" smtClean="0"/>
              <a:t>4/28/2024</a:t>
            </a:fld>
            <a:endParaRPr lang="en-US"/>
          </a:p>
        </p:txBody>
      </p:sp>
      <p:sp>
        <p:nvSpPr>
          <p:cNvPr id="5" name="Footer Placeholder 4">
            <a:extLst>
              <a:ext uri="{FF2B5EF4-FFF2-40B4-BE49-F238E27FC236}">
                <a16:creationId xmlns:a16="http://schemas.microsoft.com/office/drawing/2014/main" id="{DAACE652-4317-4AD6-BE9C-2567758812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B68482-E0D0-4A50-9F4B-CB95C1D8F6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B36C2-C83D-49B7-B11E-F6D983EA8149}" type="slidenum">
              <a:rPr lang="en-US" smtClean="0"/>
              <a:t>‹#›</a:t>
            </a:fld>
            <a:endParaRPr lang="en-US"/>
          </a:p>
        </p:txBody>
      </p:sp>
    </p:spTree>
    <p:extLst>
      <p:ext uri="{BB962C8B-B14F-4D97-AF65-F5344CB8AC3E}">
        <p14:creationId xmlns:p14="http://schemas.microsoft.com/office/powerpoint/2010/main" val="3247689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D8A3F3-6197-41B5-960B-74D60D307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342CCD-3F4D-4D51-B482-3F2F8A2C60C3}"/>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05EE3-D3D6-4CB6-A9BD-C36746738401}"/>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E6A59-C2D5-4D4A-8562-8BA3560A0371}" type="datetimeFigureOut">
              <a:rPr lang="en-US" smtClean="0"/>
              <a:t>4/28/2024</a:t>
            </a:fld>
            <a:endParaRPr lang="en-US"/>
          </a:p>
        </p:txBody>
      </p:sp>
      <p:sp>
        <p:nvSpPr>
          <p:cNvPr id="5" name="Footer Placeholder 4">
            <a:extLst>
              <a:ext uri="{FF2B5EF4-FFF2-40B4-BE49-F238E27FC236}">
                <a16:creationId xmlns:a16="http://schemas.microsoft.com/office/drawing/2014/main" id="{F4D35682-BD93-4CFC-9DCF-C16A14FF22F0}"/>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92822B-C0CF-44B5-BF64-BC7EEA363D7E}"/>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A717A-B595-4236-B1A6-555AD250C289}" type="slidenum">
              <a:rPr lang="en-US" smtClean="0"/>
              <a:t>‹#›</a:t>
            </a:fld>
            <a:endParaRPr lang="en-US"/>
          </a:p>
        </p:txBody>
      </p:sp>
    </p:spTree>
    <p:extLst>
      <p:ext uri="{BB962C8B-B14F-4D97-AF65-F5344CB8AC3E}">
        <p14:creationId xmlns:p14="http://schemas.microsoft.com/office/powerpoint/2010/main" val="29039029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catalog.data.gov/dataset/lottery-mega-millions-winning-numbers-beginning-2002"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hackr.io/blog/data-science-interview-questions"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ashutoshtripathi.com/2021/07/02/what-is-the-main-difference-between-rnn-and-lstm-nlp-rnn-vs-lst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56AE"/>
        </a:solidFill>
        <a:effectLst/>
      </p:bgPr>
    </p:bg>
    <p:spTree>
      <p:nvGrpSpPr>
        <p:cNvPr id="1" name=""/>
        <p:cNvGrpSpPr/>
        <p:nvPr/>
      </p:nvGrpSpPr>
      <p:grpSpPr>
        <a:xfrm>
          <a:off x="0" y="0"/>
          <a:ext cx="0" cy="0"/>
          <a:chOff x="0" y="0"/>
          <a:chExt cx="0" cy="0"/>
        </a:xfrm>
      </p:grpSpPr>
      <p:grpSp>
        <p:nvGrpSpPr>
          <p:cNvPr id="150" name="Group 149">
            <a:extLst>
              <a:ext uri="{FF2B5EF4-FFF2-40B4-BE49-F238E27FC236}">
                <a16:creationId xmlns:a16="http://schemas.microsoft.com/office/drawing/2014/main" id="{72C069A8-F28A-4735-B9BC-BBC860BABA40}"/>
              </a:ext>
            </a:extLst>
          </p:cNvPr>
          <p:cNvGrpSpPr/>
          <p:nvPr/>
        </p:nvGrpSpPr>
        <p:grpSpPr>
          <a:xfrm rot="10800000">
            <a:off x="-274321" y="4910554"/>
            <a:ext cx="5105401" cy="2491839"/>
            <a:chOff x="5470199" y="-196657"/>
            <a:chExt cx="6968218" cy="3401039"/>
          </a:xfrm>
        </p:grpSpPr>
        <p:sp>
          <p:nvSpPr>
            <p:cNvPr id="151" name="Freeform: Shape 150">
              <a:extLst>
                <a:ext uri="{FF2B5EF4-FFF2-40B4-BE49-F238E27FC236}">
                  <a16:creationId xmlns:a16="http://schemas.microsoft.com/office/drawing/2014/main" id="{DC624D6A-5BCD-4219-BF27-50ED2EAF33C9}"/>
                </a:ext>
              </a:extLst>
            </p:cNvPr>
            <p:cNvSpPr/>
            <p:nvPr/>
          </p:nvSpPr>
          <p:spPr>
            <a:xfrm>
              <a:off x="5470199" y="1"/>
              <a:ext cx="6734882" cy="3204381"/>
            </a:xfrm>
            <a:custGeom>
              <a:avLst/>
              <a:gdLst>
                <a:gd name="connsiteX0" fmla="*/ 9584 w 6734882"/>
                <a:gd name="connsiteY0" fmla="*/ 0 h 3204381"/>
                <a:gd name="connsiteX1" fmla="*/ 6734882 w 6734882"/>
                <a:gd name="connsiteY1" fmla="*/ 0 h 3204381"/>
                <a:gd name="connsiteX2" fmla="*/ 6734882 w 6734882"/>
                <a:gd name="connsiteY2" fmla="*/ 3204381 h 3204381"/>
                <a:gd name="connsiteX3" fmla="*/ 6698227 w 6734882"/>
                <a:gd name="connsiteY3" fmla="*/ 3203377 h 3204381"/>
                <a:gd name="connsiteX4" fmla="*/ 6020761 w 6734882"/>
                <a:gd name="connsiteY4" fmla="*/ 3124200 h 3204381"/>
                <a:gd name="connsiteX5" fmla="*/ 4100521 w 6734882"/>
                <a:gd name="connsiteY5" fmla="*/ 1706880 h 3204381"/>
                <a:gd name="connsiteX6" fmla="*/ 1220161 w 6734882"/>
                <a:gd name="connsiteY6" fmla="*/ 1173480 h 3204381"/>
                <a:gd name="connsiteX7" fmla="*/ 4652 w 6734882"/>
                <a:gd name="connsiteY7" fmla="*/ 11906 h 320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882" h="3204381">
                  <a:moveTo>
                    <a:pt x="9584" y="0"/>
                  </a:moveTo>
                  <a:lnTo>
                    <a:pt x="6734882" y="0"/>
                  </a:lnTo>
                  <a:lnTo>
                    <a:pt x="6734882" y="3204381"/>
                  </a:lnTo>
                  <a:lnTo>
                    <a:pt x="6698227" y="3203377"/>
                  </a:lnTo>
                  <a:cubicBezTo>
                    <a:pt x="6444465" y="3191828"/>
                    <a:pt x="6208086" y="3162935"/>
                    <a:pt x="6020761" y="3124200"/>
                  </a:cubicBezTo>
                  <a:cubicBezTo>
                    <a:pt x="5271461" y="2969260"/>
                    <a:pt x="4900621" y="2032000"/>
                    <a:pt x="4100521" y="1706880"/>
                  </a:cubicBezTo>
                  <a:cubicBezTo>
                    <a:pt x="3300421" y="1381760"/>
                    <a:pt x="1832301" y="1508760"/>
                    <a:pt x="1220161" y="1173480"/>
                  </a:cubicBezTo>
                  <a:cubicBezTo>
                    <a:pt x="761056" y="922020"/>
                    <a:pt x="-69524" y="393383"/>
                    <a:pt x="4652" y="1190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377"/>
              <a:endParaRPr lang="en-US" dirty="0">
                <a:solidFill>
                  <a:prstClr val="white"/>
                </a:solidFill>
                <a:latin typeface="Calibri" panose="020F0502020204030204"/>
                <a:sym typeface="Arial"/>
              </a:endParaRPr>
            </a:p>
          </p:txBody>
        </p:sp>
        <p:sp>
          <p:nvSpPr>
            <p:cNvPr id="152" name="Freeform: Shape 151">
              <a:extLst>
                <a:ext uri="{FF2B5EF4-FFF2-40B4-BE49-F238E27FC236}">
                  <a16:creationId xmlns:a16="http://schemas.microsoft.com/office/drawing/2014/main" id="{8E200D5E-B576-409E-AD99-3BB8DDD143EE}"/>
                </a:ext>
              </a:extLst>
            </p:cNvPr>
            <p:cNvSpPr/>
            <p:nvPr/>
          </p:nvSpPr>
          <p:spPr>
            <a:xfrm>
              <a:off x="5703535" y="-196657"/>
              <a:ext cx="6734882" cy="3204381"/>
            </a:xfrm>
            <a:custGeom>
              <a:avLst/>
              <a:gdLst>
                <a:gd name="connsiteX0" fmla="*/ 9584 w 6734882"/>
                <a:gd name="connsiteY0" fmla="*/ 0 h 3204381"/>
                <a:gd name="connsiteX1" fmla="*/ 6734882 w 6734882"/>
                <a:gd name="connsiteY1" fmla="*/ 0 h 3204381"/>
                <a:gd name="connsiteX2" fmla="*/ 6734882 w 6734882"/>
                <a:gd name="connsiteY2" fmla="*/ 3204381 h 3204381"/>
                <a:gd name="connsiteX3" fmla="*/ 6698227 w 6734882"/>
                <a:gd name="connsiteY3" fmla="*/ 3203377 h 3204381"/>
                <a:gd name="connsiteX4" fmla="*/ 6020761 w 6734882"/>
                <a:gd name="connsiteY4" fmla="*/ 3124200 h 3204381"/>
                <a:gd name="connsiteX5" fmla="*/ 4100521 w 6734882"/>
                <a:gd name="connsiteY5" fmla="*/ 1706880 h 3204381"/>
                <a:gd name="connsiteX6" fmla="*/ 1220161 w 6734882"/>
                <a:gd name="connsiteY6" fmla="*/ 1173480 h 3204381"/>
                <a:gd name="connsiteX7" fmla="*/ 4652 w 6734882"/>
                <a:gd name="connsiteY7" fmla="*/ 11906 h 320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882" h="3204381">
                  <a:moveTo>
                    <a:pt x="9584" y="0"/>
                  </a:moveTo>
                  <a:lnTo>
                    <a:pt x="6734882" y="0"/>
                  </a:lnTo>
                  <a:lnTo>
                    <a:pt x="6734882" y="3204381"/>
                  </a:lnTo>
                  <a:lnTo>
                    <a:pt x="6698227" y="3203377"/>
                  </a:lnTo>
                  <a:cubicBezTo>
                    <a:pt x="6444465" y="3191828"/>
                    <a:pt x="6208086" y="3162935"/>
                    <a:pt x="6020761" y="3124200"/>
                  </a:cubicBezTo>
                  <a:cubicBezTo>
                    <a:pt x="5271461" y="2969260"/>
                    <a:pt x="4900621" y="2032000"/>
                    <a:pt x="4100521" y="1706880"/>
                  </a:cubicBezTo>
                  <a:cubicBezTo>
                    <a:pt x="3300421" y="1381760"/>
                    <a:pt x="1832301" y="1508760"/>
                    <a:pt x="1220161" y="1173480"/>
                  </a:cubicBezTo>
                  <a:cubicBezTo>
                    <a:pt x="761056" y="922020"/>
                    <a:pt x="-69524" y="393383"/>
                    <a:pt x="4652" y="11906"/>
                  </a:cubicBezTo>
                  <a:close/>
                </a:path>
              </a:pathLst>
            </a:cu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377"/>
              <a:endParaRPr lang="en-US">
                <a:solidFill>
                  <a:prstClr val="white"/>
                </a:solidFill>
                <a:latin typeface="Calibri" panose="020F0502020204030204"/>
                <a:sym typeface="Arial"/>
              </a:endParaRPr>
            </a:p>
          </p:txBody>
        </p:sp>
      </p:grpSp>
      <p:sp>
        <p:nvSpPr>
          <p:cNvPr id="10" name="Google Shape;309;p51">
            <a:extLst>
              <a:ext uri="{FF2B5EF4-FFF2-40B4-BE49-F238E27FC236}">
                <a16:creationId xmlns:a16="http://schemas.microsoft.com/office/drawing/2014/main" id="{8DA070E9-9C60-4043-BE14-C90C1BAF0053}"/>
              </a:ext>
            </a:extLst>
          </p:cNvPr>
          <p:cNvSpPr txBox="1"/>
          <p:nvPr/>
        </p:nvSpPr>
        <p:spPr>
          <a:xfrm>
            <a:off x="2335302" y="628630"/>
            <a:ext cx="8395156" cy="1738907"/>
          </a:xfrm>
          <a:prstGeom prst="rect">
            <a:avLst/>
          </a:prstGeom>
          <a:noFill/>
          <a:ln>
            <a:noFill/>
          </a:ln>
          <a:effectLst>
            <a:outerShdw blurRad="127000" dist="63500" dir="5400000" algn="t" rotWithShape="0">
              <a:prstClr val="black">
                <a:alpha val="15000"/>
              </a:prstClr>
            </a:outerShdw>
          </a:effectLst>
        </p:spPr>
        <p:txBody>
          <a:bodyPr spcFirstLastPara="1" wrap="square" lIns="91425" tIns="91425" rIns="91425" bIns="91425" anchor="t" anchorCtr="0">
            <a:spAutoFit/>
          </a:bodyPr>
          <a:lstStyle/>
          <a:p>
            <a:pPr defTabSz="914377">
              <a:spcAft>
                <a:spcPts val="600"/>
              </a:spcAft>
            </a:pPr>
            <a:r>
              <a:rPr lang="en-US" sz="4800" b="1" dirty="0">
                <a:solidFill>
                  <a:prstClr val="white"/>
                </a:solidFill>
                <a:latin typeface="Arial Rounded MT Bold" panose="020F0704030504030204" pitchFamily="34" charset="0"/>
                <a:ea typeface="Inter" panose="020B0502030000000004" pitchFamily="34" charset="0"/>
                <a:cs typeface="Calibri"/>
                <a:sym typeface="Calibri"/>
              </a:rPr>
              <a:t>Recurrent Neural Networks for Sequence Data</a:t>
            </a:r>
          </a:p>
        </p:txBody>
      </p:sp>
      <p:grpSp>
        <p:nvGrpSpPr>
          <p:cNvPr id="149" name="Group 148">
            <a:extLst>
              <a:ext uri="{FF2B5EF4-FFF2-40B4-BE49-F238E27FC236}">
                <a16:creationId xmlns:a16="http://schemas.microsoft.com/office/drawing/2014/main" id="{6BCB5CC5-66E0-4B65-AB45-8F0A22BDB0CB}"/>
              </a:ext>
            </a:extLst>
          </p:cNvPr>
          <p:cNvGrpSpPr/>
          <p:nvPr/>
        </p:nvGrpSpPr>
        <p:grpSpPr>
          <a:xfrm>
            <a:off x="5489872" y="-186148"/>
            <a:ext cx="6968219" cy="3401039"/>
            <a:chOff x="5470199" y="-196657"/>
            <a:chExt cx="6968218" cy="3401039"/>
          </a:xfrm>
        </p:grpSpPr>
        <p:sp>
          <p:nvSpPr>
            <p:cNvPr id="145" name="Freeform: Shape 144">
              <a:extLst>
                <a:ext uri="{FF2B5EF4-FFF2-40B4-BE49-F238E27FC236}">
                  <a16:creationId xmlns:a16="http://schemas.microsoft.com/office/drawing/2014/main" id="{0933063F-DD6F-423C-88CE-FF22D4E8F541}"/>
                </a:ext>
              </a:extLst>
            </p:cNvPr>
            <p:cNvSpPr/>
            <p:nvPr/>
          </p:nvSpPr>
          <p:spPr>
            <a:xfrm>
              <a:off x="5470199" y="1"/>
              <a:ext cx="6734882" cy="3204381"/>
            </a:xfrm>
            <a:custGeom>
              <a:avLst/>
              <a:gdLst>
                <a:gd name="connsiteX0" fmla="*/ 9584 w 6734882"/>
                <a:gd name="connsiteY0" fmla="*/ 0 h 3204381"/>
                <a:gd name="connsiteX1" fmla="*/ 6734882 w 6734882"/>
                <a:gd name="connsiteY1" fmla="*/ 0 h 3204381"/>
                <a:gd name="connsiteX2" fmla="*/ 6734882 w 6734882"/>
                <a:gd name="connsiteY2" fmla="*/ 3204381 h 3204381"/>
                <a:gd name="connsiteX3" fmla="*/ 6698227 w 6734882"/>
                <a:gd name="connsiteY3" fmla="*/ 3203377 h 3204381"/>
                <a:gd name="connsiteX4" fmla="*/ 6020761 w 6734882"/>
                <a:gd name="connsiteY4" fmla="*/ 3124200 h 3204381"/>
                <a:gd name="connsiteX5" fmla="*/ 4100521 w 6734882"/>
                <a:gd name="connsiteY5" fmla="*/ 1706880 h 3204381"/>
                <a:gd name="connsiteX6" fmla="*/ 1220161 w 6734882"/>
                <a:gd name="connsiteY6" fmla="*/ 1173480 h 3204381"/>
                <a:gd name="connsiteX7" fmla="*/ 4652 w 6734882"/>
                <a:gd name="connsiteY7" fmla="*/ 11906 h 320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882" h="3204381">
                  <a:moveTo>
                    <a:pt x="9584" y="0"/>
                  </a:moveTo>
                  <a:lnTo>
                    <a:pt x="6734882" y="0"/>
                  </a:lnTo>
                  <a:lnTo>
                    <a:pt x="6734882" y="3204381"/>
                  </a:lnTo>
                  <a:lnTo>
                    <a:pt x="6698227" y="3203377"/>
                  </a:lnTo>
                  <a:cubicBezTo>
                    <a:pt x="6444465" y="3191828"/>
                    <a:pt x="6208086" y="3162935"/>
                    <a:pt x="6020761" y="3124200"/>
                  </a:cubicBezTo>
                  <a:cubicBezTo>
                    <a:pt x="5271461" y="2969260"/>
                    <a:pt x="4900621" y="2032000"/>
                    <a:pt x="4100521" y="1706880"/>
                  </a:cubicBezTo>
                  <a:cubicBezTo>
                    <a:pt x="3300421" y="1381760"/>
                    <a:pt x="1832301" y="1508760"/>
                    <a:pt x="1220161" y="1173480"/>
                  </a:cubicBezTo>
                  <a:cubicBezTo>
                    <a:pt x="761056" y="922020"/>
                    <a:pt x="-69524" y="393383"/>
                    <a:pt x="4652" y="1190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377"/>
              <a:endParaRPr lang="en-US">
                <a:solidFill>
                  <a:prstClr val="white"/>
                </a:solidFill>
                <a:latin typeface="Calibri" panose="020F0502020204030204"/>
                <a:sym typeface="Arial"/>
              </a:endParaRPr>
            </a:p>
          </p:txBody>
        </p:sp>
        <p:sp>
          <p:nvSpPr>
            <p:cNvPr id="146" name="Freeform: Shape 145">
              <a:extLst>
                <a:ext uri="{FF2B5EF4-FFF2-40B4-BE49-F238E27FC236}">
                  <a16:creationId xmlns:a16="http://schemas.microsoft.com/office/drawing/2014/main" id="{CB6F5B11-B6B7-4C77-A367-CA85E2C8280D}"/>
                </a:ext>
              </a:extLst>
            </p:cNvPr>
            <p:cNvSpPr/>
            <p:nvPr/>
          </p:nvSpPr>
          <p:spPr>
            <a:xfrm>
              <a:off x="5703535" y="-196657"/>
              <a:ext cx="6734882" cy="3204381"/>
            </a:xfrm>
            <a:custGeom>
              <a:avLst/>
              <a:gdLst>
                <a:gd name="connsiteX0" fmla="*/ 9584 w 6734882"/>
                <a:gd name="connsiteY0" fmla="*/ 0 h 3204381"/>
                <a:gd name="connsiteX1" fmla="*/ 6734882 w 6734882"/>
                <a:gd name="connsiteY1" fmla="*/ 0 h 3204381"/>
                <a:gd name="connsiteX2" fmla="*/ 6734882 w 6734882"/>
                <a:gd name="connsiteY2" fmla="*/ 3204381 h 3204381"/>
                <a:gd name="connsiteX3" fmla="*/ 6698227 w 6734882"/>
                <a:gd name="connsiteY3" fmla="*/ 3203377 h 3204381"/>
                <a:gd name="connsiteX4" fmla="*/ 6020761 w 6734882"/>
                <a:gd name="connsiteY4" fmla="*/ 3124200 h 3204381"/>
                <a:gd name="connsiteX5" fmla="*/ 4100521 w 6734882"/>
                <a:gd name="connsiteY5" fmla="*/ 1706880 h 3204381"/>
                <a:gd name="connsiteX6" fmla="*/ 1220161 w 6734882"/>
                <a:gd name="connsiteY6" fmla="*/ 1173480 h 3204381"/>
                <a:gd name="connsiteX7" fmla="*/ 4652 w 6734882"/>
                <a:gd name="connsiteY7" fmla="*/ 11906 h 320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882" h="3204381">
                  <a:moveTo>
                    <a:pt x="9584" y="0"/>
                  </a:moveTo>
                  <a:lnTo>
                    <a:pt x="6734882" y="0"/>
                  </a:lnTo>
                  <a:lnTo>
                    <a:pt x="6734882" y="3204381"/>
                  </a:lnTo>
                  <a:lnTo>
                    <a:pt x="6698227" y="3203377"/>
                  </a:lnTo>
                  <a:cubicBezTo>
                    <a:pt x="6444465" y="3191828"/>
                    <a:pt x="6208086" y="3162935"/>
                    <a:pt x="6020761" y="3124200"/>
                  </a:cubicBezTo>
                  <a:cubicBezTo>
                    <a:pt x="5271461" y="2969260"/>
                    <a:pt x="4900621" y="2032000"/>
                    <a:pt x="4100521" y="1706880"/>
                  </a:cubicBezTo>
                  <a:cubicBezTo>
                    <a:pt x="3300421" y="1381760"/>
                    <a:pt x="1832301" y="1508760"/>
                    <a:pt x="1220161" y="1173480"/>
                  </a:cubicBezTo>
                  <a:cubicBezTo>
                    <a:pt x="761056" y="922020"/>
                    <a:pt x="-69524" y="393383"/>
                    <a:pt x="4652" y="11906"/>
                  </a:cubicBezTo>
                  <a:close/>
                </a:path>
              </a:pathLst>
            </a:cu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377"/>
              <a:endParaRPr lang="en-US">
                <a:solidFill>
                  <a:prstClr val="white"/>
                </a:solidFill>
                <a:latin typeface="Calibri" panose="020F0502020204030204"/>
                <a:sym typeface="Arial"/>
              </a:endParaRPr>
            </a:p>
          </p:txBody>
        </p:sp>
      </p:grpSp>
      <p:sp>
        <p:nvSpPr>
          <p:cNvPr id="5" name="TextBox 4">
            <a:extLst>
              <a:ext uri="{FF2B5EF4-FFF2-40B4-BE49-F238E27FC236}">
                <a16:creationId xmlns:a16="http://schemas.microsoft.com/office/drawing/2014/main" id="{CA5C64E8-5029-E973-3BB5-6B3932DC45C5}"/>
              </a:ext>
            </a:extLst>
          </p:cNvPr>
          <p:cNvSpPr txBox="1"/>
          <p:nvPr/>
        </p:nvSpPr>
        <p:spPr>
          <a:xfrm>
            <a:off x="1213628" y="3062431"/>
            <a:ext cx="5319252" cy="954107"/>
          </a:xfrm>
          <a:prstGeom prst="rect">
            <a:avLst/>
          </a:prstGeom>
          <a:noFill/>
        </p:spPr>
        <p:txBody>
          <a:bodyPr wrap="square">
            <a:spAutoFit/>
          </a:bodyPr>
          <a:lstStyle/>
          <a:p>
            <a:r>
              <a:rPr lang="en-US" sz="2800" b="1" dirty="0">
                <a:solidFill>
                  <a:schemeClr val="bg1"/>
                </a:solidFill>
                <a:latin typeface="Calibri" panose="020F0502020204030204" pitchFamily="34" charset="0"/>
                <a:ea typeface="Segoe UI Black" panose="020B0A02040204020203" pitchFamily="34" charset="0"/>
                <a:cs typeface="Calibri" panose="020F0502020204030204" pitchFamily="34" charset="0"/>
              </a:rPr>
              <a:t>ADTA 5560-Final Project</a:t>
            </a:r>
          </a:p>
          <a:p>
            <a:r>
              <a:rPr lang="en-US" sz="2800" b="1" dirty="0">
                <a:solidFill>
                  <a:schemeClr val="bg1"/>
                </a:solidFill>
                <a:latin typeface="Calibri" panose="020F0502020204030204" pitchFamily="34" charset="0"/>
                <a:ea typeface="Segoe UI Black" panose="020B0A02040204020203" pitchFamily="34" charset="0"/>
                <a:cs typeface="Calibri" panose="020F0502020204030204" pitchFamily="34" charset="0"/>
              </a:rPr>
              <a:t>Instructor: Thuan L Nguyen, PhD</a:t>
            </a:r>
          </a:p>
        </p:txBody>
      </p:sp>
      <p:sp>
        <p:nvSpPr>
          <p:cNvPr id="6" name="TextBox 5">
            <a:extLst>
              <a:ext uri="{FF2B5EF4-FFF2-40B4-BE49-F238E27FC236}">
                <a16:creationId xmlns:a16="http://schemas.microsoft.com/office/drawing/2014/main" id="{46C384E3-3CBD-3412-9D37-9F9AF10E1C9E}"/>
              </a:ext>
            </a:extLst>
          </p:cNvPr>
          <p:cNvSpPr txBox="1"/>
          <p:nvPr/>
        </p:nvSpPr>
        <p:spPr>
          <a:xfrm>
            <a:off x="8582756" y="4700696"/>
            <a:ext cx="5319252" cy="400110"/>
          </a:xfrm>
          <a:prstGeom prst="rect">
            <a:avLst/>
          </a:prstGeom>
          <a:noFill/>
        </p:spPr>
        <p:txBody>
          <a:bodyPr wrap="square">
            <a:spAutoFit/>
          </a:bodyPr>
          <a:lstStyle/>
          <a:p>
            <a:r>
              <a:rPr lang="en-US" sz="2000" b="1" dirty="0">
                <a:solidFill>
                  <a:schemeClr val="bg1"/>
                </a:solidFill>
                <a:latin typeface="Calibri" panose="020F0502020204030204" pitchFamily="34" charset="0"/>
                <a:ea typeface="Segoe UI Black" panose="020B0A02040204020203" pitchFamily="34" charset="0"/>
                <a:cs typeface="Calibri" panose="020F0502020204030204" pitchFamily="34" charset="0"/>
              </a:rPr>
              <a:t>Student Name: </a:t>
            </a:r>
            <a:r>
              <a:rPr lang="en-US" sz="2000" b="1">
                <a:solidFill>
                  <a:schemeClr val="bg1"/>
                </a:solidFill>
                <a:latin typeface="Calibri" panose="020F0502020204030204" pitchFamily="34" charset="0"/>
                <a:ea typeface="Segoe UI Black" panose="020B0A02040204020203" pitchFamily="34" charset="0"/>
                <a:cs typeface="Calibri" panose="020F0502020204030204" pitchFamily="34" charset="0"/>
              </a:rPr>
              <a:t>Vipin Katakam</a:t>
            </a:r>
            <a:endParaRPr lang="en-US" sz="2000" b="1" dirty="0">
              <a:solidFill>
                <a:schemeClr val="bg1"/>
              </a:solidFill>
              <a:latin typeface="Calibri" panose="020F0502020204030204" pitchFamily="34" charset="0"/>
              <a:ea typeface="Segoe UI Black" panose="020B0A02040204020203" pitchFamily="34" charset="0"/>
              <a:cs typeface="Calibri" panose="020F0502020204030204" pitchFamily="34" charset="0"/>
            </a:endParaRPr>
          </a:p>
        </p:txBody>
      </p:sp>
    </p:spTree>
    <p:extLst>
      <p:ext uri="{BB962C8B-B14F-4D97-AF65-F5344CB8AC3E}">
        <p14:creationId xmlns:p14="http://schemas.microsoft.com/office/powerpoint/2010/main" val="3707894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C4EF579C-E89C-441B-BF71-0981B93F406E}"/>
              </a:ext>
            </a:extLst>
          </p:cNvPr>
          <p:cNvSpPr/>
          <p:nvPr/>
        </p:nvSpPr>
        <p:spPr>
          <a:xfrm>
            <a:off x="3331753" y="4086225"/>
            <a:ext cx="3924300" cy="39243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92FA480-D285-4031-BAC0-72E8ECD7EB8C}"/>
              </a:ext>
            </a:extLst>
          </p:cNvPr>
          <p:cNvSpPr/>
          <p:nvPr/>
        </p:nvSpPr>
        <p:spPr>
          <a:xfrm>
            <a:off x="8115300" y="-1295400"/>
            <a:ext cx="5467350" cy="54673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3077A1-56D5-4B16-9F53-00B52A181164}"/>
              </a:ext>
            </a:extLst>
          </p:cNvPr>
          <p:cNvSpPr/>
          <p:nvPr/>
        </p:nvSpPr>
        <p:spPr>
          <a:xfrm>
            <a:off x="278545" y="337756"/>
            <a:ext cx="11634910" cy="6200776"/>
          </a:xfrm>
          <a:prstGeom prst="rect">
            <a:avLst/>
          </a:prstGeom>
          <a:solidFill>
            <a:schemeClr val="bg1"/>
          </a:solidFill>
          <a:ln>
            <a:solidFill>
              <a:schemeClr val="bg1">
                <a:lumMod val="95000"/>
              </a:schemeClr>
            </a:solid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7" name="TextBox 36">
            <a:extLst>
              <a:ext uri="{FF2B5EF4-FFF2-40B4-BE49-F238E27FC236}">
                <a16:creationId xmlns:a16="http://schemas.microsoft.com/office/drawing/2014/main" id="{729C2AA2-B852-4127-BDCE-E81B96919883}"/>
              </a:ext>
            </a:extLst>
          </p:cNvPr>
          <p:cNvSpPr txBox="1"/>
          <p:nvPr/>
        </p:nvSpPr>
        <p:spPr>
          <a:xfrm>
            <a:off x="558800" y="514945"/>
            <a:ext cx="11074400" cy="430887"/>
          </a:xfrm>
          <a:prstGeom prst="rect">
            <a:avLst/>
          </a:prstGeom>
          <a:noFill/>
        </p:spPr>
        <p:txBody>
          <a:bodyPr wrap="square" lIns="0" tIns="0" rIns="0" bIns="0" rtlCol="0" anchor="t">
            <a:spAutoFit/>
          </a:bodyPr>
          <a:lstStyle/>
          <a:p>
            <a:pPr algn="ctr"/>
            <a:r>
              <a:rPr lang="en-US" sz="2800" b="1" dirty="0">
                <a:solidFill>
                  <a:schemeClr val="accent1"/>
                </a:solidFill>
                <a:latin typeface="+mj-lt"/>
                <a:ea typeface="Segoe UI Black" panose="020B0A02040204020203" pitchFamily="34" charset="0"/>
                <a:cs typeface="Segoe UI" panose="020B0502040204020203" pitchFamily="34" charset="0"/>
              </a:rPr>
              <a:t>Redesign the LSTM Neural Network to improve performance</a:t>
            </a:r>
          </a:p>
        </p:txBody>
      </p:sp>
      <p:sp>
        <p:nvSpPr>
          <p:cNvPr id="2" name="TextBox 1">
            <a:extLst>
              <a:ext uri="{FF2B5EF4-FFF2-40B4-BE49-F238E27FC236}">
                <a16:creationId xmlns:a16="http://schemas.microsoft.com/office/drawing/2014/main" id="{C93D5CDE-6C13-B2E7-B736-B82BF77DB353}"/>
              </a:ext>
            </a:extLst>
          </p:cNvPr>
          <p:cNvSpPr txBox="1"/>
          <p:nvPr/>
        </p:nvSpPr>
        <p:spPr>
          <a:xfrm>
            <a:off x="759361" y="1255276"/>
            <a:ext cx="6103737" cy="4026743"/>
          </a:xfrm>
          <a:prstGeom prst="rect">
            <a:avLst/>
          </a:prstGeom>
          <a:noFill/>
        </p:spPr>
        <p:txBody>
          <a:bodyPr wrap="square" rtlCol="0">
            <a:spAutoFit/>
          </a:bodyPr>
          <a:lstStyle/>
          <a:p>
            <a:pPr marL="0" marR="0">
              <a:lnSpc>
                <a:spcPct val="125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Summary of Core Parameters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5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 much of the data (20%) will be used for testing? </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25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 many LSTM layers are there? LSTM 3 layers</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25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Number of neurons in each layer of the LSTM? 50 neurons are present in each LSTM layer.</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25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Is there a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DropOut</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layer? Yes. </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25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proportion to decrease is 0.2 if the layer is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DropOut</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25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Time-series input sequence length: 45</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25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testing and forecasting, the batch size must be ONE.</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25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number of epochs for training must be 30.</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400" u="sng" dirty="0">
              <a:latin typeface="Calibri" panose="020F0502020204030204" pitchFamily="34" charset="0"/>
              <a:cs typeface="Calibri" panose="020F0502020204030204" pitchFamily="34" charset="0"/>
            </a:endParaRPr>
          </a:p>
        </p:txBody>
      </p:sp>
      <p:pic>
        <p:nvPicPr>
          <p:cNvPr id="3" name="Picture 2" descr="Chart&#10;&#10;Description automatically generated">
            <a:extLst>
              <a:ext uri="{FF2B5EF4-FFF2-40B4-BE49-F238E27FC236}">
                <a16:creationId xmlns:a16="http://schemas.microsoft.com/office/drawing/2014/main" id="{846FC2F7-1EA7-971A-B3A8-98DC603D62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81732" y="1522849"/>
            <a:ext cx="4091651" cy="3491595"/>
          </a:xfrm>
          <a:prstGeom prst="rect">
            <a:avLst/>
          </a:prstGeom>
          <a:noFill/>
          <a:ln>
            <a:noFill/>
          </a:ln>
        </p:spPr>
      </p:pic>
    </p:spTree>
    <p:extLst>
      <p:ext uri="{BB962C8B-B14F-4D97-AF65-F5344CB8AC3E}">
        <p14:creationId xmlns:p14="http://schemas.microsoft.com/office/powerpoint/2010/main" val="2207174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C4EF579C-E89C-441B-BF71-0981B93F406E}"/>
              </a:ext>
            </a:extLst>
          </p:cNvPr>
          <p:cNvSpPr/>
          <p:nvPr/>
        </p:nvSpPr>
        <p:spPr>
          <a:xfrm>
            <a:off x="3331753" y="4086225"/>
            <a:ext cx="3924300" cy="39243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92FA480-D285-4031-BAC0-72E8ECD7EB8C}"/>
              </a:ext>
            </a:extLst>
          </p:cNvPr>
          <p:cNvSpPr/>
          <p:nvPr/>
        </p:nvSpPr>
        <p:spPr>
          <a:xfrm>
            <a:off x="8115300" y="-1295400"/>
            <a:ext cx="5467350" cy="54673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3077A1-56D5-4B16-9F53-00B52A181164}"/>
              </a:ext>
            </a:extLst>
          </p:cNvPr>
          <p:cNvSpPr/>
          <p:nvPr/>
        </p:nvSpPr>
        <p:spPr>
          <a:xfrm>
            <a:off x="278545" y="328612"/>
            <a:ext cx="11634910" cy="6200776"/>
          </a:xfrm>
          <a:prstGeom prst="rect">
            <a:avLst/>
          </a:prstGeom>
          <a:solidFill>
            <a:schemeClr val="bg1"/>
          </a:solidFill>
          <a:ln>
            <a:solidFill>
              <a:schemeClr val="bg1">
                <a:lumMod val="95000"/>
              </a:schemeClr>
            </a:solid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7" name="TextBox 36">
            <a:extLst>
              <a:ext uri="{FF2B5EF4-FFF2-40B4-BE49-F238E27FC236}">
                <a16:creationId xmlns:a16="http://schemas.microsoft.com/office/drawing/2014/main" id="{729C2AA2-B852-4127-BDCE-E81B96919883}"/>
              </a:ext>
            </a:extLst>
          </p:cNvPr>
          <p:cNvSpPr txBox="1"/>
          <p:nvPr/>
        </p:nvSpPr>
        <p:spPr>
          <a:xfrm>
            <a:off x="558800" y="514945"/>
            <a:ext cx="11074400" cy="430887"/>
          </a:xfrm>
          <a:prstGeom prst="rect">
            <a:avLst/>
          </a:prstGeom>
          <a:noFill/>
        </p:spPr>
        <p:txBody>
          <a:bodyPr wrap="square" lIns="0" tIns="0" rIns="0" bIns="0" rtlCol="0" anchor="t">
            <a:spAutoFit/>
          </a:bodyPr>
          <a:lstStyle/>
          <a:p>
            <a:pPr algn="ctr"/>
            <a:r>
              <a:rPr lang="en-US" sz="2800" b="1" dirty="0">
                <a:solidFill>
                  <a:schemeClr val="accent1"/>
                </a:solidFill>
                <a:latin typeface="+mj-lt"/>
                <a:ea typeface="Segoe UI Black" panose="020B0A02040204020203" pitchFamily="34" charset="0"/>
                <a:cs typeface="Segoe UI" panose="020B0502040204020203" pitchFamily="34" charset="0"/>
              </a:rPr>
              <a:t>Redesign the LSTM Neural Network to improve performance</a:t>
            </a:r>
          </a:p>
        </p:txBody>
      </p:sp>
      <p:sp>
        <p:nvSpPr>
          <p:cNvPr id="7" name="TextBox 6">
            <a:extLst>
              <a:ext uri="{FF2B5EF4-FFF2-40B4-BE49-F238E27FC236}">
                <a16:creationId xmlns:a16="http://schemas.microsoft.com/office/drawing/2014/main" id="{859CECCF-0C47-52EC-96D5-417C907583A7}"/>
              </a:ext>
            </a:extLst>
          </p:cNvPr>
          <p:cNvSpPr txBox="1"/>
          <p:nvPr/>
        </p:nvSpPr>
        <p:spPr>
          <a:xfrm>
            <a:off x="1176480" y="1461626"/>
            <a:ext cx="5237333" cy="461665"/>
          </a:xfrm>
          <a:prstGeom prst="rect">
            <a:avLst/>
          </a:prstGeom>
          <a:noFill/>
        </p:spPr>
        <p:txBody>
          <a:bodyPr wrap="square" rtlCol="0">
            <a:spAutoFit/>
          </a:bodyPr>
          <a:lstStyle/>
          <a:p>
            <a:r>
              <a:rPr lang="en-US" sz="2400" dirty="0">
                <a:solidFill>
                  <a:srgbClr val="2D558B"/>
                </a:solidFill>
                <a:latin typeface="Calibri" panose="020F0502020204030204" pitchFamily="34" charset="0"/>
                <a:cs typeface="Calibri" panose="020F0502020204030204" pitchFamily="34" charset="0"/>
              </a:rPr>
              <a:t>Predicted vs Actual Close Price</a:t>
            </a:r>
          </a:p>
        </p:txBody>
      </p:sp>
      <p:sp>
        <p:nvSpPr>
          <p:cNvPr id="3" name="TextBox 2">
            <a:extLst>
              <a:ext uri="{FF2B5EF4-FFF2-40B4-BE49-F238E27FC236}">
                <a16:creationId xmlns:a16="http://schemas.microsoft.com/office/drawing/2014/main" id="{EB13A9FB-7B10-4178-7B90-D4BA1C58E561}"/>
              </a:ext>
            </a:extLst>
          </p:cNvPr>
          <p:cNvSpPr txBox="1"/>
          <p:nvPr/>
        </p:nvSpPr>
        <p:spPr>
          <a:xfrm>
            <a:off x="6843437" y="1649369"/>
            <a:ext cx="5237333" cy="461665"/>
          </a:xfrm>
          <a:prstGeom prst="rect">
            <a:avLst/>
          </a:prstGeom>
          <a:noFill/>
        </p:spPr>
        <p:txBody>
          <a:bodyPr wrap="square" rtlCol="0">
            <a:spAutoFit/>
          </a:bodyPr>
          <a:lstStyle/>
          <a:p>
            <a:r>
              <a:rPr lang="en-US" sz="2400" dirty="0">
                <a:solidFill>
                  <a:srgbClr val="2D558B"/>
                </a:solidFill>
                <a:latin typeface="Calibri" panose="020F0502020204030204" pitchFamily="34" charset="0"/>
                <a:cs typeface="Calibri" panose="020F0502020204030204" pitchFamily="34" charset="0"/>
              </a:rPr>
              <a:t>Forecast vs Actual Close Price</a:t>
            </a:r>
          </a:p>
        </p:txBody>
      </p:sp>
      <p:pic>
        <p:nvPicPr>
          <p:cNvPr id="2" name="Picture 1" descr="Chart&#10;&#10;Description automatically generated">
            <a:extLst>
              <a:ext uri="{FF2B5EF4-FFF2-40B4-BE49-F238E27FC236}">
                <a16:creationId xmlns:a16="http://schemas.microsoft.com/office/drawing/2014/main" id="{2F45C230-1EC9-B59F-55B7-35630FDCDD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8800" y="2210690"/>
            <a:ext cx="5575300" cy="3403600"/>
          </a:xfrm>
          <a:prstGeom prst="rect">
            <a:avLst/>
          </a:prstGeom>
          <a:noFill/>
          <a:ln>
            <a:noFill/>
          </a:ln>
        </p:spPr>
      </p:pic>
      <p:pic>
        <p:nvPicPr>
          <p:cNvPr id="4" name="Picture 3" descr="Chart, line chart&#10;&#10;Description automatically generated">
            <a:extLst>
              <a:ext uri="{FF2B5EF4-FFF2-40B4-BE49-F238E27FC236}">
                <a16:creationId xmlns:a16="http://schemas.microsoft.com/office/drawing/2014/main" id="{E5000461-92C5-3CFB-FFA6-B662566244E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46251" y="2303360"/>
            <a:ext cx="5088714" cy="3329218"/>
          </a:xfrm>
          <a:prstGeom prst="rect">
            <a:avLst/>
          </a:prstGeom>
          <a:noFill/>
          <a:ln>
            <a:noFill/>
          </a:ln>
        </p:spPr>
      </p:pic>
    </p:spTree>
    <p:extLst>
      <p:ext uri="{BB962C8B-B14F-4D97-AF65-F5344CB8AC3E}">
        <p14:creationId xmlns:p14="http://schemas.microsoft.com/office/powerpoint/2010/main" val="2435940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C4EF579C-E89C-441B-BF71-0981B93F406E}"/>
              </a:ext>
            </a:extLst>
          </p:cNvPr>
          <p:cNvSpPr/>
          <p:nvPr/>
        </p:nvSpPr>
        <p:spPr>
          <a:xfrm>
            <a:off x="3331753" y="4086225"/>
            <a:ext cx="3924300" cy="39243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92FA480-D285-4031-BAC0-72E8ECD7EB8C}"/>
              </a:ext>
            </a:extLst>
          </p:cNvPr>
          <p:cNvSpPr/>
          <p:nvPr/>
        </p:nvSpPr>
        <p:spPr>
          <a:xfrm>
            <a:off x="8115300" y="-1295400"/>
            <a:ext cx="5467350" cy="54673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3077A1-56D5-4B16-9F53-00B52A181164}"/>
              </a:ext>
            </a:extLst>
          </p:cNvPr>
          <p:cNvSpPr/>
          <p:nvPr/>
        </p:nvSpPr>
        <p:spPr>
          <a:xfrm>
            <a:off x="278545" y="328612"/>
            <a:ext cx="11634910" cy="6200776"/>
          </a:xfrm>
          <a:prstGeom prst="rect">
            <a:avLst/>
          </a:prstGeom>
          <a:solidFill>
            <a:schemeClr val="bg1"/>
          </a:solidFill>
          <a:ln>
            <a:solidFill>
              <a:schemeClr val="bg1">
                <a:lumMod val="95000"/>
              </a:schemeClr>
            </a:solid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7" name="TextBox 36">
            <a:extLst>
              <a:ext uri="{FF2B5EF4-FFF2-40B4-BE49-F238E27FC236}">
                <a16:creationId xmlns:a16="http://schemas.microsoft.com/office/drawing/2014/main" id="{729C2AA2-B852-4127-BDCE-E81B96919883}"/>
              </a:ext>
            </a:extLst>
          </p:cNvPr>
          <p:cNvSpPr txBox="1"/>
          <p:nvPr/>
        </p:nvSpPr>
        <p:spPr>
          <a:xfrm>
            <a:off x="558800" y="328612"/>
            <a:ext cx="11074400" cy="553998"/>
          </a:xfrm>
          <a:prstGeom prst="rect">
            <a:avLst/>
          </a:prstGeom>
          <a:noFill/>
        </p:spPr>
        <p:txBody>
          <a:bodyPr wrap="square" lIns="0" tIns="0" rIns="0" bIns="0" rtlCol="0" anchor="t">
            <a:spAutoFit/>
          </a:bodyPr>
          <a:lstStyle/>
          <a:p>
            <a:pPr algn="ctr"/>
            <a:r>
              <a:rPr lang="en-US" sz="3600" b="1" dirty="0">
                <a:solidFill>
                  <a:schemeClr val="accent1"/>
                </a:solidFill>
                <a:latin typeface="+mj-lt"/>
                <a:ea typeface="Segoe UI Black" panose="020B0A02040204020203" pitchFamily="34" charset="0"/>
                <a:cs typeface="Segoe UI" panose="020B0502040204020203" pitchFamily="34" charset="0"/>
              </a:rPr>
              <a:t>Compare Network Performance </a:t>
            </a:r>
          </a:p>
        </p:txBody>
      </p:sp>
      <p:sp>
        <p:nvSpPr>
          <p:cNvPr id="2" name="TextBox 1">
            <a:extLst>
              <a:ext uri="{FF2B5EF4-FFF2-40B4-BE49-F238E27FC236}">
                <a16:creationId xmlns:a16="http://schemas.microsoft.com/office/drawing/2014/main" id="{C93D5CDE-6C13-B2E7-B736-B82BF77DB353}"/>
              </a:ext>
            </a:extLst>
          </p:cNvPr>
          <p:cNvSpPr txBox="1"/>
          <p:nvPr/>
        </p:nvSpPr>
        <p:spPr>
          <a:xfrm>
            <a:off x="1083825" y="882610"/>
            <a:ext cx="6487407" cy="4862870"/>
          </a:xfrm>
          <a:prstGeom prst="rect">
            <a:avLst/>
          </a:prstGeom>
          <a:noFill/>
        </p:spPr>
        <p:txBody>
          <a:bodyPr wrap="square" rtlCol="0">
            <a:spAutoFit/>
          </a:bodyPr>
          <a:lstStyle/>
          <a:p>
            <a:r>
              <a:rPr lang="en-US" sz="2000" u="sng" dirty="0">
                <a:latin typeface="Calibri" panose="020F0502020204030204" pitchFamily="34" charset="0"/>
                <a:cs typeface="Calibri" panose="020F0502020204030204" pitchFamily="34" charset="0"/>
              </a:rPr>
              <a:t>What we have changed and how they affect model’s performance?</a:t>
            </a:r>
          </a:p>
          <a:p>
            <a:pPr marL="285750" indent="-285750">
              <a:buFont typeface="Wingdings" panose="05000000000000000000" pitchFamily="2" charset="2"/>
              <a:buChar char="q"/>
            </a:pPr>
            <a:r>
              <a:rPr lang="en-US" dirty="0">
                <a:latin typeface="Calibri" panose="020F0502020204030204" pitchFamily="34" charset="0"/>
                <a:cs typeface="Calibri" panose="020F0502020204030204" pitchFamily="34" charset="0"/>
              </a:rPr>
              <a:t>Number of neurons: In Project # 2, each LSTM layer has 50 neurons, which is a smaller number than in Project # 1 (40 neurons). This can help to reduce the model's complexity, making it easier to train and less prone to overfitting.</a:t>
            </a:r>
          </a:p>
          <a:p>
            <a:pPr marL="285750" indent="-285750">
              <a:buFont typeface="Wingdings" panose="05000000000000000000" pitchFamily="2" charset="2"/>
              <a:buChar char="q"/>
            </a:pPr>
            <a:r>
              <a:rPr lang="en-US" dirty="0">
                <a:latin typeface="Calibri" panose="020F0502020204030204" pitchFamily="34" charset="0"/>
                <a:cs typeface="Calibri" panose="020F0502020204030204" pitchFamily="34" charset="0"/>
              </a:rPr>
              <a:t>Length of input sequence: In Project # 2, the length of the time-series input sequence is 20, which is shorter than in Project # 1 (45). A shorter input sequence can capture more recent trends and reduce the impact of older data, which may no longer be relevant. This can help the model better adapt to changes in the data.</a:t>
            </a:r>
          </a:p>
          <a:p>
            <a:pPr marL="285750" indent="-285750">
              <a:buFont typeface="Wingdings" panose="05000000000000000000" pitchFamily="2" charset="2"/>
              <a:buChar char="q"/>
            </a:pPr>
            <a:r>
              <a:rPr lang="en-US" dirty="0">
                <a:latin typeface="Calibri" panose="020F0502020204030204" pitchFamily="34" charset="0"/>
                <a:cs typeface="Calibri" panose="020F0502020204030204" pitchFamily="34" charset="0"/>
              </a:rPr>
              <a:t>Number of epochs: In Project # 2, the number of epochs for training is 50, which is smaller than in Project # 1 (300). More epochs can allow the model to learn more complex patterns in the data, improving its accuracy and reducing the risk of underfitting.</a:t>
            </a:r>
          </a:p>
        </p:txBody>
      </p:sp>
      <p:pic>
        <p:nvPicPr>
          <p:cNvPr id="4" name="Picture 3">
            <a:extLst>
              <a:ext uri="{FF2B5EF4-FFF2-40B4-BE49-F238E27FC236}">
                <a16:creationId xmlns:a16="http://schemas.microsoft.com/office/drawing/2014/main" id="{2C57CCAE-C06F-533F-53BD-2AC409DD77A0}"/>
              </a:ext>
            </a:extLst>
          </p:cNvPr>
          <p:cNvPicPr>
            <a:picLocks noChangeAspect="1"/>
          </p:cNvPicPr>
          <p:nvPr/>
        </p:nvPicPr>
        <p:blipFill>
          <a:blip r:embed="rId3"/>
          <a:stretch>
            <a:fillRect/>
          </a:stretch>
        </p:blipFill>
        <p:spPr>
          <a:xfrm>
            <a:off x="7409254" y="1433293"/>
            <a:ext cx="4189453" cy="3761503"/>
          </a:xfrm>
          <a:prstGeom prst="rect">
            <a:avLst/>
          </a:prstGeom>
        </p:spPr>
      </p:pic>
    </p:spTree>
    <p:extLst>
      <p:ext uri="{BB962C8B-B14F-4D97-AF65-F5344CB8AC3E}">
        <p14:creationId xmlns:p14="http://schemas.microsoft.com/office/powerpoint/2010/main" val="719120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C4EF579C-E89C-441B-BF71-0981B93F406E}"/>
              </a:ext>
            </a:extLst>
          </p:cNvPr>
          <p:cNvSpPr/>
          <p:nvPr/>
        </p:nvSpPr>
        <p:spPr>
          <a:xfrm>
            <a:off x="3331753" y="4086225"/>
            <a:ext cx="3924300" cy="39243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92FA480-D285-4031-BAC0-72E8ECD7EB8C}"/>
              </a:ext>
            </a:extLst>
          </p:cNvPr>
          <p:cNvSpPr/>
          <p:nvPr/>
        </p:nvSpPr>
        <p:spPr>
          <a:xfrm>
            <a:off x="8115300" y="-1295400"/>
            <a:ext cx="5467350" cy="54673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3077A1-56D5-4B16-9F53-00B52A181164}"/>
              </a:ext>
            </a:extLst>
          </p:cNvPr>
          <p:cNvSpPr/>
          <p:nvPr/>
        </p:nvSpPr>
        <p:spPr>
          <a:xfrm>
            <a:off x="278545" y="328612"/>
            <a:ext cx="11634910" cy="6200776"/>
          </a:xfrm>
          <a:prstGeom prst="rect">
            <a:avLst/>
          </a:prstGeom>
          <a:solidFill>
            <a:schemeClr val="bg1"/>
          </a:solidFill>
          <a:ln>
            <a:solidFill>
              <a:schemeClr val="bg1">
                <a:lumMod val="95000"/>
              </a:schemeClr>
            </a:solid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7" name="TextBox 36">
            <a:extLst>
              <a:ext uri="{FF2B5EF4-FFF2-40B4-BE49-F238E27FC236}">
                <a16:creationId xmlns:a16="http://schemas.microsoft.com/office/drawing/2014/main" id="{729C2AA2-B852-4127-BDCE-E81B96919883}"/>
              </a:ext>
            </a:extLst>
          </p:cNvPr>
          <p:cNvSpPr txBox="1"/>
          <p:nvPr/>
        </p:nvSpPr>
        <p:spPr>
          <a:xfrm>
            <a:off x="558800" y="328612"/>
            <a:ext cx="11074400" cy="553998"/>
          </a:xfrm>
          <a:prstGeom prst="rect">
            <a:avLst/>
          </a:prstGeom>
          <a:noFill/>
        </p:spPr>
        <p:txBody>
          <a:bodyPr wrap="square" lIns="0" tIns="0" rIns="0" bIns="0" rtlCol="0" anchor="t">
            <a:spAutoFit/>
          </a:bodyPr>
          <a:lstStyle/>
          <a:p>
            <a:pPr algn="ctr"/>
            <a:r>
              <a:rPr lang="en-US" sz="3600" b="1" dirty="0">
                <a:solidFill>
                  <a:schemeClr val="accent1"/>
                </a:solidFill>
                <a:latin typeface="+mj-lt"/>
                <a:ea typeface="Segoe UI Black" panose="020B0A02040204020203" pitchFamily="34" charset="0"/>
                <a:cs typeface="Segoe UI" panose="020B0502040204020203" pitchFamily="34" charset="0"/>
              </a:rPr>
              <a:t>Project Report </a:t>
            </a:r>
          </a:p>
        </p:txBody>
      </p:sp>
      <p:sp>
        <p:nvSpPr>
          <p:cNvPr id="2" name="TextBox 1">
            <a:extLst>
              <a:ext uri="{FF2B5EF4-FFF2-40B4-BE49-F238E27FC236}">
                <a16:creationId xmlns:a16="http://schemas.microsoft.com/office/drawing/2014/main" id="{C93D5CDE-6C13-B2E7-B736-B82BF77DB353}"/>
              </a:ext>
            </a:extLst>
          </p:cNvPr>
          <p:cNvSpPr txBox="1"/>
          <p:nvPr/>
        </p:nvSpPr>
        <p:spPr>
          <a:xfrm>
            <a:off x="839055" y="1524106"/>
            <a:ext cx="11074400" cy="3046988"/>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Calibri" panose="020F0502020204030204" pitchFamily="34" charset="0"/>
                <a:cs typeface="Calibri" panose="020F0502020204030204" pitchFamily="34" charset="0"/>
              </a:rPr>
              <a:t>We were aware of the potential impacts these changes could have on a model's functionality. Adjustments were made to the batch size, the number of input time steps, and the number of neurons in each layer.</a:t>
            </a:r>
          </a:p>
          <a:p>
            <a:pPr marL="342900" indent="-342900">
              <a:buFont typeface="Wingdings" panose="05000000000000000000" pitchFamily="2" charset="2"/>
              <a:buChar char="q"/>
            </a:pPr>
            <a:r>
              <a:rPr lang="en-US" sz="2400" dirty="0">
                <a:latin typeface="Calibri" panose="020F0502020204030204" pitchFamily="34" charset="0"/>
                <a:cs typeface="Calibri" panose="020F0502020204030204" pitchFamily="34" charset="0"/>
              </a:rPr>
              <a:t>In conclusion, the topics covered above are essential to our comprehension of RNNs. They provide a strong foundation in neural network architecture and operation as well as the techniques and equipment required to design and successfully train neural networks. We may apply these concepts and techniques to a number of problems</a:t>
            </a:r>
          </a:p>
        </p:txBody>
      </p:sp>
    </p:spTree>
    <p:extLst>
      <p:ext uri="{BB962C8B-B14F-4D97-AF65-F5344CB8AC3E}">
        <p14:creationId xmlns:p14="http://schemas.microsoft.com/office/powerpoint/2010/main" val="3179424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C4EF579C-E89C-441B-BF71-0981B93F406E}"/>
              </a:ext>
            </a:extLst>
          </p:cNvPr>
          <p:cNvSpPr/>
          <p:nvPr/>
        </p:nvSpPr>
        <p:spPr>
          <a:xfrm>
            <a:off x="3331753" y="4086225"/>
            <a:ext cx="3924300" cy="39243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438DA43-3340-417C-ADF0-1483410E1A60}"/>
              </a:ext>
            </a:extLst>
          </p:cNvPr>
          <p:cNvSpPr/>
          <p:nvPr/>
        </p:nvSpPr>
        <p:spPr>
          <a:xfrm>
            <a:off x="228600" y="328612"/>
            <a:ext cx="1905000" cy="1905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92FA480-D285-4031-BAC0-72E8ECD7EB8C}"/>
              </a:ext>
            </a:extLst>
          </p:cNvPr>
          <p:cNvSpPr/>
          <p:nvPr/>
        </p:nvSpPr>
        <p:spPr>
          <a:xfrm>
            <a:off x="8115300" y="-1295400"/>
            <a:ext cx="5467350" cy="54673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3077A1-56D5-4B16-9F53-00B52A181164}"/>
              </a:ext>
            </a:extLst>
          </p:cNvPr>
          <p:cNvSpPr/>
          <p:nvPr/>
        </p:nvSpPr>
        <p:spPr>
          <a:xfrm>
            <a:off x="1181100" y="809625"/>
            <a:ext cx="9829800" cy="5238750"/>
          </a:xfrm>
          <a:prstGeom prst="rect">
            <a:avLst/>
          </a:prstGeom>
          <a:solidFill>
            <a:schemeClr val="bg1"/>
          </a:solidFill>
          <a:ln>
            <a:noFill/>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729C2AA2-B852-4127-BDCE-E81B96919883}"/>
              </a:ext>
            </a:extLst>
          </p:cNvPr>
          <p:cNvSpPr txBox="1"/>
          <p:nvPr/>
        </p:nvSpPr>
        <p:spPr>
          <a:xfrm>
            <a:off x="2423886" y="2967335"/>
            <a:ext cx="7344228" cy="923330"/>
          </a:xfrm>
          <a:prstGeom prst="rect">
            <a:avLst/>
          </a:prstGeom>
          <a:noFill/>
        </p:spPr>
        <p:txBody>
          <a:bodyPr wrap="square" lIns="0" tIns="0" rIns="0" bIns="0" rtlCol="0" anchor="ctr">
            <a:spAutoFit/>
          </a:bodyPr>
          <a:lstStyle/>
          <a:p>
            <a:pPr algn="ctr"/>
            <a:r>
              <a:rPr lang="en-US" sz="6000" b="1" dirty="0">
                <a:solidFill>
                  <a:schemeClr val="accent1"/>
                </a:solidFill>
                <a:latin typeface="+mj-lt"/>
                <a:ea typeface="Segoe UI Black" panose="020B0A02040204020203" pitchFamily="34" charset="0"/>
                <a:cs typeface="Segoe UI" panose="020B0502040204020203" pitchFamily="34" charset="0"/>
              </a:rPr>
              <a:t>Thank You.! </a:t>
            </a:r>
          </a:p>
        </p:txBody>
      </p:sp>
      <p:pic>
        <p:nvPicPr>
          <p:cNvPr id="13" name="Picture 12">
            <a:extLst>
              <a:ext uri="{FF2B5EF4-FFF2-40B4-BE49-F238E27FC236}">
                <a16:creationId xmlns:a16="http://schemas.microsoft.com/office/drawing/2014/main" id="{236D16FF-F178-2602-342A-2B4619EFFB6C}"/>
              </a:ext>
            </a:extLst>
          </p:cNvPr>
          <p:cNvPicPr>
            <a:picLocks noChangeAspect="1"/>
          </p:cNvPicPr>
          <p:nvPr/>
        </p:nvPicPr>
        <p:blipFill>
          <a:blip r:embed="rId3">
            <a:duotone>
              <a:schemeClr val="accent1">
                <a:shade val="45000"/>
                <a:satMod val="135000"/>
              </a:schemeClr>
              <a:prstClr val="white"/>
            </a:duotone>
          </a:blip>
          <a:stretch>
            <a:fillRect/>
          </a:stretch>
        </p:blipFill>
        <p:spPr>
          <a:xfrm>
            <a:off x="5543550" y="2081510"/>
            <a:ext cx="962025" cy="885825"/>
          </a:xfrm>
          <a:prstGeom prst="rect">
            <a:avLst/>
          </a:prstGeom>
        </p:spPr>
      </p:pic>
    </p:spTree>
    <p:extLst>
      <p:ext uri="{BB962C8B-B14F-4D97-AF65-F5344CB8AC3E}">
        <p14:creationId xmlns:p14="http://schemas.microsoft.com/office/powerpoint/2010/main" val="47156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C4EF579C-E89C-441B-BF71-0981B93F406E}"/>
              </a:ext>
            </a:extLst>
          </p:cNvPr>
          <p:cNvSpPr/>
          <p:nvPr/>
        </p:nvSpPr>
        <p:spPr>
          <a:xfrm>
            <a:off x="-902810" y="-2360347"/>
            <a:ext cx="5248191" cy="5248191"/>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92FA480-D285-4031-BAC0-72E8ECD7EB8C}"/>
              </a:ext>
            </a:extLst>
          </p:cNvPr>
          <p:cNvSpPr/>
          <p:nvPr/>
        </p:nvSpPr>
        <p:spPr>
          <a:xfrm>
            <a:off x="10799030" y="5378450"/>
            <a:ext cx="2228850" cy="22288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3077A1-56D5-4B16-9F53-00B52A181164}"/>
              </a:ext>
            </a:extLst>
          </p:cNvPr>
          <p:cNvSpPr/>
          <p:nvPr/>
        </p:nvSpPr>
        <p:spPr>
          <a:xfrm>
            <a:off x="278545" y="328612"/>
            <a:ext cx="11634910" cy="6200776"/>
          </a:xfrm>
          <a:prstGeom prst="rect">
            <a:avLst/>
          </a:prstGeom>
          <a:solidFill>
            <a:schemeClr val="bg1"/>
          </a:solidFill>
          <a:ln>
            <a:solidFill>
              <a:schemeClr val="bg1">
                <a:lumMod val="95000"/>
              </a:schemeClr>
            </a:solid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TextBox 36">
            <a:extLst>
              <a:ext uri="{FF2B5EF4-FFF2-40B4-BE49-F238E27FC236}">
                <a16:creationId xmlns:a16="http://schemas.microsoft.com/office/drawing/2014/main" id="{729C2AA2-B852-4127-BDCE-E81B96919883}"/>
              </a:ext>
            </a:extLst>
          </p:cNvPr>
          <p:cNvSpPr txBox="1"/>
          <p:nvPr/>
        </p:nvSpPr>
        <p:spPr>
          <a:xfrm>
            <a:off x="558800" y="487945"/>
            <a:ext cx="11074400" cy="553998"/>
          </a:xfrm>
          <a:prstGeom prst="rect">
            <a:avLst/>
          </a:prstGeom>
          <a:noFill/>
        </p:spPr>
        <p:txBody>
          <a:bodyPr wrap="square" lIns="0" tIns="0" rIns="0" bIns="0" rtlCol="0" anchor="t">
            <a:spAutoFit/>
          </a:bodyPr>
          <a:lstStyle/>
          <a:p>
            <a:pPr algn="ctr"/>
            <a:r>
              <a:rPr lang="en-US" sz="3600" b="1" dirty="0">
                <a:solidFill>
                  <a:schemeClr val="accent1"/>
                </a:solidFill>
                <a:latin typeface="+mj-lt"/>
                <a:ea typeface="Segoe UI Black" panose="020B0A02040204020203" pitchFamily="34" charset="0"/>
                <a:cs typeface="Segoe UI" panose="020B0502040204020203" pitchFamily="34" charset="0"/>
              </a:rPr>
              <a:t>Overview</a:t>
            </a:r>
          </a:p>
        </p:txBody>
      </p:sp>
      <p:sp>
        <p:nvSpPr>
          <p:cNvPr id="64" name="Title 1">
            <a:extLst>
              <a:ext uri="{FF2B5EF4-FFF2-40B4-BE49-F238E27FC236}">
                <a16:creationId xmlns:a16="http://schemas.microsoft.com/office/drawing/2014/main" id="{AD95AA40-7380-33B8-3912-3231428E8589}"/>
              </a:ext>
            </a:extLst>
          </p:cNvPr>
          <p:cNvSpPr txBox="1">
            <a:spLocks/>
          </p:cNvSpPr>
          <p:nvPr/>
        </p:nvSpPr>
        <p:spPr>
          <a:xfrm>
            <a:off x="4055343" y="1950866"/>
            <a:ext cx="580428" cy="42473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bg1"/>
                </a:solidFill>
              </a:rPr>
              <a:t>02</a:t>
            </a:r>
          </a:p>
        </p:txBody>
      </p:sp>
      <p:sp>
        <p:nvSpPr>
          <p:cNvPr id="66" name="Title 1">
            <a:extLst>
              <a:ext uri="{FF2B5EF4-FFF2-40B4-BE49-F238E27FC236}">
                <a16:creationId xmlns:a16="http://schemas.microsoft.com/office/drawing/2014/main" id="{2CC4D8F6-7B76-61EA-208D-4816B7B20328}"/>
              </a:ext>
            </a:extLst>
          </p:cNvPr>
          <p:cNvSpPr txBox="1">
            <a:spLocks/>
          </p:cNvSpPr>
          <p:nvPr/>
        </p:nvSpPr>
        <p:spPr>
          <a:xfrm>
            <a:off x="4019117" y="3884091"/>
            <a:ext cx="580428" cy="42473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bg1"/>
                </a:solidFill>
              </a:rPr>
              <a:t>05</a:t>
            </a:r>
          </a:p>
        </p:txBody>
      </p:sp>
      <p:sp>
        <p:nvSpPr>
          <p:cNvPr id="67" name="Title 1">
            <a:extLst>
              <a:ext uri="{FF2B5EF4-FFF2-40B4-BE49-F238E27FC236}">
                <a16:creationId xmlns:a16="http://schemas.microsoft.com/office/drawing/2014/main" id="{5CE5EA83-40D0-75AB-8C85-B892B9D6B720}"/>
              </a:ext>
            </a:extLst>
          </p:cNvPr>
          <p:cNvSpPr txBox="1">
            <a:spLocks/>
          </p:cNvSpPr>
          <p:nvPr/>
        </p:nvSpPr>
        <p:spPr>
          <a:xfrm>
            <a:off x="5003353" y="5200850"/>
            <a:ext cx="580428" cy="42473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bg1"/>
                </a:solidFill>
              </a:rPr>
              <a:t>07</a:t>
            </a:r>
          </a:p>
        </p:txBody>
      </p:sp>
      <p:grpSp>
        <p:nvGrpSpPr>
          <p:cNvPr id="68" name="Group 4">
            <a:extLst>
              <a:ext uri="{FF2B5EF4-FFF2-40B4-BE49-F238E27FC236}">
                <a16:creationId xmlns:a16="http://schemas.microsoft.com/office/drawing/2014/main" id="{75063593-7C67-6077-BFC7-8CC31EBA1423}"/>
              </a:ext>
            </a:extLst>
          </p:cNvPr>
          <p:cNvGrpSpPr>
            <a:grpSpLocks noChangeAspect="1"/>
          </p:cNvGrpSpPr>
          <p:nvPr/>
        </p:nvGrpSpPr>
        <p:grpSpPr bwMode="auto">
          <a:xfrm>
            <a:off x="260741" y="1912591"/>
            <a:ext cx="3398822" cy="3184756"/>
            <a:chOff x="346" y="222"/>
            <a:chExt cx="4144" cy="3883"/>
          </a:xfrm>
        </p:grpSpPr>
        <p:sp>
          <p:nvSpPr>
            <p:cNvPr id="69" name="Freeform 5">
              <a:extLst>
                <a:ext uri="{FF2B5EF4-FFF2-40B4-BE49-F238E27FC236}">
                  <a16:creationId xmlns:a16="http://schemas.microsoft.com/office/drawing/2014/main" id="{D60E3512-8FE3-6564-C881-93F518A147D9}"/>
                </a:ext>
              </a:extLst>
            </p:cNvPr>
            <p:cNvSpPr>
              <a:spLocks/>
            </p:cNvSpPr>
            <p:nvPr/>
          </p:nvSpPr>
          <p:spPr bwMode="auto">
            <a:xfrm>
              <a:off x="391" y="3834"/>
              <a:ext cx="119" cy="240"/>
            </a:xfrm>
            <a:custGeom>
              <a:avLst/>
              <a:gdLst>
                <a:gd name="T0" fmla="*/ 0 w 50"/>
                <a:gd name="T1" fmla="*/ 0 h 101"/>
                <a:gd name="T2" fmla="*/ 0 w 50"/>
                <a:gd name="T3" fmla="*/ 101 h 101"/>
                <a:gd name="T4" fmla="*/ 23 w 50"/>
                <a:gd name="T5" fmla="*/ 101 h 101"/>
                <a:gd name="T6" fmla="*/ 23 w 50"/>
                <a:gd name="T7" fmla="*/ 69 h 101"/>
                <a:gd name="T8" fmla="*/ 50 w 50"/>
                <a:gd name="T9" fmla="*/ 0 h 101"/>
                <a:gd name="T10" fmla="*/ 0 w 50"/>
                <a:gd name="T11" fmla="*/ 0 h 101"/>
              </a:gdLst>
              <a:ahLst/>
              <a:cxnLst>
                <a:cxn ang="0">
                  <a:pos x="T0" y="T1"/>
                </a:cxn>
                <a:cxn ang="0">
                  <a:pos x="T2" y="T3"/>
                </a:cxn>
                <a:cxn ang="0">
                  <a:pos x="T4" y="T5"/>
                </a:cxn>
                <a:cxn ang="0">
                  <a:pos x="T6" y="T7"/>
                </a:cxn>
                <a:cxn ang="0">
                  <a:pos x="T8" y="T9"/>
                </a:cxn>
                <a:cxn ang="0">
                  <a:pos x="T10" y="T11"/>
                </a:cxn>
              </a:cxnLst>
              <a:rect l="0" t="0" r="r" b="b"/>
              <a:pathLst>
                <a:path w="50" h="101">
                  <a:moveTo>
                    <a:pt x="0" y="0"/>
                  </a:moveTo>
                  <a:cubicBezTo>
                    <a:pt x="0" y="101"/>
                    <a:pt x="0" y="101"/>
                    <a:pt x="0" y="101"/>
                  </a:cubicBezTo>
                  <a:cubicBezTo>
                    <a:pt x="23" y="101"/>
                    <a:pt x="23" y="101"/>
                    <a:pt x="23" y="101"/>
                  </a:cubicBezTo>
                  <a:cubicBezTo>
                    <a:pt x="23" y="101"/>
                    <a:pt x="21" y="81"/>
                    <a:pt x="23" y="69"/>
                  </a:cubicBezTo>
                  <a:cubicBezTo>
                    <a:pt x="25" y="57"/>
                    <a:pt x="50" y="27"/>
                    <a:pt x="50" y="0"/>
                  </a:cubicBezTo>
                  <a:lnTo>
                    <a:pt x="0"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
              <a:extLst>
                <a:ext uri="{FF2B5EF4-FFF2-40B4-BE49-F238E27FC236}">
                  <a16:creationId xmlns:a16="http://schemas.microsoft.com/office/drawing/2014/main" id="{56925AB1-CEBF-C3E7-77E5-D113D79C1356}"/>
                </a:ext>
              </a:extLst>
            </p:cNvPr>
            <p:cNvSpPr>
              <a:spLocks/>
            </p:cNvSpPr>
            <p:nvPr/>
          </p:nvSpPr>
          <p:spPr bwMode="auto">
            <a:xfrm>
              <a:off x="831" y="3834"/>
              <a:ext cx="121" cy="240"/>
            </a:xfrm>
            <a:custGeom>
              <a:avLst/>
              <a:gdLst>
                <a:gd name="T0" fmla="*/ 0 w 51"/>
                <a:gd name="T1" fmla="*/ 0 h 101"/>
                <a:gd name="T2" fmla="*/ 0 w 51"/>
                <a:gd name="T3" fmla="*/ 101 h 101"/>
                <a:gd name="T4" fmla="*/ 23 w 51"/>
                <a:gd name="T5" fmla="*/ 101 h 101"/>
                <a:gd name="T6" fmla="*/ 23 w 51"/>
                <a:gd name="T7" fmla="*/ 69 h 101"/>
                <a:gd name="T8" fmla="*/ 50 w 51"/>
                <a:gd name="T9" fmla="*/ 0 h 101"/>
                <a:gd name="T10" fmla="*/ 0 w 51"/>
                <a:gd name="T11" fmla="*/ 0 h 101"/>
              </a:gdLst>
              <a:ahLst/>
              <a:cxnLst>
                <a:cxn ang="0">
                  <a:pos x="T0" y="T1"/>
                </a:cxn>
                <a:cxn ang="0">
                  <a:pos x="T2" y="T3"/>
                </a:cxn>
                <a:cxn ang="0">
                  <a:pos x="T4" y="T5"/>
                </a:cxn>
                <a:cxn ang="0">
                  <a:pos x="T6" y="T7"/>
                </a:cxn>
                <a:cxn ang="0">
                  <a:pos x="T8" y="T9"/>
                </a:cxn>
                <a:cxn ang="0">
                  <a:pos x="T10" y="T11"/>
                </a:cxn>
              </a:cxnLst>
              <a:rect l="0" t="0" r="r" b="b"/>
              <a:pathLst>
                <a:path w="51" h="101">
                  <a:moveTo>
                    <a:pt x="0" y="0"/>
                  </a:moveTo>
                  <a:cubicBezTo>
                    <a:pt x="0" y="101"/>
                    <a:pt x="0" y="101"/>
                    <a:pt x="0" y="101"/>
                  </a:cubicBezTo>
                  <a:cubicBezTo>
                    <a:pt x="23" y="101"/>
                    <a:pt x="23" y="101"/>
                    <a:pt x="23" y="101"/>
                  </a:cubicBezTo>
                  <a:cubicBezTo>
                    <a:pt x="23" y="101"/>
                    <a:pt x="21" y="81"/>
                    <a:pt x="23" y="69"/>
                  </a:cubicBezTo>
                  <a:cubicBezTo>
                    <a:pt x="26" y="57"/>
                    <a:pt x="51" y="27"/>
                    <a:pt x="50" y="0"/>
                  </a:cubicBezTo>
                  <a:cubicBezTo>
                    <a:pt x="0" y="0"/>
                    <a:pt x="0" y="0"/>
                    <a:pt x="0" y="0"/>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197DBE44-D2D9-88B5-0B83-9D1D2EE88FC8}"/>
                </a:ext>
              </a:extLst>
            </p:cNvPr>
            <p:cNvSpPr>
              <a:spLocks/>
            </p:cNvSpPr>
            <p:nvPr/>
          </p:nvSpPr>
          <p:spPr bwMode="auto">
            <a:xfrm>
              <a:off x="1142" y="3834"/>
              <a:ext cx="121" cy="240"/>
            </a:xfrm>
            <a:custGeom>
              <a:avLst/>
              <a:gdLst>
                <a:gd name="T0" fmla="*/ 51 w 51"/>
                <a:gd name="T1" fmla="*/ 0 h 101"/>
                <a:gd name="T2" fmla="*/ 51 w 51"/>
                <a:gd name="T3" fmla="*/ 101 h 101"/>
                <a:gd name="T4" fmla="*/ 27 w 51"/>
                <a:gd name="T5" fmla="*/ 101 h 101"/>
                <a:gd name="T6" fmla="*/ 27 w 51"/>
                <a:gd name="T7" fmla="*/ 69 h 101"/>
                <a:gd name="T8" fmla="*/ 1 w 51"/>
                <a:gd name="T9" fmla="*/ 0 h 101"/>
                <a:gd name="T10" fmla="*/ 51 w 51"/>
                <a:gd name="T11" fmla="*/ 0 h 101"/>
              </a:gdLst>
              <a:ahLst/>
              <a:cxnLst>
                <a:cxn ang="0">
                  <a:pos x="T0" y="T1"/>
                </a:cxn>
                <a:cxn ang="0">
                  <a:pos x="T2" y="T3"/>
                </a:cxn>
                <a:cxn ang="0">
                  <a:pos x="T4" y="T5"/>
                </a:cxn>
                <a:cxn ang="0">
                  <a:pos x="T6" y="T7"/>
                </a:cxn>
                <a:cxn ang="0">
                  <a:pos x="T8" y="T9"/>
                </a:cxn>
                <a:cxn ang="0">
                  <a:pos x="T10" y="T11"/>
                </a:cxn>
              </a:cxnLst>
              <a:rect l="0" t="0" r="r" b="b"/>
              <a:pathLst>
                <a:path w="51" h="101">
                  <a:moveTo>
                    <a:pt x="51" y="0"/>
                  </a:moveTo>
                  <a:cubicBezTo>
                    <a:pt x="51" y="101"/>
                    <a:pt x="51" y="101"/>
                    <a:pt x="51" y="101"/>
                  </a:cubicBezTo>
                  <a:cubicBezTo>
                    <a:pt x="27" y="101"/>
                    <a:pt x="27" y="101"/>
                    <a:pt x="27" y="101"/>
                  </a:cubicBezTo>
                  <a:cubicBezTo>
                    <a:pt x="27" y="101"/>
                    <a:pt x="30" y="81"/>
                    <a:pt x="27" y="69"/>
                  </a:cubicBezTo>
                  <a:cubicBezTo>
                    <a:pt x="25" y="57"/>
                    <a:pt x="0" y="27"/>
                    <a:pt x="1" y="0"/>
                  </a:cubicBezTo>
                  <a:lnTo>
                    <a:pt x="51"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D33A6E5A-0309-65F9-17C2-D91733E75328}"/>
                </a:ext>
              </a:extLst>
            </p:cNvPr>
            <p:cNvSpPr>
              <a:spLocks/>
            </p:cNvSpPr>
            <p:nvPr/>
          </p:nvSpPr>
          <p:spPr bwMode="auto">
            <a:xfrm>
              <a:off x="1522" y="3834"/>
              <a:ext cx="121" cy="240"/>
            </a:xfrm>
            <a:custGeom>
              <a:avLst/>
              <a:gdLst>
                <a:gd name="T0" fmla="*/ 51 w 51"/>
                <a:gd name="T1" fmla="*/ 0 h 101"/>
                <a:gd name="T2" fmla="*/ 51 w 51"/>
                <a:gd name="T3" fmla="*/ 101 h 101"/>
                <a:gd name="T4" fmla="*/ 28 w 51"/>
                <a:gd name="T5" fmla="*/ 101 h 101"/>
                <a:gd name="T6" fmla="*/ 28 w 51"/>
                <a:gd name="T7" fmla="*/ 69 h 101"/>
                <a:gd name="T8" fmla="*/ 1 w 51"/>
                <a:gd name="T9" fmla="*/ 0 h 101"/>
                <a:gd name="T10" fmla="*/ 51 w 51"/>
                <a:gd name="T11" fmla="*/ 0 h 101"/>
              </a:gdLst>
              <a:ahLst/>
              <a:cxnLst>
                <a:cxn ang="0">
                  <a:pos x="T0" y="T1"/>
                </a:cxn>
                <a:cxn ang="0">
                  <a:pos x="T2" y="T3"/>
                </a:cxn>
                <a:cxn ang="0">
                  <a:pos x="T4" y="T5"/>
                </a:cxn>
                <a:cxn ang="0">
                  <a:pos x="T6" y="T7"/>
                </a:cxn>
                <a:cxn ang="0">
                  <a:pos x="T8" y="T9"/>
                </a:cxn>
                <a:cxn ang="0">
                  <a:pos x="T10" y="T11"/>
                </a:cxn>
              </a:cxnLst>
              <a:rect l="0" t="0" r="r" b="b"/>
              <a:pathLst>
                <a:path w="51" h="101">
                  <a:moveTo>
                    <a:pt x="51" y="0"/>
                  </a:moveTo>
                  <a:cubicBezTo>
                    <a:pt x="51" y="101"/>
                    <a:pt x="51" y="101"/>
                    <a:pt x="51" y="101"/>
                  </a:cubicBezTo>
                  <a:cubicBezTo>
                    <a:pt x="28" y="101"/>
                    <a:pt x="28" y="101"/>
                    <a:pt x="28" y="101"/>
                  </a:cubicBezTo>
                  <a:cubicBezTo>
                    <a:pt x="28" y="101"/>
                    <a:pt x="30" y="81"/>
                    <a:pt x="28" y="69"/>
                  </a:cubicBezTo>
                  <a:cubicBezTo>
                    <a:pt x="26" y="57"/>
                    <a:pt x="0" y="27"/>
                    <a:pt x="1" y="0"/>
                  </a:cubicBezTo>
                  <a:lnTo>
                    <a:pt x="5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9">
              <a:extLst>
                <a:ext uri="{FF2B5EF4-FFF2-40B4-BE49-F238E27FC236}">
                  <a16:creationId xmlns:a16="http://schemas.microsoft.com/office/drawing/2014/main" id="{D2AA5139-3E58-90EA-F9A3-A7CEB46CD911}"/>
                </a:ext>
              </a:extLst>
            </p:cNvPr>
            <p:cNvSpPr>
              <a:spLocks noChangeArrowheads="1"/>
            </p:cNvSpPr>
            <p:nvPr/>
          </p:nvSpPr>
          <p:spPr bwMode="auto">
            <a:xfrm>
              <a:off x="353" y="2659"/>
              <a:ext cx="1318" cy="118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0">
              <a:extLst>
                <a:ext uri="{FF2B5EF4-FFF2-40B4-BE49-F238E27FC236}">
                  <a16:creationId xmlns:a16="http://schemas.microsoft.com/office/drawing/2014/main" id="{54195552-3604-5794-845E-2D46F42A2895}"/>
                </a:ext>
              </a:extLst>
            </p:cNvPr>
            <p:cNvSpPr>
              <a:spLocks/>
            </p:cNvSpPr>
            <p:nvPr/>
          </p:nvSpPr>
          <p:spPr bwMode="auto">
            <a:xfrm>
              <a:off x="1318" y="2659"/>
              <a:ext cx="353" cy="1185"/>
            </a:xfrm>
            <a:custGeom>
              <a:avLst/>
              <a:gdLst>
                <a:gd name="T0" fmla="*/ 0 w 353"/>
                <a:gd name="T1" fmla="*/ 0 h 1185"/>
                <a:gd name="T2" fmla="*/ 9 w 353"/>
                <a:gd name="T3" fmla="*/ 1185 h 1185"/>
                <a:gd name="T4" fmla="*/ 353 w 353"/>
                <a:gd name="T5" fmla="*/ 1185 h 1185"/>
                <a:gd name="T6" fmla="*/ 353 w 353"/>
                <a:gd name="T7" fmla="*/ 0 h 1185"/>
                <a:gd name="T8" fmla="*/ 0 w 353"/>
                <a:gd name="T9" fmla="*/ 0 h 1185"/>
              </a:gdLst>
              <a:ahLst/>
              <a:cxnLst>
                <a:cxn ang="0">
                  <a:pos x="T0" y="T1"/>
                </a:cxn>
                <a:cxn ang="0">
                  <a:pos x="T2" y="T3"/>
                </a:cxn>
                <a:cxn ang="0">
                  <a:pos x="T4" y="T5"/>
                </a:cxn>
                <a:cxn ang="0">
                  <a:pos x="T6" y="T7"/>
                </a:cxn>
                <a:cxn ang="0">
                  <a:pos x="T8" y="T9"/>
                </a:cxn>
              </a:cxnLst>
              <a:rect l="0" t="0" r="r" b="b"/>
              <a:pathLst>
                <a:path w="353" h="1185">
                  <a:moveTo>
                    <a:pt x="0" y="0"/>
                  </a:moveTo>
                  <a:lnTo>
                    <a:pt x="9" y="1185"/>
                  </a:lnTo>
                  <a:lnTo>
                    <a:pt x="353" y="1185"/>
                  </a:lnTo>
                  <a:lnTo>
                    <a:pt x="353" y="0"/>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1">
              <a:extLst>
                <a:ext uri="{FF2B5EF4-FFF2-40B4-BE49-F238E27FC236}">
                  <a16:creationId xmlns:a16="http://schemas.microsoft.com/office/drawing/2014/main" id="{4A2566E6-05DC-5F24-3D3D-9356F6C30356}"/>
                </a:ext>
              </a:extLst>
            </p:cNvPr>
            <p:cNvSpPr>
              <a:spLocks noChangeArrowheads="1"/>
            </p:cNvSpPr>
            <p:nvPr/>
          </p:nvSpPr>
          <p:spPr bwMode="auto">
            <a:xfrm>
              <a:off x="413" y="2747"/>
              <a:ext cx="845" cy="301"/>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12">
              <a:extLst>
                <a:ext uri="{FF2B5EF4-FFF2-40B4-BE49-F238E27FC236}">
                  <a16:creationId xmlns:a16="http://schemas.microsoft.com/office/drawing/2014/main" id="{93DB278E-883A-2AF5-8B90-287CA4C53D90}"/>
                </a:ext>
              </a:extLst>
            </p:cNvPr>
            <p:cNvSpPr>
              <a:spLocks noChangeArrowheads="1"/>
            </p:cNvSpPr>
            <p:nvPr/>
          </p:nvSpPr>
          <p:spPr bwMode="auto">
            <a:xfrm>
              <a:off x="413" y="3108"/>
              <a:ext cx="845" cy="301"/>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13">
              <a:extLst>
                <a:ext uri="{FF2B5EF4-FFF2-40B4-BE49-F238E27FC236}">
                  <a16:creationId xmlns:a16="http://schemas.microsoft.com/office/drawing/2014/main" id="{7D67379D-8118-B866-76EA-FC4DB2BDF935}"/>
                </a:ext>
              </a:extLst>
            </p:cNvPr>
            <p:cNvSpPr>
              <a:spLocks noChangeArrowheads="1"/>
            </p:cNvSpPr>
            <p:nvPr/>
          </p:nvSpPr>
          <p:spPr bwMode="auto">
            <a:xfrm>
              <a:off x="413" y="3469"/>
              <a:ext cx="845" cy="301"/>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4">
              <a:extLst>
                <a:ext uri="{FF2B5EF4-FFF2-40B4-BE49-F238E27FC236}">
                  <a16:creationId xmlns:a16="http://schemas.microsoft.com/office/drawing/2014/main" id="{16638A60-4CF7-20FF-B07F-C7D92C20E0E7}"/>
                </a:ext>
              </a:extLst>
            </p:cNvPr>
            <p:cNvSpPr>
              <a:spLocks/>
            </p:cNvSpPr>
            <p:nvPr/>
          </p:nvSpPr>
          <p:spPr bwMode="auto">
            <a:xfrm>
              <a:off x="700" y="2319"/>
              <a:ext cx="508" cy="340"/>
            </a:xfrm>
            <a:custGeom>
              <a:avLst/>
              <a:gdLst>
                <a:gd name="T0" fmla="*/ 38 w 508"/>
                <a:gd name="T1" fmla="*/ 0 h 340"/>
                <a:gd name="T2" fmla="*/ 0 w 508"/>
                <a:gd name="T3" fmla="*/ 340 h 340"/>
                <a:gd name="T4" fmla="*/ 468 w 508"/>
                <a:gd name="T5" fmla="*/ 340 h 340"/>
                <a:gd name="T6" fmla="*/ 508 w 508"/>
                <a:gd name="T7" fmla="*/ 0 h 340"/>
                <a:gd name="T8" fmla="*/ 38 w 508"/>
                <a:gd name="T9" fmla="*/ 0 h 340"/>
              </a:gdLst>
              <a:ahLst/>
              <a:cxnLst>
                <a:cxn ang="0">
                  <a:pos x="T0" y="T1"/>
                </a:cxn>
                <a:cxn ang="0">
                  <a:pos x="T2" y="T3"/>
                </a:cxn>
                <a:cxn ang="0">
                  <a:pos x="T4" y="T5"/>
                </a:cxn>
                <a:cxn ang="0">
                  <a:pos x="T6" y="T7"/>
                </a:cxn>
                <a:cxn ang="0">
                  <a:pos x="T8" y="T9"/>
                </a:cxn>
              </a:cxnLst>
              <a:rect l="0" t="0" r="r" b="b"/>
              <a:pathLst>
                <a:path w="508" h="340">
                  <a:moveTo>
                    <a:pt x="38" y="0"/>
                  </a:moveTo>
                  <a:lnTo>
                    <a:pt x="0" y="340"/>
                  </a:lnTo>
                  <a:lnTo>
                    <a:pt x="468" y="340"/>
                  </a:lnTo>
                  <a:lnTo>
                    <a:pt x="508" y="0"/>
                  </a:lnTo>
                  <a:lnTo>
                    <a:pt x="3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25590E2D-FCD1-E551-93F2-F112C82BA0DF}"/>
                </a:ext>
              </a:extLst>
            </p:cNvPr>
            <p:cNvSpPr>
              <a:spLocks/>
            </p:cNvSpPr>
            <p:nvPr/>
          </p:nvSpPr>
          <p:spPr bwMode="auto">
            <a:xfrm>
              <a:off x="700" y="2319"/>
              <a:ext cx="508" cy="340"/>
            </a:xfrm>
            <a:custGeom>
              <a:avLst/>
              <a:gdLst>
                <a:gd name="T0" fmla="*/ 38 w 508"/>
                <a:gd name="T1" fmla="*/ 0 h 340"/>
                <a:gd name="T2" fmla="*/ 0 w 508"/>
                <a:gd name="T3" fmla="*/ 340 h 340"/>
                <a:gd name="T4" fmla="*/ 468 w 508"/>
                <a:gd name="T5" fmla="*/ 340 h 340"/>
                <a:gd name="T6" fmla="*/ 508 w 508"/>
                <a:gd name="T7" fmla="*/ 0 h 340"/>
                <a:gd name="T8" fmla="*/ 38 w 508"/>
                <a:gd name="T9" fmla="*/ 0 h 340"/>
              </a:gdLst>
              <a:ahLst/>
              <a:cxnLst>
                <a:cxn ang="0">
                  <a:pos x="T0" y="T1"/>
                </a:cxn>
                <a:cxn ang="0">
                  <a:pos x="T2" y="T3"/>
                </a:cxn>
                <a:cxn ang="0">
                  <a:pos x="T4" y="T5"/>
                </a:cxn>
                <a:cxn ang="0">
                  <a:pos x="T6" y="T7"/>
                </a:cxn>
                <a:cxn ang="0">
                  <a:pos x="T8" y="T9"/>
                </a:cxn>
              </a:cxnLst>
              <a:rect l="0" t="0" r="r" b="b"/>
              <a:pathLst>
                <a:path w="508" h="340">
                  <a:moveTo>
                    <a:pt x="38" y="0"/>
                  </a:moveTo>
                  <a:lnTo>
                    <a:pt x="0" y="340"/>
                  </a:lnTo>
                  <a:lnTo>
                    <a:pt x="468" y="340"/>
                  </a:lnTo>
                  <a:lnTo>
                    <a:pt x="508"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B6ACB3D0-ED94-C5E7-28E0-F37AB13347BC}"/>
                </a:ext>
              </a:extLst>
            </p:cNvPr>
            <p:cNvSpPr>
              <a:spLocks/>
            </p:cNvSpPr>
            <p:nvPr/>
          </p:nvSpPr>
          <p:spPr bwMode="auto">
            <a:xfrm>
              <a:off x="722" y="2343"/>
              <a:ext cx="455" cy="297"/>
            </a:xfrm>
            <a:custGeom>
              <a:avLst/>
              <a:gdLst>
                <a:gd name="T0" fmla="*/ 35 w 455"/>
                <a:gd name="T1" fmla="*/ 0 h 297"/>
                <a:gd name="T2" fmla="*/ 0 w 455"/>
                <a:gd name="T3" fmla="*/ 297 h 297"/>
                <a:gd name="T4" fmla="*/ 422 w 455"/>
                <a:gd name="T5" fmla="*/ 297 h 297"/>
                <a:gd name="T6" fmla="*/ 455 w 455"/>
                <a:gd name="T7" fmla="*/ 0 h 297"/>
                <a:gd name="T8" fmla="*/ 35 w 455"/>
                <a:gd name="T9" fmla="*/ 0 h 297"/>
              </a:gdLst>
              <a:ahLst/>
              <a:cxnLst>
                <a:cxn ang="0">
                  <a:pos x="T0" y="T1"/>
                </a:cxn>
                <a:cxn ang="0">
                  <a:pos x="T2" y="T3"/>
                </a:cxn>
                <a:cxn ang="0">
                  <a:pos x="T4" y="T5"/>
                </a:cxn>
                <a:cxn ang="0">
                  <a:pos x="T6" y="T7"/>
                </a:cxn>
                <a:cxn ang="0">
                  <a:pos x="T8" y="T9"/>
                </a:cxn>
              </a:cxnLst>
              <a:rect l="0" t="0" r="r" b="b"/>
              <a:pathLst>
                <a:path w="455" h="297">
                  <a:moveTo>
                    <a:pt x="35" y="0"/>
                  </a:moveTo>
                  <a:lnTo>
                    <a:pt x="0" y="297"/>
                  </a:lnTo>
                  <a:lnTo>
                    <a:pt x="422" y="297"/>
                  </a:lnTo>
                  <a:lnTo>
                    <a:pt x="455" y="0"/>
                  </a:lnTo>
                  <a:lnTo>
                    <a:pt x="3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7">
              <a:extLst>
                <a:ext uri="{FF2B5EF4-FFF2-40B4-BE49-F238E27FC236}">
                  <a16:creationId xmlns:a16="http://schemas.microsoft.com/office/drawing/2014/main" id="{68FB93B7-9260-F979-1022-F3FADF77D9CD}"/>
                </a:ext>
              </a:extLst>
            </p:cNvPr>
            <p:cNvSpPr>
              <a:spLocks/>
            </p:cNvSpPr>
            <p:nvPr/>
          </p:nvSpPr>
          <p:spPr bwMode="auto">
            <a:xfrm>
              <a:off x="722" y="2343"/>
              <a:ext cx="455" cy="297"/>
            </a:xfrm>
            <a:custGeom>
              <a:avLst/>
              <a:gdLst>
                <a:gd name="T0" fmla="*/ 35 w 455"/>
                <a:gd name="T1" fmla="*/ 0 h 297"/>
                <a:gd name="T2" fmla="*/ 0 w 455"/>
                <a:gd name="T3" fmla="*/ 297 h 297"/>
                <a:gd name="T4" fmla="*/ 422 w 455"/>
                <a:gd name="T5" fmla="*/ 297 h 297"/>
                <a:gd name="T6" fmla="*/ 455 w 455"/>
                <a:gd name="T7" fmla="*/ 0 h 297"/>
                <a:gd name="T8" fmla="*/ 35 w 455"/>
                <a:gd name="T9" fmla="*/ 0 h 297"/>
              </a:gdLst>
              <a:ahLst/>
              <a:cxnLst>
                <a:cxn ang="0">
                  <a:pos x="T0" y="T1"/>
                </a:cxn>
                <a:cxn ang="0">
                  <a:pos x="T2" y="T3"/>
                </a:cxn>
                <a:cxn ang="0">
                  <a:pos x="T4" y="T5"/>
                </a:cxn>
                <a:cxn ang="0">
                  <a:pos x="T6" y="T7"/>
                </a:cxn>
                <a:cxn ang="0">
                  <a:pos x="T8" y="T9"/>
                </a:cxn>
              </a:cxnLst>
              <a:rect l="0" t="0" r="r" b="b"/>
              <a:pathLst>
                <a:path w="455" h="297">
                  <a:moveTo>
                    <a:pt x="35" y="0"/>
                  </a:moveTo>
                  <a:lnTo>
                    <a:pt x="0" y="297"/>
                  </a:lnTo>
                  <a:lnTo>
                    <a:pt x="422" y="297"/>
                  </a:lnTo>
                  <a:lnTo>
                    <a:pt x="455" y="0"/>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5D14117C-1206-D500-4859-05F0664CA44F}"/>
                </a:ext>
              </a:extLst>
            </p:cNvPr>
            <p:cNvSpPr>
              <a:spLocks/>
            </p:cNvSpPr>
            <p:nvPr/>
          </p:nvSpPr>
          <p:spPr bwMode="auto">
            <a:xfrm>
              <a:off x="805" y="2393"/>
              <a:ext cx="280" cy="197"/>
            </a:xfrm>
            <a:custGeom>
              <a:avLst/>
              <a:gdLst>
                <a:gd name="T0" fmla="*/ 23 w 280"/>
                <a:gd name="T1" fmla="*/ 0 h 197"/>
                <a:gd name="T2" fmla="*/ 0 w 280"/>
                <a:gd name="T3" fmla="*/ 197 h 197"/>
                <a:gd name="T4" fmla="*/ 268 w 280"/>
                <a:gd name="T5" fmla="*/ 197 h 197"/>
                <a:gd name="T6" fmla="*/ 280 w 280"/>
                <a:gd name="T7" fmla="*/ 0 h 197"/>
                <a:gd name="T8" fmla="*/ 23 w 280"/>
                <a:gd name="T9" fmla="*/ 0 h 197"/>
              </a:gdLst>
              <a:ahLst/>
              <a:cxnLst>
                <a:cxn ang="0">
                  <a:pos x="T0" y="T1"/>
                </a:cxn>
                <a:cxn ang="0">
                  <a:pos x="T2" y="T3"/>
                </a:cxn>
                <a:cxn ang="0">
                  <a:pos x="T4" y="T5"/>
                </a:cxn>
                <a:cxn ang="0">
                  <a:pos x="T6" y="T7"/>
                </a:cxn>
                <a:cxn ang="0">
                  <a:pos x="T8" y="T9"/>
                </a:cxn>
              </a:cxnLst>
              <a:rect l="0" t="0" r="r" b="b"/>
              <a:pathLst>
                <a:path w="280" h="197">
                  <a:moveTo>
                    <a:pt x="23" y="0"/>
                  </a:moveTo>
                  <a:lnTo>
                    <a:pt x="0" y="197"/>
                  </a:lnTo>
                  <a:lnTo>
                    <a:pt x="268" y="197"/>
                  </a:lnTo>
                  <a:lnTo>
                    <a:pt x="280" y="0"/>
                  </a:lnTo>
                  <a:lnTo>
                    <a:pt x="23"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79D1712C-BE83-E87E-E3C7-C33A05D14B71}"/>
                </a:ext>
              </a:extLst>
            </p:cNvPr>
            <p:cNvSpPr>
              <a:spLocks/>
            </p:cNvSpPr>
            <p:nvPr/>
          </p:nvSpPr>
          <p:spPr bwMode="auto">
            <a:xfrm>
              <a:off x="1168" y="2466"/>
              <a:ext cx="119" cy="193"/>
            </a:xfrm>
            <a:custGeom>
              <a:avLst/>
              <a:gdLst>
                <a:gd name="T0" fmla="*/ 21 w 119"/>
                <a:gd name="T1" fmla="*/ 0 h 193"/>
                <a:gd name="T2" fmla="*/ 119 w 119"/>
                <a:gd name="T3" fmla="*/ 193 h 193"/>
                <a:gd name="T4" fmla="*/ 0 w 119"/>
                <a:gd name="T5" fmla="*/ 193 h 193"/>
                <a:gd name="T6" fmla="*/ 21 w 119"/>
                <a:gd name="T7" fmla="*/ 0 h 193"/>
              </a:gdLst>
              <a:ahLst/>
              <a:cxnLst>
                <a:cxn ang="0">
                  <a:pos x="T0" y="T1"/>
                </a:cxn>
                <a:cxn ang="0">
                  <a:pos x="T2" y="T3"/>
                </a:cxn>
                <a:cxn ang="0">
                  <a:pos x="T4" y="T5"/>
                </a:cxn>
                <a:cxn ang="0">
                  <a:pos x="T6" y="T7"/>
                </a:cxn>
              </a:cxnLst>
              <a:rect l="0" t="0" r="r" b="b"/>
              <a:pathLst>
                <a:path w="119" h="193">
                  <a:moveTo>
                    <a:pt x="21" y="0"/>
                  </a:moveTo>
                  <a:lnTo>
                    <a:pt x="119" y="193"/>
                  </a:lnTo>
                  <a:lnTo>
                    <a:pt x="0" y="193"/>
                  </a:lnTo>
                  <a:lnTo>
                    <a:pt x="21"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0">
              <a:extLst>
                <a:ext uri="{FF2B5EF4-FFF2-40B4-BE49-F238E27FC236}">
                  <a16:creationId xmlns:a16="http://schemas.microsoft.com/office/drawing/2014/main" id="{121FFF43-AC90-8DA0-FB49-266070443A38}"/>
                </a:ext>
              </a:extLst>
            </p:cNvPr>
            <p:cNvSpPr>
              <a:spLocks/>
            </p:cNvSpPr>
            <p:nvPr/>
          </p:nvSpPr>
          <p:spPr bwMode="auto">
            <a:xfrm>
              <a:off x="1168" y="2466"/>
              <a:ext cx="119" cy="193"/>
            </a:xfrm>
            <a:custGeom>
              <a:avLst/>
              <a:gdLst>
                <a:gd name="T0" fmla="*/ 21 w 119"/>
                <a:gd name="T1" fmla="*/ 0 h 193"/>
                <a:gd name="T2" fmla="*/ 119 w 119"/>
                <a:gd name="T3" fmla="*/ 193 h 193"/>
                <a:gd name="T4" fmla="*/ 0 w 119"/>
                <a:gd name="T5" fmla="*/ 193 h 193"/>
                <a:gd name="T6" fmla="*/ 21 w 119"/>
                <a:gd name="T7" fmla="*/ 0 h 193"/>
              </a:gdLst>
              <a:ahLst/>
              <a:cxnLst>
                <a:cxn ang="0">
                  <a:pos x="T0" y="T1"/>
                </a:cxn>
                <a:cxn ang="0">
                  <a:pos x="T2" y="T3"/>
                </a:cxn>
                <a:cxn ang="0">
                  <a:pos x="T4" y="T5"/>
                </a:cxn>
                <a:cxn ang="0">
                  <a:pos x="T6" y="T7"/>
                </a:cxn>
              </a:cxnLst>
              <a:rect l="0" t="0" r="r" b="b"/>
              <a:pathLst>
                <a:path w="119" h="193">
                  <a:moveTo>
                    <a:pt x="21" y="0"/>
                  </a:moveTo>
                  <a:lnTo>
                    <a:pt x="119" y="193"/>
                  </a:lnTo>
                  <a:lnTo>
                    <a:pt x="0" y="193"/>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Oval 21">
              <a:extLst>
                <a:ext uri="{FF2B5EF4-FFF2-40B4-BE49-F238E27FC236}">
                  <a16:creationId xmlns:a16="http://schemas.microsoft.com/office/drawing/2014/main" id="{118B5B57-316B-4B16-4CE1-5689A919EE5E}"/>
                </a:ext>
              </a:extLst>
            </p:cNvPr>
            <p:cNvSpPr>
              <a:spLocks noChangeArrowheads="1"/>
            </p:cNvSpPr>
            <p:nvPr/>
          </p:nvSpPr>
          <p:spPr bwMode="auto">
            <a:xfrm>
              <a:off x="805" y="2882"/>
              <a:ext cx="61" cy="62"/>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22">
              <a:extLst>
                <a:ext uri="{FF2B5EF4-FFF2-40B4-BE49-F238E27FC236}">
                  <a16:creationId xmlns:a16="http://schemas.microsoft.com/office/drawing/2014/main" id="{C62CF0CF-6E25-3F7A-AEF8-831C59B4C803}"/>
                </a:ext>
              </a:extLst>
            </p:cNvPr>
            <p:cNvSpPr>
              <a:spLocks noChangeArrowheads="1"/>
            </p:cNvSpPr>
            <p:nvPr/>
          </p:nvSpPr>
          <p:spPr bwMode="auto">
            <a:xfrm>
              <a:off x="805" y="3248"/>
              <a:ext cx="61" cy="61"/>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Oval 23">
              <a:extLst>
                <a:ext uri="{FF2B5EF4-FFF2-40B4-BE49-F238E27FC236}">
                  <a16:creationId xmlns:a16="http://schemas.microsoft.com/office/drawing/2014/main" id="{25F306EE-8667-BA33-B0D1-33EA4542A512}"/>
                </a:ext>
              </a:extLst>
            </p:cNvPr>
            <p:cNvSpPr>
              <a:spLocks noChangeArrowheads="1"/>
            </p:cNvSpPr>
            <p:nvPr/>
          </p:nvSpPr>
          <p:spPr bwMode="auto">
            <a:xfrm>
              <a:off x="805" y="3611"/>
              <a:ext cx="61" cy="62"/>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4">
              <a:extLst>
                <a:ext uri="{FF2B5EF4-FFF2-40B4-BE49-F238E27FC236}">
                  <a16:creationId xmlns:a16="http://schemas.microsoft.com/office/drawing/2014/main" id="{6885950D-27A2-3A01-D055-4A9B146D4C6C}"/>
                </a:ext>
              </a:extLst>
            </p:cNvPr>
            <p:cNvSpPr>
              <a:spLocks/>
            </p:cNvSpPr>
            <p:nvPr/>
          </p:nvSpPr>
          <p:spPr bwMode="auto">
            <a:xfrm>
              <a:off x="510" y="728"/>
              <a:ext cx="770" cy="976"/>
            </a:xfrm>
            <a:custGeom>
              <a:avLst/>
              <a:gdLst>
                <a:gd name="T0" fmla="*/ 748 w 770"/>
                <a:gd name="T1" fmla="*/ 7 h 976"/>
                <a:gd name="T2" fmla="*/ 0 w 770"/>
                <a:gd name="T3" fmla="*/ 0 h 976"/>
                <a:gd name="T4" fmla="*/ 22 w 770"/>
                <a:gd name="T5" fmla="*/ 974 h 976"/>
                <a:gd name="T6" fmla="*/ 770 w 770"/>
                <a:gd name="T7" fmla="*/ 976 h 976"/>
                <a:gd name="T8" fmla="*/ 748 w 770"/>
                <a:gd name="T9" fmla="*/ 7 h 976"/>
              </a:gdLst>
              <a:ahLst/>
              <a:cxnLst>
                <a:cxn ang="0">
                  <a:pos x="T0" y="T1"/>
                </a:cxn>
                <a:cxn ang="0">
                  <a:pos x="T2" y="T3"/>
                </a:cxn>
                <a:cxn ang="0">
                  <a:pos x="T4" y="T5"/>
                </a:cxn>
                <a:cxn ang="0">
                  <a:pos x="T6" y="T7"/>
                </a:cxn>
                <a:cxn ang="0">
                  <a:pos x="T8" y="T9"/>
                </a:cxn>
              </a:cxnLst>
              <a:rect l="0" t="0" r="r" b="b"/>
              <a:pathLst>
                <a:path w="770" h="976">
                  <a:moveTo>
                    <a:pt x="748" y="7"/>
                  </a:moveTo>
                  <a:lnTo>
                    <a:pt x="0" y="0"/>
                  </a:lnTo>
                  <a:lnTo>
                    <a:pt x="22" y="974"/>
                  </a:lnTo>
                  <a:lnTo>
                    <a:pt x="770" y="976"/>
                  </a:lnTo>
                  <a:lnTo>
                    <a:pt x="748" y="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5">
              <a:extLst>
                <a:ext uri="{FF2B5EF4-FFF2-40B4-BE49-F238E27FC236}">
                  <a16:creationId xmlns:a16="http://schemas.microsoft.com/office/drawing/2014/main" id="{557874D2-3538-6336-951D-EB9030687E98}"/>
                </a:ext>
              </a:extLst>
            </p:cNvPr>
            <p:cNvSpPr>
              <a:spLocks/>
            </p:cNvSpPr>
            <p:nvPr/>
          </p:nvSpPr>
          <p:spPr bwMode="auto">
            <a:xfrm>
              <a:off x="555" y="761"/>
              <a:ext cx="672" cy="893"/>
            </a:xfrm>
            <a:custGeom>
              <a:avLst/>
              <a:gdLst>
                <a:gd name="T0" fmla="*/ 656 w 672"/>
                <a:gd name="T1" fmla="*/ 19 h 893"/>
                <a:gd name="T2" fmla="*/ 0 w 672"/>
                <a:gd name="T3" fmla="*/ 0 h 893"/>
                <a:gd name="T4" fmla="*/ 19 w 672"/>
                <a:gd name="T5" fmla="*/ 884 h 893"/>
                <a:gd name="T6" fmla="*/ 672 w 672"/>
                <a:gd name="T7" fmla="*/ 893 h 893"/>
                <a:gd name="T8" fmla="*/ 656 w 672"/>
                <a:gd name="T9" fmla="*/ 19 h 893"/>
              </a:gdLst>
              <a:ahLst/>
              <a:cxnLst>
                <a:cxn ang="0">
                  <a:pos x="T0" y="T1"/>
                </a:cxn>
                <a:cxn ang="0">
                  <a:pos x="T2" y="T3"/>
                </a:cxn>
                <a:cxn ang="0">
                  <a:pos x="T4" y="T5"/>
                </a:cxn>
                <a:cxn ang="0">
                  <a:pos x="T6" y="T7"/>
                </a:cxn>
                <a:cxn ang="0">
                  <a:pos x="T8" y="T9"/>
                </a:cxn>
              </a:cxnLst>
              <a:rect l="0" t="0" r="r" b="b"/>
              <a:pathLst>
                <a:path w="672" h="893">
                  <a:moveTo>
                    <a:pt x="656" y="19"/>
                  </a:moveTo>
                  <a:lnTo>
                    <a:pt x="0" y="0"/>
                  </a:lnTo>
                  <a:lnTo>
                    <a:pt x="19" y="884"/>
                  </a:lnTo>
                  <a:lnTo>
                    <a:pt x="672" y="893"/>
                  </a:lnTo>
                  <a:lnTo>
                    <a:pt x="656" y="19"/>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6">
              <a:extLst>
                <a:ext uri="{FF2B5EF4-FFF2-40B4-BE49-F238E27FC236}">
                  <a16:creationId xmlns:a16="http://schemas.microsoft.com/office/drawing/2014/main" id="{E79E7AB8-3AE8-F757-2344-69A550C7CC47}"/>
                </a:ext>
              </a:extLst>
            </p:cNvPr>
            <p:cNvSpPr>
              <a:spLocks/>
            </p:cNvSpPr>
            <p:nvPr/>
          </p:nvSpPr>
          <p:spPr bwMode="auto">
            <a:xfrm>
              <a:off x="665" y="904"/>
              <a:ext cx="446" cy="617"/>
            </a:xfrm>
            <a:custGeom>
              <a:avLst/>
              <a:gdLst>
                <a:gd name="T0" fmla="*/ 434 w 446"/>
                <a:gd name="T1" fmla="*/ 7 h 617"/>
                <a:gd name="T2" fmla="*/ 0 w 446"/>
                <a:gd name="T3" fmla="*/ 0 h 617"/>
                <a:gd name="T4" fmla="*/ 11 w 446"/>
                <a:gd name="T5" fmla="*/ 617 h 617"/>
                <a:gd name="T6" fmla="*/ 446 w 446"/>
                <a:gd name="T7" fmla="*/ 608 h 617"/>
                <a:gd name="T8" fmla="*/ 434 w 446"/>
                <a:gd name="T9" fmla="*/ 7 h 617"/>
              </a:gdLst>
              <a:ahLst/>
              <a:cxnLst>
                <a:cxn ang="0">
                  <a:pos x="T0" y="T1"/>
                </a:cxn>
                <a:cxn ang="0">
                  <a:pos x="T2" y="T3"/>
                </a:cxn>
                <a:cxn ang="0">
                  <a:pos x="T4" y="T5"/>
                </a:cxn>
                <a:cxn ang="0">
                  <a:pos x="T6" y="T7"/>
                </a:cxn>
                <a:cxn ang="0">
                  <a:pos x="T8" y="T9"/>
                </a:cxn>
              </a:cxnLst>
              <a:rect l="0" t="0" r="r" b="b"/>
              <a:pathLst>
                <a:path w="446" h="617">
                  <a:moveTo>
                    <a:pt x="434" y="7"/>
                  </a:moveTo>
                  <a:lnTo>
                    <a:pt x="0" y="0"/>
                  </a:lnTo>
                  <a:lnTo>
                    <a:pt x="11" y="617"/>
                  </a:lnTo>
                  <a:lnTo>
                    <a:pt x="446" y="608"/>
                  </a:lnTo>
                  <a:lnTo>
                    <a:pt x="434" y="7"/>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7">
              <a:extLst>
                <a:ext uri="{FF2B5EF4-FFF2-40B4-BE49-F238E27FC236}">
                  <a16:creationId xmlns:a16="http://schemas.microsoft.com/office/drawing/2014/main" id="{5D4C8232-4E9B-06E2-6B23-85D77A22DD89}"/>
                </a:ext>
              </a:extLst>
            </p:cNvPr>
            <p:cNvSpPr>
              <a:spLocks/>
            </p:cNvSpPr>
            <p:nvPr/>
          </p:nvSpPr>
          <p:spPr bwMode="auto">
            <a:xfrm>
              <a:off x="665" y="904"/>
              <a:ext cx="439" cy="617"/>
            </a:xfrm>
            <a:custGeom>
              <a:avLst/>
              <a:gdLst>
                <a:gd name="T0" fmla="*/ 11 w 439"/>
                <a:gd name="T1" fmla="*/ 617 h 617"/>
                <a:gd name="T2" fmla="*/ 439 w 439"/>
                <a:gd name="T3" fmla="*/ 292 h 617"/>
                <a:gd name="T4" fmla="*/ 0 w 439"/>
                <a:gd name="T5" fmla="*/ 0 h 617"/>
                <a:gd name="T6" fmla="*/ 11 w 439"/>
                <a:gd name="T7" fmla="*/ 617 h 617"/>
              </a:gdLst>
              <a:ahLst/>
              <a:cxnLst>
                <a:cxn ang="0">
                  <a:pos x="T0" y="T1"/>
                </a:cxn>
                <a:cxn ang="0">
                  <a:pos x="T2" y="T3"/>
                </a:cxn>
                <a:cxn ang="0">
                  <a:pos x="T4" y="T5"/>
                </a:cxn>
                <a:cxn ang="0">
                  <a:pos x="T6" y="T7"/>
                </a:cxn>
              </a:cxnLst>
              <a:rect l="0" t="0" r="r" b="b"/>
              <a:pathLst>
                <a:path w="439" h="617">
                  <a:moveTo>
                    <a:pt x="11" y="617"/>
                  </a:moveTo>
                  <a:lnTo>
                    <a:pt x="439" y="292"/>
                  </a:lnTo>
                  <a:lnTo>
                    <a:pt x="0" y="0"/>
                  </a:lnTo>
                  <a:lnTo>
                    <a:pt x="11" y="61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8">
              <a:extLst>
                <a:ext uri="{FF2B5EF4-FFF2-40B4-BE49-F238E27FC236}">
                  <a16:creationId xmlns:a16="http://schemas.microsoft.com/office/drawing/2014/main" id="{971FB18B-D923-5140-B149-031B8D9FF349}"/>
                </a:ext>
              </a:extLst>
            </p:cNvPr>
            <p:cNvSpPr>
              <a:spLocks/>
            </p:cNvSpPr>
            <p:nvPr/>
          </p:nvSpPr>
          <p:spPr bwMode="auto">
            <a:xfrm>
              <a:off x="3818" y="222"/>
              <a:ext cx="672" cy="857"/>
            </a:xfrm>
            <a:custGeom>
              <a:avLst/>
              <a:gdLst>
                <a:gd name="T0" fmla="*/ 655 w 672"/>
                <a:gd name="T1" fmla="*/ 7 h 857"/>
                <a:gd name="T2" fmla="*/ 0 w 672"/>
                <a:gd name="T3" fmla="*/ 0 h 857"/>
                <a:gd name="T4" fmla="*/ 17 w 672"/>
                <a:gd name="T5" fmla="*/ 855 h 857"/>
                <a:gd name="T6" fmla="*/ 672 w 672"/>
                <a:gd name="T7" fmla="*/ 857 h 857"/>
                <a:gd name="T8" fmla="*/ 655 w 672"/>
                <a:gd name="T9" fmla="*/ 7 h 857"/>
              </a:gdLst>
              <a:ahLst/>
              <a:cxnLst>
                <a:cxn ang="0">
                  <a:pos x="T0" y="T1"/>
                </a:cxn>
                <a:cxn ang="0">
                  <a:pos x="T2" y="T3"/>
                </a:cxn>
                <a:cxn ang="0">
                  <a:pos x="T4" y="T5"/>
                </a:cxn>
                <a:cxn ang="0">
                  <a:pos x="T6" y="T7"/>
                </a:cxn>
                <a:cxn ang="0">
                  <a:pos x="T8" y="T9"/>
                </a:cxn>
              </a:cxnLst>
              <a:rect l="0" t="0" r="r" b="b"/>
              <a:pathLst>
                <a:path w="672" h="857">
                  <a:moveTo>
                    <a:pt x="655" y="7"/>
                  </a:moveTo>
                  <a:lnTo>
                    <a:pt x="0" y="0"/>
                  </a:lnTo>
                  <a:lnTo>
                    <a:pt x="17" y="855"/>
                  </a:lnTo>
                  <a:lnTo>
                    <a:pt x="672" y="857"/>
                  </a:lnTo>
                  <a:lnTo>
                    <a:pt x="655" y="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9">
              <a:extLst>
                <a:ext uri="{FF2B5EF4-FFF2-40B4-BE49-F238E27FC236}">
                  <a16:creationId xmlns:a16="http://schemas.microsoft.com/office/drawing/2014/main" id="{CCC624D7-76F1-5852-BBF3-37717D4C4A12}"/>
                </a:ext>
              </a:extLst>
            </p:cNvPr>
            <p:cNvSpPr>
              <a:spLocks/>
            </p:cNvSpPr>
            <p:nvPr/>
          </p:nvSpPr>
          <p:spPr bwMode="auto">
            <a:xfrm>
              <a:off x="3856" y="250"/>
              <a:ext cx="591" cy="784"/>
            </a:xfrm>
            <a:custGeom>
              <a:avLst/>
              <a:gdLst>
                <a:gd name="T0" fmla="*/ 575 w 591"/>
                <a:gd name="T1" fmla="*/ 17 h 784"/>
                <a:gd name="T2" fmla="*/ 0 w 591"/>
                <a:gd name="T3" fmla="*/ 0 h 784"/>
                <a:gd name="T4" fmla="*/ 17 w 591"/>
                <a:gd name="T5" fmla="*/ 777 h 784"/>
                <a:gd name="T6" fmla="*/ 591 w 591"/>
                <a:gd name="T7" fmla="*/ 784 h 784"/>
                <a:gd name="T8" fmla="*/ 575 w 591"/>
                <a:gd name="T9" fmla="*/ 17 h 784"/>
              </a:gdLst>
              <a:ahLst/>
              <a:cxnLst>
                <a:cxn ang="0">
                  <a:pos x="T0" y="T1"/>
                </a:cxn>
                <a:cxn ang="0">
                  <a:pos x="T2" y="T3"/>
                </a:cxn>
                <a:cxn ang="0">
                  <a:pos x="T4" y="T5"/>
                </a:cxn>
                <a:cxn ang="0">
                  <a:pos x="T6" y="T7"/>
                </a:cxn>
                <a:cxn ang="0">
                  <a:pos x="T8" y="T9"/>
                </a:cxn>
              </a:cxnLst>
              <a:rect l="0" t="0" r="r" b="b"/>
              <a:pathLst>
                <a:path w="591" h="784">
                  <a:moveTo>
                    <a:pt x="575" y="17"/>
                  </a:moveTo>
                  <a:lnTo>
                    <a:pt x="0" y="0"/>
                  </a:lnTo>
                  <a:lnTo>
                    <a:pt x="17" y="777"/>
                  </a:lnTo>
                  <a:lnTo>
                    <a:pt x="591" y="784"/>
                  </a:lnTo>
                  <a:lnTo>
                    <a:pt x="575" y="17"/>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0">
              <a:extLst>
                <a:ext uri="{FF2B5EF4-FFF2-40B4-BE49-F238E27FC236}">
                  <a16:creationId xmlns:a16="http://schemas.microsoft.com/office/drawing/2014/main" id="{BEA8D320-E7AA-3021-E1E1-B7350E3DB937}"/>
                </a:ext>
              </a:extLst>
            </p:cNvPr>
            <p:cNvSpPr>
              <a:spLocks/>
            </p:cNvSpPr>
            <p:nvPr/>
          </p:nvSpPr>
          <p:spPr bwMode="auto">
            <a:xfrm>
              <a:off x="3951" y="376"/>
              <a:ext cx="392" cy="542"/>
            </a:xfrm>
            <a:custGeom>
              <a:avLst/>
              <a:gdLst>
                <a:gd name="T0" fmla="*/ 382 w 392"/>
                <a:gd name="T1" fmla="*/ 5 h 542"/>
                <a:gd name="T2" fmla="*/ 0 w 392"/>
                <a:gd name="T3" fmla="*/ 0 h 542"/>
                <a:gd name="T4" fmla="*/ 12 w 392"/>
                <a:gd name="T5" fmla="*/ 542 h 542"/>
                <a:gd name="T6" fmla="*/ 392 w 392"/>
                <a:gd name="T7" fmla="*/ 532 h 542"/>
                <a:gd name="T8" fmla="*/ 382 w 392"/>
                <a:gd name="T9" fmla="*/ 5 h 542"/>
              </a:gdLst>
              <a:ahLst/>
              <a:cxnLst>
                <a:cxn ang="0">
                  <a:pos x="T0" y="T1"/>
                </a:cxn>
                <a:cxn ang="0">
                  <a:pos x="T2" y="T3"/>
                </a:cxn>
                <a:cxn ang="0">
                  <a:pos x="T4" y="T5"/>
                </a:cxn>
                <a:cxn ang="0">
                  <a:pos x="T6" y="T7"/>
                </a:cxn>
                <a:cxn ang="0">
                  <a:pos x="T8" y="T9"/>
                </a:cxn>
              </a:cxnLst>
              <a:rect l="0" t="0" r="r" b="b"/>
              <a:pathLst>
                <a:path w="392" h="542">
                  <a:moveTo>
                    <a:pt x="382" y="5"/>
                  </a:moveTo>
                  <a:lnTo>
                    <a:pt x="0" y="0"/>
                  </a:lnTo>
                  <a:lnTo>
                    <a:pt x="12" y="542"/>
                  </a:lnTo>
                  <a:lnTo>
                    <a:pt x="392" y="532"/>
                  </a:lnTo>
                  <a:lnTo>
                    <a:pt x="382" y="5"/>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1">
              <a:extLst>
                <a:ext uri="{FF2B5EF4-FFF2-40B4-BE49-F238E27FC236}">
                  <a16:creationId xmlns:a16="http://schemas.microsoft.com/office/drawing/2014/main" id="{B4EE7ED3-6FD6-17C6-6E3F-C0325956B94A}"/>
                </a:ext>
              </a:extLst>
            </p:cNvPr>
            <p:cNvSpPr>
              <a:spLocks/>
            </p:cNvSpPr>
            <p:nvPr/>
          </p:nvSpPr>
          <p:spPr bwMode="auto">
            <a:xfrm>
              <a:off x="3951" y="376"/>
              <a:ext cx="387" cy="542"/>
            </a:xfrm>
            <a:custGeom>
              <a:avLst/>
              <a:gdLst>
                <a:gd name="T0" fmla="*/ 12 w 387"/>
                <a:gd name="T1" fmla="*/ 542 h 542"/>
                <a:gd name="T2" fmla="*/ 387 w 387"/>
                <a:gd name="T3" fmla="*/ 254 h 542"/>
                <a:gd name="T4" fmla="*/ 0 w 387"/>
                <a:gd name="T5" fmla="*/ 0 h 542"/>
                <a:gd name="T6" fmla="*/ 12 w 387"/>
                <a:gd name="T7" fmla="*/ 542 h 542"/>
              </a:gdLst>
              <a:ahLst/>
              <a:cxnLst>
                <a:cxn ang="0">
                  <a:pos x="T0" y="T1"/>
                </a:cxn>
                <a:cxn ang="0">
                  <a:pos x="T2" y="T3"/>
                </a:cxn>
                <a:cxn ang="0">
                  <a:pos x="T4" y="T5"/>
                </a:cxn>
                <a:cxn ang="0">
                  <a:pos x="T6" y="T7"/>
                </a:cxn>
              </a:cxnLst>
              <a:rect l="0" t="0" r="r" b="b"/>
              <a:pathLst>
                <a:path w="387" h="542">
                  <a:moveTo>
                    <a:pt x="12" y="542"/>
                  </a:moveTo>
                  <a:lnTo>
                    <a:pt x="387" y="254"/>
                  </a:lnTo>
                  <a:lnTo>
                    <a:pt x="0" y="0"/>
                  </a:lnTo>
                  <a:lnTo>
                    <a:pt x="12" y="542"/>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2">
              <a:extLst>
                <a:ext uri="{FF2B5EF4-FFF2-40B4-BE49-F238E27FC236}">
                  <a16:creationId xmlns:a16="http://schemas.microsoft.com/office/drawing/2014/main" id="{FEBEB35F-00D2-6543-082D-4AE16540AB00}"/>
                </a:ext>
              </a:extLst>
            </p:cNvPr>
            <p:cNvSpPr>
              <a:spLocks/>
            </p:cNvSpPr>
            <p:nvPr/>
          </p:nvSpPr>
          <p:spPr bwMode="auto">
            <a:xfrm>
              <a:off x="3735" y="3440"/>
              <a:ext cx="166" cy="380"/>
            </a:xfrm>
            <a:custGeom>
              <a:avLst/>
              <a:gdLst>
                <a:gd name="T0" fmla="*/ 1 w 70"/>
                <a:gd name="T1" fmla="*/ 0 h 160"/>
                <a:gd name="T2" fmla="*/ 41 w 70"/>
                <a:gd name="T3" fmla="*/ 160 h 160"/>
                <a:gd name="T4" fmla="*/ 70 w 70"/>
                <a:gd name="T5" fmla="*/ 154 h 160"/>
                <a:gd name="T6" fmla="*/ 31 w 70"/>
                <a:gd name="T7" fmla="*/ 0 h 160"/>
                <a:gd name="T8" fmla="*/ 1 w 70"/>
                <a:gd name="T9" fmla="*/ 0 h 160"/>
              </a:gdLst>
              <a:ahLst/>
              <a:cxnLst>
                <a:cxn ang="0">
                  <a:pos x="T0" y="T1"/>
                </a:cxn>
                <a:cxn ang="0">
                  <a:pos x="T2" y="T3"/>
                </a:cxn>
                <a:cxn ang="0">
                  <a:pos x="T4" y="T5"/>
                </a:cxn>
                <a:cxn ang="0">
                  <a:pos x="T6" y="T7"/>
                </a:cxn>
                <a:cxn ang="0">
                  <a:pos x="T8" y="T9"/>
                </a:cxn>
              </a:cxnLst>
              <a:rect l="0" t="0" r="r" b="b"/>
              <a:pathLst>
                <a:path w="70" h="160">
                  <a:moveTo>
                    <a:pt x="1" y="0"/>
                  </a:moveTo>
                  <a:cubicBezTo>
                    <a:pt x="0" y="4"/>
                    <a:pt x="41" y="160"/>
                    <a:pt x="41" y="160"/>
                  </a:cubicBezTo>
                  <a:cubicBezTo>
                    <a:pt x="70" y="154"/>
                    <a:pt x="70" y="154"/>
                    <a:pt x="70" y="154"/>
                  </a:cubicBezTo>
                  <a:cubicBezTo>
                    <a:pt x="31" y="0"/>
                    <a:pt x="31" y="0"/>
                    <a:pt x="31" y="0"/>
                  </a:cubicBezTo>
                  <a:lnTo>
                    <a:pt x="1"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3">
              <a:extLst>
                <a:ext uri="{FF2B5EF4-FFF2-40B4-BE49-F238E27FC236}">
                  <a16:creationId xmlns:a16="http://schemas.microsoft.com/office/drawing/2014/main" id="{68CD29A6-96B2-754E-706C-A6C3C7BE2C4F}"/>
                </a:ext>
              </a:extLst>
            </p:cNvPr>
            <p:cNvSpPr>
              <a:spLocks/>
            </p:cNvSpPr>
            <p:nvPr/>
          </p:nvSpPr>
          <p:spPr bwMode="auto">
            <a:xfrm>
              <a:off x="4124" y="3388"/>
              <a:ext cx="207" cy="432"/>
            </a:xfrm>
            <a:custGeom>
              <a:avLst/>
              <a:gdLst>
                <a:gd name="T0" fmla="*/ 133 w 207"/>
                <a:gd name="T1" fmla="*/ 0 h 432"/>
                <a:gd name="T2" fmla="*/ 0 w 207"/>
                <a:gd name="T3" fmla="*/ 432 h 432"/>
                <a:gd name="T4" fmla="*/ 79 w 207"/>
                <a:gd name="T5" fmla="*/ 432 h 432"/>
                <a:gd name="T6" fmla="*/ 207 w 207"/>
                <a:gd name="T7" fmla="*/ 31 h 432"/>
                <a:gd name="T8" fmla="*/ 133 w 207"/>
                <a:gd name="T9" fmla="*/ 0 h 432"/>
              </a:gdLst>
              <a:ahLst/>
              <a:cxnLst>
                <a:cxn ang="0">
                  <a:pos x="T0" y="T1"/>
                </a:cxn>
                <a:cxn ang="0">
                  <a:pos x="T2" y="T3"/>
                </a:cxn>
                <a:cxn ang="0">
                  <a:pos x="T4" y="T5"/>
                </a:cxn>
                <a:cxn ang="0">
                  <a:pos x="T6" y="T7"/>
                </a:cxn>
                <a:cxn ang="0">
                  <a:pos x="T8" y="T9"/>
                </a:cxn>
              </a:cxnLst>
              <a:rect l="0" t="0" r="r" b="b"/>
              <a:pathLst>
                <a:path w="207" h="432">
                  <a:moveTo>
                    <a:pt x="133" y="0"/>
                  </a:moveTo>
                  <a:lnTo>
                    <a:pt x="0" y="432"/>
                  </a:lnTo>
                  <a:lnTo>
                    <a:pt x="79" y="432"/>
                  </a:lnTo>
                  <a:lnTo>
                    <a:pt x="207" y="31"/>
                  </a:lnTo>
                  <a:lnTo>
                    <a:pt x="133"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4">
              <a:extLst>
                <a:ext uri="{FF2B5EF4-FFF2-40B4-BE49-F238E27FC236}">
                  <a16:creationId xmlns:a16="http://schemas.microsoft.com/office/drawing/2014/main" id="{F5B75266-FE37-AFEF-ABE4-7A19B94BFEFA}"/>
                </a:ext>
              </a:extLst>
            </p:cNvPr>
            <p:cNvSpPr>
              <a:spLocks/>
            </p:cNvSpPr>
            <p:nvPr/>
          </p:nvSpPr>
          <p:spPr bwMode="auto">
            <a:xfrm>
              <a:off x="4226" y="3319"/>
              <a:ext cx="228" cy="501"/>
            </a:xfrm>
            <a:custGeom>
              <a:avLst/>
              <a:gdLst>
                <a:gd name="T0" fmla="*/ 155 w 228"/>
                <a:gd name="T1" fmla="*/ 0 h 501"/>
                <a:gd name="T2" fmla="*/ 0 w 228"/>
                <a:gd name="T3" fmla="*/ 501 h 501"/>
                <a:gd name="T4" fmla="*/ 79 w 228"/>
                <a:gd name="T5" fmla="*/ 501 h 501"/>
                <a:gd name="T6" fmla="*/ 228 w 228"/>
                <a:gd name="T7" fmla="*/ 31 h 501"/>
                <a:gd name="T8" fmla="*/ 155 w 228"/>
                <a:gd name="T9" fmla="*/ 0 h 501"/>
              </a:gdLst>
              <a:ahLst/>
              <a:cxnLst>
                <a:cxn ang="0">
                  <a:pos x="T0" y="T1"/>
                </a:cxn>
                <a:cxn ang="0">
                  <a:pos x="T2" y="T3"/>
                </a:cxn>
                <a:cxn ang="0">
                  <a:pos x="T4" y="T5"/>
                </a:cxn>
                <a:cxn ang="0">
                  <a:pos x="T6" y="T7"/>
                </a:cxn>
                <a:cxn ang="0">
                  <a:pos x="T8" y="T9"/>
                </a:cxn>
              </a:cxnLst>
              <a:rect l="0" t="0" r="r" b="b"/>
              <a:pathLst>
                <a:path w="228" h="501">
                  <a:moveTo>
                    <a:pt x="155" y="0"/>
                  </a:moveTo>
                  <a:lnTo>
                    <a:pt x="0" y="501"/>
                  </a:lnTo>
                  <a:lnTo>
                    <a:pt x="79" y="501"/>
                  </a:lnTo>
                  <a:lnTo>
                    <a:pt x="228" y="31"/>
                  </a:lnTo>
                  <a:lnTo>
                    <a:pt x="155"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35">
              <a:extLst>
                <a:ext uri="{FF2B5EF4-FFF2-40B4-BE49-F238E27FC236}">
                  <a16:creationId xmlns:a16="http://schemas.microsoft.com/office/drawing/2014/main" id="{3ADD8D5F-E087-9552-08F1-C3B6008A905B}"/>
                </a:ext>
              </a:extLst>
            </p:cNvPr>
            <p:cNvSpPr>
              <a:spLocks/>
            </p:cNvSpPr>
            <p:nvPr/>
          </p:nvSpPr>
          <p:spPr bwMode="auto">
            <a:xfrm>
              <a:off x="3785" y="3789"/>
              <a:ext cx="546" cy="271"/>
            </a:xfrm>
            <a:custGeom>
              <a:avLst/>
              <a:gdLst>
                <a:gd name="T0" fmla="*/ 0 w 546"/>
                <a:gd name="T1" fmla="*/ 0 h 271"/>
                <a:gd name="T2" fmla="*/ 78 w 546"/>
                <a:gd name="T3" fmla="*/ 271 h 271"/>
                <a:gd name="T4" fmla="*/ 472 w 546"/>
                <a:gd name="T5" fmla="*/ 271 h 271"/>
                <a:gd name="T6" fmla="*/ 546 w 546"/>
                <a:gd name="T7" fmla="*/ 0 h 271"/>
                <a:gd name="T8" fmla="*/ 0 w 546"/>
                <a:gd name="T9" fmla="*/ 0 h 271"/>
              </a:gdLst>
              <a:ahLst/>
              <a:cxnLst>
                <a:cxn ang="0">
                  <a:pos x="T0" y="T1"/>
                </a:cxn>
                <a:cxn ang="0">
                  <a:pos x="T2" y="T3"/>
                </a:cxn>
                <a:cxn ang="0">
                  <a:pos x="T4" y="T5"/>
                </a:cxn>
                <a:cxn ang="0">
                  <a:pos x="T6" y="T7"/>
                </a:cxn>
                <a:cxn ang="0">
                  <a:pos x="T8" y="T9"/>
                </a:cxn>
              </a:cxnLst>
              <a:rect l="0" t="0" r="r" b="b"/>
              <a:pathLst>
                <a:path w="546" h="271">
                  <a:moveTo>
                    <a:pt x="0" y="0"/>
                  </a:moveTo>
                  <a:lnTo>
                    <a:pt x="78" y="271"/>
                  </a:lnTo>
                  <a:lnTo>
                    <a:pt x="472" y="271"/>
                  </a:lnTo>
                  <a:lnTo>
                    <a:pt x="546" y="0"/>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36">
              <a:extLst>
                <a:ext uri="{FF2B5EF4-FFF2-40B4-BE49-F238E27FC236}">
                  <a16:creationId xmlns:a16="http://schemas.microsoft.com/office/drawing/2014/main" id="{732AC593-1DA2-3DCC-CA35-314A8055D0B2}"/>
                </a:ext>
              </a:extLst>
            </p:cNvPr>
            <p:cNvSpPr>
              <a:spLocks/>
            </p:cNvSpPr>
            <p:nvPr/>
          </p:nvSpPr>
          <p:spPr bwMode="auto">
            <a:xfrm>
              <a:off x="3794" y="3231"/>
              <a:ext cx="195" cy="558"/>
            </a:xfrm>
            <a:custGeom>
              <a:avLst/>
              <a:gdLst>
                <a:gd name="T0" fmla="*/ 82 w 82"/>
                <a:gd name="T1" fmla="*/ 235 h 235"/>
                <a:gd name="T2" fmla="*/ 82 w 82"/>
                <a:gd name="T3" fmla="*/ 234 h 235"/>
                <a:gd name="T4" fmla="*/ 81 w 82"/>
                <a:gd name="T5" fmla="*/ 230 h 235"/>
                <a:gd name="T6" fmla="*/ 78 w 82"/>
                <a:gd name="T7" fmla="*/ 217 h 235"/>
                <a:gd name="T8" fmla="*/ 66 w 82"/>
                <a:gd name="T9" fmla="*/ 167 h 235"/>
                <a:gd name="T10" fmla="*/ 29 w 82"/>
                <a:gd name="T11" fmla="*/ 1 h 235"/>
                <a:gd name="T12" fmla="*/ 30 w 82"/>
                <a:gd name="T13" fmla="*/ 2 h 235"/>
                <a:gd name="T14" fmla="*/ 15 w 82"/>
                <a:gd name="T15" fmla="*/ 2 h 235"/>
                <a:gd name="T16" fmla="*/ 1 w 82"/>
                <a:gd name="T17" fmla="*/ 2 h 235"/>
                <a:gd name="T18" fmla="*/ 2 w 82"/>
                <a:gd name="T19" fmla="*/ 0 h 235"/>
                <a:gd name="T20" fmla="*/ 39 w 82"/>
                <a:gd name="T21" fmla="*/ 167 h 235"/>
                <a:gd name="T22" fmla="*/ 50 w 82"/>
                <a:gd name="T23" fmla="*/ 217 h 235"/>
                <a:gd name="T24" fmla="*/ 53 w 82"/>
                <a:gd name="T25" fmla="*/ 230 h 235"/>
                <a:gd name="T26" fmla="*/ 54 w 82"/>
                <a:gd name="T27" fmla="*/ 234 h 235"/>
                <a:gd name="T28" fmla="*/ 54 w 82"/>
                <a:gd name="T29" fmla="*/ 235 h 235"/>
                <a:gd name="T30" fmla="*/ 54 w 82"/>
                <a:gd name="T31" fmla="*/ 234 h 235"/>
                <a:gd name="T32" fmla="*/ 53 w 82"/>
                <a:gd name="T33" fmla="*/ 230 h 235"/>
                <a:gd name="T34" fmla="*/ 50 w 82"/>
                <a:gd name="T35" fmla="*/ 217 h 235"/>
                <a:gd name="T36" fmla="*/ 38 w 82"/>
                <a:gd name="T37" fmla="*/ 167 h 235"/>
                <a:gd name="T38" fmla="*/ 0 w 82"/>
                <a:gd name="T39" fmla="*/ 1 h 235"/>
                <a:gd name="T40" fmla="*/ 0 w 82"/>
                <a:gd name="T41" fmla="*/ 0 h 235"/>
                <a:gd name="T42" fmla="*/ 1 w 82"/>
                <a:gd name="T43" fmla="*/ 0 h 235"/>
                <a:gd name="T44" fmla="*/ 15 w 82"/>
                <a:gd name="T45" fmla="*/ 0 h 235"/>
                <a:gd name="T46" fmla="*/ 30 w 82"/>
                <a:gd name="T47" fmla="*/ 0 h 235"/>
                <a:gd name="T48" fmla="*/ 31 w 82"/>
                <a:gd name="T49" fmla="*/ 0 h 235"/>
                <a:gd name="T50" fmla="*/ 31 w 82"/>
                <a:gd name="T51" fmla="*/ 0 h 235"/>
                <a:gd name="T52" fmla="*/ 68 w 82"/>
                <a:gd name="T53" fmla="*/ 167 h 235"/>
                <a:gd name="T54" fmla="*/ 78 w 82"/>
                <a:gd name="T55" fmla="*/ 217 h 235"/>
                <a:gd name="T56" fmla="*/ 81 w 82"/>
                <a:gd name="T57" fmla="*/ 230 h 235"/>
                <a:gd name="T58" fmla="*/ 82 w 82"/>
                <a:gd name="T59" fmla="*/ 234 h 235"/>
                <a:gd name="T60" fmla="*/ 82 w 82"/>
                <a:gd name="T61" fmla="*/ 23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235">
                  <a:moveTo>
                    <a:pt x="82" y="235"/>
                  </a:moveTo>
                  <a:cubicBezTo>
                    <a:pt x="82" y="235"/>
                    <a:pt x="82" y="235"/>
                    <a:pt x="82" y="234"/>
                  </a:cubicBezTo>
                  <a:cubicBezTo>
                    <a:pt x="81" y="233"/>
                    <a:pt x="81" y="232"/>
                    <a:pt x="81" y="230"/>
                  </a:cubicBezTo>
                  <a:cubicBezTo>
                    <a:pt x="80" y="227"/>
                    <a:pt x="79" y="223"/>
                    <a:pt x="78" y="217"/>
                  </a:cubicBezTo>
                  <a:cubicBezTo>
                    <a:pt x="75" y="205"/>
                    <a:pt x="71" y="188"/>
                    <a:pt x="66" y="167"/>
                  </a:cubicBezTo>
                  <a:cubicBezTo>
                    <a:pt x="57" y="125"/>
                    <a:pt x="44" y="66"/>
                    <a:pt x="29" y="1"/>
                  </a:cubicBezTo>
                  <a:cubicBezTo>
                    <a:pt x="30" y="2"/>
                    <a:pt x="30" y="2"/>
                    <a:pt x="30" y="2"/>
                  </a:cubicBezTo>
                  <a:cubicBezTo>
                    <a:pt x="25" y="2"/>
                    <a:pt x="20" y="2"/>
                    <a:pt x="15" y="2"/>
                  </a:cubicBezTo>
                  <a:cubicBezTo>
                    <a:pt x="10" y="2"/>
                    <a:pt x="5" y="2"/>
                    <a:pt x="1" y="2"/>
                  </a:cubicBezTo>
                  <a:cubicBezTo>
                    <a:pt x="2" y="0"/>
                    <a:pt x="2" y="0"/>
                    <a:pt x="2" y="0"/>
                  </a:cubicBezTo>
                  <a:cubicBezTo>
                    <a:pt x="17" y="66"/>
                    <a:pt x="30" y="124"/>
                    <a:pt x="39" y="167"/>
                  </a:cubicBezTo>
                  <a:cubicBezTo>
                    <a:pt x="44" y="188"/>
                    <a:pt x="48" y="205"/>
                    <a:pt x="50" y="217"/>
                  </a:cubicBezTo>
                  <a:cubicBezTo>
                    <a:pt x="52" y="223"/>
                    <a:pt x="53" y="227"/>
                    <a:pt x="53" y="230"/>
                  </a:cubicBezTo>
                  <a:cubicBezTo>
                    <a:pt x="54" y="232"/>
                    <a:pt x="54" y="233"/>
                    <a:pt x="54" y="234"/>
                  </a:cubicBezTo>
                  <a:cubicBezTo>
                    <a:pt x="54" y="235"/>
                    <a:pt x="54" y="235"/>
                    <a:pt x="54" y="235"/>
                  </a:cubicBezTo>
                  <a:cubicBezTo>
                    <a:pt x="54" y="235"/>
                    <a:pt x="54" y="235"/>
                    <a:pt x="54" y="234"/>
                  </a:cubicBezTo>
                  <a:cubicBezTo>
                    <a:pt x="54" y="233"/>
                    <a:pt x="53" y="232"/>
                    <a:pt x="53" y="230"/>
                  </a:cubicBezTo>
                  <a:cubicBezTo>
                    <a:pt x="52" y="227"/>
                    <a:pt x="51" y="223"/>
                    <a:pt x="50" y="217"/>
                  </a:cubicBezTo>
                  <a:cubicBezTo>
                    <a:pt x="47" y="205"/>
                    <a:pt x="43" y="188"/>
                    <a:pt x="38" y="167"/>
                  </a:cubicBezTo>
                  <a:cubicBezTo>
                    <a:pt x="28" y="125"/>
                    <a:pt x="15" y="66"/>
                    <a:pt x="0" y="1"/>
                  </a:cubicBezTo>
                  <a:cubicBezTo>
                    <a:pt x="0" y="0"/>
                    <a:pt x="0" y="0"/>
                    <a:pt x="0" y="0"/>
                  </a:cubicBezTo>
                  <a:cubicBezTo>
                    <a:pt x="1" y="0"/>
                    <a:pt x="1" y="0"/>
                    <a:pt x="1" y="0"/>
                  </a:cubicBezTo>
                  <a:cubicBezTo>
                    <a:pt x="5" y="0"/>
                    <a:pt x="10" y="0"/>
                    <a:pt x="15" y="0"/>
                  </a:cubicBezTo>
                  <a:cubicBezTo>
                    <a:pt x="20" y="0"/>
                    <a:pt x="25" y="0"/>
                    <a:pt x="30" y="0"/>
                  </a:cubicBezTo>
                  <a:cubicBezTo>
                    <a:pt x="31" y="0"/>
                    <a:pt x="31" y="0"/>
                    <a:pt x="31" y="0"/>
                  </a:cubicBezTo>
                  <a:cubicBezTo>
                    <a:pt x="31" y="0"/>
                    <a:pt x="31" y="0"/>
                    <a:pt x="31" y="0"/>
                  </a:cubicBezTo>
                  <a:cubicBezTo>
                    <a:pt x="45" y="66"/>
                    <a:pt x="58" y="124"/>
                    <a:pt x="68" y="167"/>
                  </a:cubicBezTo>
                  <a:cubicBezTo>
                    <a:pt x="72" y="188"/>
                    <a:pt x="76" y="205"/>
                    <a:pt x="78" y="217"/>
                  </a:cubicBezTo>
                  <a:cubicBezTo>
                    <a:pt x="80" y="223"/>
                    <a:pt x="80" y="227"/>
                    <a:pt x="81" y="230"/>
                  </a:cubicBezTo>
                  <a:cubicBezTo>
                    <a:pt x="81" y="232"/>
                    <a:pt x="82" y="233"/>
                    <a:pt x="82" y="234"/>
                  </a:cubicBezTo>
                  <a:cubicBezTo>
                    <a:pt x="82" y="235"/>
                    <a:pt x="82" y="235"/>
                    <a:pt x="82" y="235"/>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37">
              <a:extLst>
                <a:ext uri="{FF2B5EF4-FFF2-40B4-BE49-F238E27FC236}">
                  <a16:creationId xmlns:a16="http://schemas.microsoft.com/office/drawing/2014/main" id="{BD245D53-58D8-3E30-D98F-C09D7D12E3B6}"/>
                </a:ext>
              </a:extLst>
            </p:cNvPr>
            <p:cNvSpPr>
              <a:spLocks noChangeArrowheads="1"/>
            </p:cNvSpPr>
            <p:nvPr/>
          </p:nvSpPr>
          <p:spPr bwMode="auto">
            <a:xfrm>
              <a:off x="346" y="4069"/>
              <a:ext cx="4028"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38">
              <a:extLst>
                <a:ext uri="{FF2B5EF4-FFF2-40B4-BE49-F238E27FC236}">
                  <a16:creationId xmlns:a16="http://schemas.microsoft.com/office/drawing/2014/main" id="{DEE4BADB-BE13-DBEA-AA5F-7BF45F445195}"/>
                </a:ext>
              </a:extLst>
            </p:cNvPr>
            <p:cNvSpPr>
              <a:spLocks/>
            </p:cNvSpPr>
            <p:nvPr/>
          </p:nvSpPr>
          <p:spPr bwMode="auto">
            <a:xfrm>
              <a:off x="3481" y="1474"/>
              <a:ext cx="676" cy="1154"/>
            </a:xfrm>
            <a:custGeom>
              <a:avLst/>
              <a:gdLst>
                <a:gd name="T0" fmla="*/ 243 w 285"/>
                <a:gd name="T1" fmla="*/ 8 h 486"/>
                <a:gd name="T2" fmla="*/ 185 w 285"/>
                <a:gd name="T3" fmla="*/ 144 h 486"/>
                <a:gd name="T4" fmla="*/ 167 w 285"/>
                <a:gd name="T5" fmla="*/ 148 h 486"/>
                <a:gd name="T6" fmla="*/ 123 w 285"/>
                <a:gd name="T7" fmla="*/ 134 h 486"/>
                <a:gd name="T8" fmla="*/ 134 w 285"/>
                <a:gd name="T9" fmla="*/ 241 h 486"/>
                <a:gd name="T10" fmla="*/ 124 w 285"/>
                <a:gd name="T11" fmla="*/ 260 h 486"/>
                <a:gd name="T12" fmla="*/ 70 w 285"/>
                <a:gd name="T13" fmla="*/ 235 h 486"/>
                <a:gd name="T14" fmla="*/ 71 w 285"/>
                <a:gd name="T15" fmla="*/ 325 h 486"/>
                <a:gd name="T16" fmla="*/ 70 w 285"/>
                <a:gd name="T17" fmla="*/ 345 h 486"/>
                <a:gd name="T18" fmla="*/ 31 w 285"/>
                <a:gd name="T19" fmla="*/ 314 h 486"/>
                <a:gd name="T20" fmla="*/ 2 w 285"/>
                <a:gd name="T21" fmla="*/ 331 h 486"/>
                <a:gd name="T22" fmla="*/ 64 w 285"/>
                <a:gd name="T23" fmla="*/ 464 h 486"/>
                <a:gd name="T24" fmla="*/ 105 w 285"/>
                <a:gd name="T25" fmla="*/ 481 h 486"/>
                <a:gd name="T26" fmla="*/ 240 w 285"/>
                <a:gd name="T27" fmla="*/ 424 h 486"/>
                <a:gd name="T28" fmla="*/ 231 w 285"/>
                <a:gd name="T29" fmla="*/ 392 h 486"/>
                <a:gd name="T30" fmla="*/ 181 w 285"/>
                <a:gd name="T31" fmla="*/ 388 h 486"/>
                <a:gd name="T32" fmla="*/ 193 w 285"/>
                <a:gd name="T33" fmla="*/ 373 h 486"/>
                <a:gd name="T34" fmla="*/ 255 w 285"/>
                <a:gd name="T35" fmla="*/ 306 h 486"/>
                <a:gd name="T36" fmla="*/ 197 w 285"/>
                <a:gd name="T37" fmla="*/ 289 h 486"/>
                <a:gd name="T38" fmla="*/ 203 w 285"/>
                <a:gd name="T39" fmla="*/ 268 h 486"/>
                <a:gd name="T40" fmla="*/ 283 w 285"/>
                <a:gd name="T41" fmla="*/ 196 h 486"/>
                <a:gd name="T42" fmla="*/ 250 w 285"/>
                <a:gd name="T43" fmla="*/ 177 h 486"/>
                <a:gd name="T44" fmla="*/ 231 w 285"/>
                <a:gd name="T45" fmla="*/ 162 h 486"/>
                <a:gd name="T46" fmla="*/ 279 w 285"/>
                <a:gd name="T47" fmla="*/ 42 h 486"/>
                <a:gd name="T48" fmla="*/ 266 w 285"/>
                <a:gd name="T49" fmla="*/ 2 h 486"/>
                <a:gd name="T50" fmla="*/ 280 w 285"/>
                <a:gd name="T51" fmla="*/ 42 h 486"/>
                <a:gd name="T52" fmla="*/ 232 w 285"/>
                <a:gd name="T53" fmla="*/ 169 h 486"/>
                <a:gd name="T54" fmla="*/ 265 w 285"/>
                <a:gd name="T55" fmla="*/ 175 h 486"/>
                <a:gd name="T56" fmla="*/ 277 w 285"/>
                <a:gd name="T57" fmla="*/ 212 h 486"/>
                <a:gd name="T58" fmla="*/ 197 w 285"/>
                <a:gd name="T59" fmla="*/ 276 h 486"/>
                <a:gd name="T60" fmla="*/ 198 w 285"/>
                <a:gd name="T61" fmla="*/ 287 h 486"/>
                <a:gd name="T62" fmla="*/ 256 w 285"/>
                <a:gd name="T63" fmla="*/ 305 h 486"/>
                <a:gd name="T64" fmla="*/ 194 w 285"/>
                <a:gd name="T65" fmla="*/ 375 h 486"/>
                <a:gd name="T66" fmla="*/ 183 w 285"/>
                <a:gd name="T67" fmla="*/ 387 h 486"/>
                <a:gd name="T68" fmla="*/ 231 w 285"/>
                <a:gd name="T69" fmla="*/ 390 h 486"/>
                <a:gd name="T70" fmla="*/ 242 w 285"/>
                <a:gd name="T71" fmla="*/ 425 h 486"/>
                <a:gd name="T72" fmla="*/ 105 w 285"/>
                <a:gd name="T73" fmla="*/ 483 h 486"/>
                <a:gd name="T74" fmla="*/ 79 w 285"/>
                <a:gd name="T75" fmla="*/ 486 h 486"/>
                <a:gd name="T76" fmla="*/ 3 w 285"/>
                <a:gd name="T77" fmla="*/ 356 h 486"/>
                <a:gd name="T78" fmla="*/ 21 w 285"/>
                <a:gd name="T79" fmla="*/ 307 h 486"/>
                <a:gd name="T80" fmla="*/ 68 w 285"/>
                <a:gd name="T81" fmla="*/ 342 h 486"/>
                <a:gd name="T82" fmla="*/ 72 w 285"/>
                <a:gd name="T83" fmla="*/ 337 h 486"/>
                <a:gd name="T84" fmla="*/ 61 w 285"/>
                <a:gd name="T85" fmla="*/ 239 h 486"/>
                <a:gd name="T86" fmla="*/ 117 w 285"/>
                <a:gd name="T87" fmla="*/ 253 h 486"/>
                <a:gd name="T88" fmla="*/ 134 w 285"/>
                <a:gd name="T89" fmla="*/ 256 h 486"/>
                <a:gd name="T90" fmla="*/ 122 w 285"/>
                <a:gd name="T91" fmla="*/ 186 h 486"/>
                <a:gd name="T92" fmla="*/ 144 w 285"/>
                <a:gd name="T93" fmla="*/ 126 h 486"/>
                <a:gd name="T94" fmla="*/ 173 w 285"/>
                <a:gd name="T95" fmla="*/ 150 h 486"/>
                <a:gd name="T96" fmla="*/ 207 w 285"/>
                <a:gd name="T97" fmla="*/ 73 h 486"/>
                <a:gd name="T98" fmla="*/ 264 w 285"/>
                <a:gd name="T99" fmla="*/ 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5" h="486">
                  <a:moveTo>
                    <a:pt x="267" y="2"/>
                  </a:moveTo>
                  <a:cubicBezTo>
                    <a:pt x="267" y="2"/>
                    <a:pt x="266" y="2"/>
                    <a:pt x="264" y="1"/>
                  </a:cubicBezTo>
                  <a:cubicBezTo>
                    <a:pt x="262" y="1"/>
                    <a:pt x="259" y="1"/>
                    <a:pt x="255" y="1"/>
                  </a:cubicBezTo>
                  <a:cubicBezTo>
                    <a:pt x="252" y="2"/>
                    <a:pt x="247" y="4"/>
                    <a:pt x="243" y="8"/>
                  </a:cubicBezTo>
                  <a:cubicBezTo>
                    <a:pt x="238" y="11"/>
                    <a:pt x="234" y="17"/>
                    <a:pt x="230" y="23"/>
                  </a:cubicBezTo>
                  <a:cubicBezTo>
                    <a:pt x="222" y="35"/>
                    <a:pt x="215" y="53"/>
                    <a:pt x="208" y="73"/>
                  </a:cubicBezTo>
                  <a:cubicBezTo>
                    <a:pt x="200" y="93"/>
                    <a:pt x="192" y="117"/>
                    <a:pt x="185" y="143"/>
                  </a:cubicBezTo>
                  <a:cubicBezTo>
                    <a:pt x="185" y="144"/>
                    <a:pt x="185" y="144"/>
                    <a:pt x="185" y="144"/>
                  </a:cubicBezTo>
                  <a:cubicBezTo>
                    <a:pt x="185" y="144"/>
                    <a:pt x="185" y="144"/>
                    <a:pt x="185" y="144"/>
                  </a:cubicBezTo>
                  <a:cubicBezTo>
                    <a:pt x="184" y="146"/>
                    <a:pt x="182" y="148"/>
                    <a:pt x="181" y="149"/>
                  </a:cubicBezTo>
                  <a:cubicBezTo>
                    <a:pt x="179" y="151"/>
                    <a:pt x="176" y="152"/>
                    <a:pt x="173" y="152"/>
                  </a:cubicBezTo>
                  <a:cubicBezTo>
                    <a:pt x="171" y="151"/>
                    <a:pt x="168" y="150"/>
                    <a:pt x="167" y="148"/>
                  </a:cubicBezTo>
                  <a:cubicBezTo>
                    <a:pt x="165" y="146"/>
                    <a:pt x="163" y="144"/>
                    <a:pt x="161" y="142"/>
                  </a:cubicBezTo>
                  <a:cubicBezTo>
                    <a:pt x="158" y="139"/>
                    <a:pt x="154" y="135"/>
                    <a:pt x="150" y="132"/>
                  </a:cubicBezTo>
                  <a:cubicBezTo>
                    <a:pt x="146" y="128"/>
                    <a:pt x="141" y="125"/>
                    <a:pt x="136" y="126"/>
                  </a:cubicBezTo>
                  <a:cubicBezTo>
                    <a:pt x="131" y="127"/>
                    <a:pt x="126" y="130"/>
                    <a:pt x="123" y="134"/>
                  </a:cubicBezTo>
                  <a:cubicBezTo>
                    <a:pt x="120" y="139"/>
                    <a:pt x="119" y="145"/>
                    <a:pt x="119" y="150"/>
                  </a:cubicBezTo>
                  <a:cubicBezTo>
                    <a:pt x="118" y="162"/>
                    <a:pt x="121" y="173"/>
                    <a:pt x="123" y="185"/>
                  </a:cubicBezTo>
                  <a:cubicBezTo>
                    <a:pt x="126" y="197"/>
                    <a:pt x="128" y="210"/>
                    <a:pt x="130" y="222"/>
                  </a:cubicBezTo>
                  <a:cubicBezTo>
                    <a:pt x="131" y="228"/>
                    <a:pt x="133" y="235"/>
                    <a:pt x="134" y="241"/>
                  </a:cubicBezTo>
                  <a:cubicBezTo>
                    <a:pt x="134" y="244"/>
                    <a:pt x="135" y="247"/>
                    <a:pt x="136" y="251"/>
                  </a:cubicBezTo>
                  <a:cubicBezTo>
                    <a:pt x="136" y="254"/>
                    <a:pt x="137" y="258"/>
                    <a:pt x="134" y="261"/>
                  </a:cubicBezTo>
                  <a:cubicBezTo>
                    <a:pt x="133" y="263"/>
                    <a:pt x="131" y="263"/>
                    <a:pt x="129" y="263"/>
                  </a:cubicBezTo>
                  <a:cubicBezTo>
                    <a:pt x="127" y="262"/>
                    <a:pt x="126" y="261"/>
                    <a:pt x="124" y="260"/>
                  </a:cubicBezTo>
                  <a:cubicBezTo>
                    <a:pt x="122" y="258"/>
                    <a:pt x="119" y="256"/>
                    <a:pt x="116" y="254"/>
                  </a:cubicBezTo>
                  <a:cubicBezTo>
                    <a:pt x="111" y="250"/>
                    <a:pt x="105" y="246"/>
                    <a:pt x="99" y="243"/>
                  </a:cubicBezTo>
                  <a:cubicBezTo>
                    <a:pt x="93" y="239"/>
                    <a:pt x="87" y="236"/>
                    <a:pt x="80" y="235"/>
                  </a:cubicBezTo>
                  <a:cubicBezTo>
                    <a:pt x="77" y="234"/>
                    <a:pt x="74" y="234"/>
                    <a:pt x="70" y="235"/>
                  </a:cubicBezTo>
                  <a:cubicBezTo>
                    <a:pt x="67" y="236"/>
                    <a:pt x="64" y="238"/>
                    <a:pt x="62" y="241"/>
                  </a:cubicBezTo>
                  <a:cubicBezTo>
                    <a:pt x="58" y="246"/>
                    <a:pt x="57" y="253"/>
                    <a:pt x="57" y="261"/>
                  </a:cubicBezTo>
                  <a:cubicBezTo>
                    <a:pt x="57" y="268"/>
                    <a:pt x="57" y="275"/>
                    <a:pt x="59" y="282"/>
                  </a:cubicBezTo>
                  <a:cubicBezTo>
                    <a:pt x="61" y="297"/>
                    <a:pt x="66" y="311"/>
                    <a:pt x="71" y="325"/>
                  </a:cubicBezTo>
                  <a:cubicBezTo>
                    <a:pt x="72" y="329"/>
                    <a:pt x="74" y="332"/>
                    <a:pt x="74" y="336"/>
                  </a:cubicBezTo>
                  <a:cubicBezTo>
                    <a:pt x="75" y="338"/>
                    <a:pt x="74" y="341"/>
                    <a:pt x="73" y="343"/>
                  </a:cubicBezTo>
                  <a:cubicBezTo>
                    <a:pt x="73" y="343"/>
                    <a:pt x="72" y="343"/>
                    <a:pt x="72" y="344"/>
                  </a:cubicBezTo>
                  <a:cubicBezTo>
                    <a:pt x="71" y="344"/>
                    <a:pt x="71" y="344"/>
                    <a:pt x="70" y="345"/>
                  </a:cubicBezTo>
                  <a:cubicBezTo>
                    <a:pt x="69" y="345"/>
                    <a:pt x="68" y="344"/>
                    <a:pt x="67" y="344"/>
                  </a:cubicBezTo>
                  <a:cubicBezTo>
                    <a:pt x="63" y="342"/>
                    <a:pt x="60" y="339"/>
                    <a:pt x="58" y="337"/>
                  </a:cubicBezTo>
                  <a:cubicBezTo>
                    <a:pt x="55" y="334"/>
                    <a:pt x="52" y="331"/>
                    <a:pt x="49" y="329"/>
                  </a:cubicBezTo>
                  <a:cubicBezTo>
                    <a:pt x="43" y="323"/>
                    <a:pt x="37" y="318"/>
                    <a:pt x="31" y="314"/>
                  </a:cubicBezTo>
                  <a:cubicBezTo>
                    <a:pt x="27" y="312"/>
                    <a:pt x="24" y="310"/>
                    <a:pt x="20" y="309"/>
                  </a:cubicBezTo>
                  <a:cubicBezTo>
                    <a:pt x="17" y="308"/>
                    <a:pt x="13" y="308"/>
                    <a:pt x="10" y="311"/>
                  </a:cubicBezTo>
                  <a:cubicBezTo>
                    <a:pt x="6" y="313"/>
                    <a:pt x="4" y="316"/>
                    <a:pt x="4" y="320"/>
                  </a:cubicBezTo>
                  <a:cubicBezTo>
                    <a:pt x="3" y="324"/>
                    <a:pt x="2" y="327"/>
                    <a:pt x="2" y="331"/>
                  </a:cubicBezTo>
                  <a:cubicBezTo>
                    <a:pt x="2" y="339"/>
                    <a:pt x="3" y="347"/>
                    <a:pt x="5" y="355"/>
                  </a:cubicBezTo>
                  <a:cubicBezTo>
                    <a:pt x="9" y="371"/>
                    <a:pt x="15" y="387"/>
                    <a:pt x="22" y="401"/>
                  </a:cubicBezTo>
                  <a:cubicBezTo>
                    <a:pt x="30" y="416"/>
                    <a:pt x="39" y="431"/>
                    <a:pt x="48" y="444"/>
                  </a:cubicBezTo>
                  <a:cubicBezTo>
                    <a:pt x="53" y="451"/>
                    <a:pt x="59" y="458"/>
                    <a:pt x="64" y="464"/>
                  </a:cubicBezTo>
                  <a:cubicBezTo>
                    <a:pt x="69" y="471"/>
                    <a:pt x="75" y="478"/>
                    <a:pt x="80" y="484"/>
                  </a:cubicBezTo>
                  <a:cubicBezTo>
                    <a:pt x="80" y="485"/>
                    <a:pt x="80" y="485"/>
                    <a:pt x="80" y="485"/>
                  </a:cubicBezTo>
                  <a:cubicBezTo>
                    <a:pt x="79" y="484"/>
                    <a:pt x="79" y="484"/>
                    <a:pt x="79" y="484"/>
                  </a:cubicBezTo>
                  <a:cubicBezTo>
                    <a:pt x="88" y="483"/>
                    <a:pt x="96" y="482"/>
                    <a:pt x="105" y="481"/>
                  </a:cubicBezTo>
                  <a:cubicBezTo>
                    <a:pt x="113" y="479"/>
                    <a:pt x="122" y="478"/>
                    <a:pt x="130" y="476"/>
                  </a:cubicBezTo>
                  <a:cubicBezTo>
                    <a:pt x="146" y="472"/>
                    <a:pt x="163" y="468"/>
                    <a:pt x="178" y="462"/>
                  </a:cubicBezTo>
                  <a:cubicBezTo>
                    <a:pt x="193" y="456"/>
                    <a:pt x="208" y="449"/>
                    <a:pt x="222" y="439"/>
                  </a:cubicBezTo>
                  <a:cubicBezTo>
                    <a:pt x="229" y="435"/>
                    <a:pt x="235" y="430"/>
                    <a:pt x="240" y="424"/>
                  </a:cubicBezTo>
                  <a:cubicBezTo>
                    <a:pt x="243" y="421"/>
                    <a:pt x="245" y="418"/>
                    <a:pt x="247" y="414"/>
                  </a:cubicBezTo>
                  <a:cubicBezTo>
                    <a:pt x="249" y="411"/>
                    <a:pt x="250" y="407"/>
                    <a:pt x="249" y="403"/>
                  </a:cubicBezTo>
                  <a:cubicBezTo>
                    <a:pt x="248" y="400"/>
                    <a:pt x="245" y="397"/>
                    <a:pt x="242" y="395"/>
                  </a:cubicBezTo>
                  <a:cubicBezTo>
                    <a:pt x="238" y="393"/>
                    <a:pt x="235" y="392"/>
                    <a:pt x="231" y="392"/>
                  </a:cubicBezTo>
                  <a:cubicBezTo>
                    <a:pt x="223" y="390"/>
                    <a:pt x="215" y="390"/>
                    <a:pt x="207" y="390"/>
                  </a:cubicBezTo>
                  <a:cubicBezTo>
                    <a:pt x="203" y="390"/>
                    <a:pt x="200" y="390"/>
                    <a:pt x="196" y="390"/>
                  </a:cubicBezTo>
                  <a:cubicBezTo>
                    <a:pt x="192" y="390"/>
                    <a:pt x="188" y="390"/>
                    <a:pt x="184" y="389"/>
                  </a:cubicBezTo>
                  <a:cubicBezTo>
                    <a:pt x="183" y="389"/>
                    <a:pt x="182" y="389"/>
                    <a:pt x="181" y="388"/>
                  </a:cubicBezTo>
                  <a:cubicBezTo>
                    <a:pt x="180" y="387"/>
                    <a:pt x="180" y="387"/>
                    <a:pt x="180" y="386"/>
                  </a:cubicBezTo>
                  <a:cubicBezTo>
                    <a:pt x="180" y="385"/>
                    <a:pt x="180" y="385"/>
                    <a:pt x="180" y="384"/>
                  </a:cubicBezTo>
                  <a:cubicBezTo>
                    <a:pt x="180" y="382"/>
                    <a:pt x="182" y="380"/>
                    <a:pt x="183" y="379"/>
                  </a:cubicBezTo>
                  <a:cubicBezTo>
                    <a:pt x="186" y="376"/>
                    <a:pt x="190" y="375"/>
                    <a:pt x="193" y="373"/>
                  </a:cubicBezTo>
                  <a:cubicBezTo>
                    <a:pt x="207" y="366"/>
                    <a:pt x="220" y="358"/>
                    <a:pt x="231" y="349"/>
                  </a:cubicBezTo>
                  <a:cubicBezTo>
                    <a:pt x="237" y="345"/>
                    <a:pt x="243" y="340"/>
                    <a:pt x="247" y="335"/>
                  </a:cubicBezTo>
                  <a:cubicBezTo>
                    <a:pt x="252" y="329"/>
                    <a:pt x="256" y="323"/>
                    <a:pt x="257" y="316"/>
                  </a:cubicBezTo>
                  <a:cubicBezTo>
                    <a:pt x="257" y="313"/>
                    <a:pt x="256" y="309"/>
                    <a:pt x="255" y="306"/>
                  </a:cubicBezTo>
                  <a:cubicBezTo>
                    <a:pt x="253" y="304"/>
                    <a:pt x="250" y="301"/>
                    <a:pt x="247" y="300"/>
                  </a:cubicBezTo>
                  <a:cubicBezTo>
                    <a:pt x="241" y="296"/>
                    <a:pt x="234" y="294"/>
                    <a:pt x="228" y="293"/>
                  </a:cubicBezTo>
                  <a:cubicBezTo>
                    <a:pt x="221" y="291"/>
                    <a:pt x="214" y="290"/>
                    <a:pt x="208" y="290"/>
                  </a:cubicBezTo>
                  <a:cubicBezTo>
                    <a:pt x="204" y="289"/>
                    <a:pt x="201" y="289"/>
                    <a:pt x="197" y="289"/>
                  </a:cubicBezTo>
                  <a:cubicBezTo>
                    <a:pt x="196" y="289"/>
                    <a:pt x="194" y="288"/>
                    <a:pt x="192" y="287"/>
                  </a:cubicBezTo>
                  <a:cubicBezTo>
                    <a:pt x="191" y="287"/>
                    <a:pt x="189" y="284"/>
                    <a:pt x="190" y="283"/>
                  </a:cubicBezTo>
                  <a:cubicBezTo>
                    <a:pt x="190" y="279"/>
                    <a:pt x="193" y="276"/>
                    <a:pt x="196" y="274"/>
                  </a:cubicBezTo>
                  <a:cubicBezTo>
                    <a:pt x="198" y="272"/>
                    <a:pt x="201" y="270"/>
                    <a:pt x="203" y="268"/>
                  </a:cubicBezTo>
                  <a:cubicBezTo>
                    <a:pt x="209" y="264"/>
                    <a:pt x="214" y="260"/>
                    <a:pt x="219" y="257"/>
                  </a:cubicBezTo>
                  <a:cubicBezTo>
                    <a:pt x="229" y="249"/>
                    <a:pt x="239" y="241"/>
                    <a:pt x="249" y="234"/>
                  </a:cubicBezTo>
                  <a:cubicBezTo>
                    <a:pt x="258" y="226"/>
                    <a:pt x="268" y="220"/>
                    <a:pt x="276" y="211"/>
                  </a:cubicBezTo>
                  <a:cubicBezTo>
                    <a:pt x="279" y="207"/>
                    <a:pt x="282" y="202"/>
                    <a:pt x="283" y="196"/>
                  </a:cubicBezTo>
                  <a:cubicBezTo>
                    <a:pt x="284" y="191"/>
                    <a:pt x="283" y="185"/>
                    <a:pt x="279" y="181"/>
                  </a:cubicBezTo>
                  <a:cubicBezTo>
                    <a:pt x="278" y="180"/>
                    <a:pt x="275" y="178"/>
                    <a:pt x="273" y="178"/>
                  </a:cubicBezTo>
                  <a:cubicBezTo>
                    <a:pt x="270" y="177"/>
                    <a:pt x="268" y="177"/>
                    <a:pt x="265" y="176"/>
                  </a:cubicBezTo>
                  <a:cubicBezTo>
                    <a:pt x="260" y="176"/>
                    <a:pt x="255" y="176"/>
                    <a:pt x="250" y="177"/>
                  </a:cubicBezTo>
                  <a:cubicBezTo>
                    <a:pt x="247" y="177"/>
                    <a:pt x="244" y="177"/>
                    <a:pt x="242" y="177"/>
                  </a:cubicBezTo>
                  <a:cubicBezTo>
                    <a:pt x="239" y="177"/>
                    <a:pt x="237" y="177"/>
                    <a:pt x="234" y="176"/>
                  </a:cubicBezTo>
                  <a:cubicBezTo>
                    <a:pt x="232" y="174"/>
                    <a:pt x="231" y="171"/>
                    <a:pt x="231" y="169"/>
                  </a:cubicBezTo>
                  <a:cubicBezTo>
                    <a:pt x="230" y="166"/>
                    <a:pt x="230" y="164"/>
                    <a:pt x="231" y="162"/>
                  </a:cubicBezTo>
                  <a:cubicBezTo>
                    <a:pt x="231" y="162"/>
                    <a:pt x="231" y="162"/>
                    <a:pt x="231" y="162"/>
                  </a:cubicBezTo>
                  <a:cubicBezTo>
                    <a:pt x="231" y="161"/>
                    <a:pt x="231" y="161"/>
                    <a:pt x="231" y="161"/>
                  </a:cubicBezTo>
                  <a:cubicBezTo>
                    <a:pt x="244" y="137"/>
                    <a:pt x="254" y="114"/>
                    <a:pt x="262" y="94"/>
                  </a:cubicBezTo>
                  <a:cubicBezTo>
                    <a:pt x="270" y="74"/>
                    <a:pt x="277" y="57"/>
                    <a:pt x="279" y="42"/>
                  </a:cubicBezTo>
                  <a:cubicBezTo>
                    <a:pt x="280" y="35"/>
                    <a:pt x="281" y="28"/>
                    <a:pt x="280" y="23"/>
                  </a:cubicBezTo>
                  <a:cubicBezTo>
                    <a:pt x="279" y="17"/>
                    <a:pt x="277" y="13"/>
                    <a:pt x="275" y="9"/>
                  </a:cubicBezTo>
                  <a:cubicBezTo>
                    <a:pt x="273" y="6"/>
                    <a:pt x="271" y="4"/>
                    <a:pt x="269" y="3"/>
                  </a:cubicBezTo>
                  <a:cubicBezTo>
                    <a:pt x="267" y="2"/>
                    <a:pt x="266" y="2"/>
                    <a:pt x="266" y="2"/>
                  </a:cubicBezTo>
                  <a:cubicBezTo>
                    <a:pt x="266" y="2"/>
                    <a:pt x="267" y="2"/>
                    <a:pt x="269" y="3"/>
                  </a:cubicBezTo>
                  <a:cubicBezTo>
                    <a:pt x="271" y="4"/>
                    <a:pt x="273" y="6"/>
                    <a:pt x="275" y="9"/>
                  </a:cubicBezTo>
                  <a:cubicBezTo>
                    <a:pt x="278" y="12"/>
                    <a:pt x="280" y="17"/>
                    <a:pt x="280" y="23"/>
                  </a:cubicBezTo>
                  <a:cubicBezTo>
                    <a:pt x="281" y="28"/>
                    <a:pt x="281" y="35"/>
                    <a:pt x="280" y="42"/>
                  </a:cubicBezTo>
                  <a:cubicBezTo>
                    <a:pt x="277" y="57"/>
                    <a:pt x="271" y="75"/>
                    <a:pt x="263" y="95"/>
                  </a:cubicBezTo>
                  <a:cubicBezTo>
                    <a:pt x="254" y="115"/>
                    <a:pt x="245" y="137"/>
                    <a:pt x="232" y="162"/>
                  </a:cubicBezTo>
                  <a:cubicBezTo>
                    <a:pt x="232" y="162"/>
                    <a:pt x="232" y="162"/>
                    <a:pt x="232" y="162"/>
                  </a:cubicBezTo>
                  <a:cubicBezTo>
                    <a:pt x="232" y="164"/>
                    <a:pt x="231" y="167"/>
                    <a:pt x="232" y="169"/>
                  </a:cubicBezTo>
                  <a:cubicBezTo>
                    <a:pt x="232" y="171"/>
                    <a:pt x="233" y="173"/>
                    <a:pt x="235" y="175"/>
                  </a:cubicBezTo>
                  <a:cubicBezTo>
                    <a:pt x="237" y="176"/>
                    <a:pt x="239" y="176"/>
                    <a:pt x="242" y="176"/>
                  </a:cubicBezTo>
                  <a:cubicBezTo>
                    <a:pt x="244" y="176"/>
                    <a:pt x="247" y="176"/>
                    <a:pt x="249" y="176"/>
                  </a:cubicBezTo>
                  <a:cubicBezTo>
                    <a:pt x="254" y="175"/>
                    <a:pt x="260" y="175"/>
                    <a:pt x="265" y="175"/>
                  </a:cubicBezTo>
                  <a:cubicBezTo>
                    <a:pt x="268" y="175"/>
                    <a:pt x="270" y="175"/>
                    <a:pt x="273" y="176"/>
                  </a:cubicBezTo>
                  <a:cubicBezTo>
                    <a:pt x="276" y="177"/>
                    <a:pt x="278" y="178"/>
                    <a:pt x="280" y="181"/>
                  </a:cubicBezTo>
                  <a:cubicBezTo>
                    <a:pt x="284" y="185"/>
                    <a:pt x="285" y="191"/>
                    <a:pt x="284" y="197"/>
                  </a:cubicBezTo>
                  <a:cubicBezTo>
                    <a:pt x="283" y="202"/>
                    <a:pt x="280" y="208"/>
                    <a:pt x="277" y="212"/>
                  </a:cubicBezTo>
                  <a:cubicBezTo>
                    <a:pt x="269" y="221"/>
                    <a:pt x="259" y="228"/>
                    <a:pt x="250" y="235"/>
                  </a:cubicBezTo>
                  <a:cubicBezTo>
                    <a:pt x="240" y="243"/>
                    <a:pt x="230" y="250"/>
                    <a:pt x="220" y="258"/>
                  </a:cubicBezTo>
                  <a:cubicBezTo>
                    <a:pt x="215" y="262"/>
                    <a:pt x="210" y="266"/>
                    <a:pt x="205" y="270"/>
                  </a:cubicBezTo>
                  <a:cubicBezTo>
                    <a:pt x="202" y="272"/>
                    <a:pt x="199" y="274"/>
                    <a:pt x="197" y="276"/>
                  </a:cubicBezTo>
                  <a:cubicBezTo>
                    <a:pt x="195" y="277"/>
                    <a:pt x="194" y="277"/>
                    <a:pt x="193" y="279"/>
                  </a:cubicBezTo>
                  <a:cubicBezTo>
                    <a:pt x="192" y="280"/>
                    <a:pt x="191" y="281"/>
                    <a:pt x="191" y="283"/>
                  </a:cubicBezTo>
                  <a:cubicBezTo>
                    <a:pt x="191" y="284"/>
                    <a:pt x="192" y="285"/>
                    <a:pt x="193" y="286"/>
                  </a:cubicBezTo>
                  <a:cubicBezTo>
                    <a:pt x="194" y="287"/>
                    <a:pt x="196" y="287"/>
                    <a:pt x="198" y="287"/>
                  </a:cubicBezTo>
                  <a:cubicBezTo>
                    <a:pt x="201" y="287"/>
                    <a:pt x="204" y="288"/>
                    <a:pt x="208" y="288"/>
                  </a:cubicBezTo>
                  <a:cubicBezTo>
                    <a:pt x="214" y="289"/>
                    <a:pt x="221" y="290"/>
                    <a:pt x="228" y="291"/>
                  </a:cubicBezTo>
                  <a:cubicBezTo>
                    <a:pt x="235" y="292"/>
                    <a:pt x="242" y="294"/>
                    <a:pt x="248" y="298"/>
                  </a:cubicBezTo>
                  <a:cubicBezTo>
                    <a:pt x="251" y="300"/>
                    <a:pt x="254" y="302"/>
                    <a:pt x="256" y="305"/>
                  </a:cubicBezTo>
                  <a:cubicBezTo>
                    <a:pt x="258" y="309"/>
                    <a:pt x="259" y="312"/>
                    <a:pt x="259" y="316"/>
                  </a:cubicBezTo>
                  <a:cubicBezTo>
                    <a:pt x="258" y="324"/>
                    <a:pt x="254" y="330"/>
                    <a:pt x="249" y="336"/>
                  </a:cubicBezTo>
                  <a:cubicBezTo>
                    <a:pt x="244" y="341"/>
                    <a:pt x="238" y="346"/>
                    <a:pt x="233" y="351"/>
                  </a:cubicBezTo>
                  <a:cubicBezTo>
                    <a:pt x="221" y="360"/>
                    <a:pt x="208" y="367"/>
                    <a:pt x="194" y="375"/>
                  </a:cubicBezTo>
                  <a:cubicBezTo>
                    <a:pt x="191" y="376"/>
                    <a:pt x="187" y="378"/>
                    <a:pt x="185" y="380"/>
                  </a:cubicBezTo>
                  <a:cubicBezTo>
                    <a:pt x="183" y="381"/>
                    <a:pt x="182" y="383"/>
                    <a:pt x="182" y="384"/>
                  </a:cubicBezTo>
                  <a:cubicBezTo>
                    <a:pt x="182" y="385"/>
                    <a:pt x="182" y="385"/>
                    <a:pt x="182" y="386"/>
                  </a:cubicBezTo>
                  <a:cubicBezTo>
                    <a:pt x="183" y="387"/>
                    <a:pt x="183" y="387"/>
                    <a:pt x="183" y="387"/>
                  </a:cubicBezTo>
                  <a:cubicBezTo>
                    <a:pt x="183" y="387"/>
                    <a:pt x="184" y="387"/>
                    <a:pt x="184" y="388"/>
                  </a:cubicBezTo>
                  <a:cubicBezTo>
                    <a:pt x="188" y="388"/>
                    <a:pt x="192" y="388"/>
                    <a:pt x="196" y="388"/>
                  </a:cubicBezTo>
                  <a:cubicBezTo>
                    <a:pt x="200" y="388"/>
                    <a:pt x="203" y="388"/>
                    <a:pt x="207" y="388"/>
                  </a:cubicBezTo>
                  <a:cubicBezTo>
                    <a:pt x="215" y="388"/>
                    <a:pt x="223" y="388"/>
                    <a:pt x="231" y="390"/>
                  </a:cubicBezTo>
                  <a:cubicBezTo>
                    <a:pt x="235" y="390"/>
                    <a:pt x="239" y="391"/>
                    <a:pt x="243" y="393"/>
                  </a:cubicBezTo>
                  <a:cubicBezTo>
                    <a:pt x="246" y="395"/>
                    <a:pt x="250" y="398"/>
                    <a:pt x="251" y="403"/>
                  </a:cubicBezTo>
                  <a:cubicBezTo>
                    <a:pt x="252" y="407"/>
                    <a:pt x="251" y="411"/>
                    <a:pt x="249" y="415"/>
                  </a:cubicBezTo>
                  <a:cubicBezTo>
                    <a:pt x="247" y="419"/>
                    <a:pt x="244" y="422"/>
                    <a:pt x="242" y="425"/>
                  </a:cubicBezTo>
                  <a:cubicBezTo>
                    <a:pt x="236" y="431"/>
                    <a:pt x="230" y="437"/>
                    <a:pt x="223" y="441"/>
                  </a:cubicBezTo>
                  <a:cubicBezTo>
                    <a:pt x="209" y="451"/>
                    <a:pt x="194" y="458"/>
                    <a:pt x="179" y="464"/>
                  </a:cubicBezTo>
                  <a:cubicBezTo>
                    <a:pt x="163" y="470"/>
                    <a:pt x="147" y="474"/>
                    <a:pt x="130" y="478"/>
                  </a:cubicBezTo>
                  <a:cubicBezTo>
                    <a:pt x="122" y="480"/>
                    <a:pt x="114" y="481"/>
                    <a:pt x="105" y="483"/>
                  </a:cubicBezTo>
                  <a:cubicBezTo>
                    <a:pt x="97" y="484"/>
                    <a:pt x="88" y="485"/>
                    <a:pt x="80" y="486"/>
                  </a:cubicBezTo>
                  <a:cubicBezTo>
                    <a:pt x="79" y="486"/>
                    <a:pt x="79" y="486"/>
                    <a:pt x="79" y="486"/>
                  </a:cubicBezTo>
                  <a:cubicBezTo>
                    <a:pt x="79" y="486"/>
                    <a:pt x="79" y="486"/>
                    <a:pt x="79" y="486"/>
                  </a:cubicBezTo>
                  <a:cubicBezTo>
                    <a:pt x="79" y="486"/>
                    <a:pt x="79" y="486"/>
                    <a:pt x="79" y="486"/>
                  </a:cubicBezTo>
                  <a:cubicBezTo>
                    <a:pt x="73" y="479"/>
                    <a:pt x="68" y="472"/>
                    <a:pt x="62" y="466"/>
                  </a:cubicBezTo>
                  <a:cubicBezTo>
                    <a:pt x="57" y="459"/>
                    <a:pt x="51" y="453"/>
                    <a:pt x="47" y="446"/>
                  </a:cubicBezTo>
                  <a:cubicBezTo>
                    <a:pt x="37" y="432"/>
                    <a:pt x="28" y="417"/>
                    <a:pt x="21" y="402"/>
                  </a:cubicBezTo>
                  <a:cubicBezTo>
                    <a:pt x="13" y="387"/>
                    <a:pt x="7" y="372"/>
                    <a:pt x="3" y="356"/>
                  </a:cubicBezTo>
                  <a:cubicBezTo>
                    <a:pt x="1" y="348"/>
                    <a:pt x="0" y="340"/>
                    <a:pt x="0" y="331"/>
                  </a:cubicBezTo>
                  <a:cubicBezTo>
                    <a:pt x="0" y="327"/>
                    <a:pt x="1" y="323"/>
                    <a:pt x="2" y="319"/>
                  </a:cubicBezTo>
                  <a:cubicBezTo>
                    <a:pt x="3" y="315"/>
                    <a:pt x="5" y="311"/>
                    <a:pt x="8" y="309"/>
                  </a:cubicBezTo>
                  <a:cubicBezTo>
                    <a:pt x="12" y="306"/>
                    <a:pt x="17" y="306"/>
                    <a:pt x="21" y="307"/>
                  </a:cubicBezTo>
                  <a:cubicBezTo>
                    <a:pt x="25" y="308"/>
                    <a:pt x="28" y="310"/>
                    <a:pt x="32" y="312"/>
                  </a:cubicBezTo>
                  <a:cubicBezTo>
                    <a:pt x="39" y="317"/>
                    <a:pt x="45" y="322"/>
                    <a:pt x="50" y="327"/>
                  </a:cubicBezTo>
                  <a:cubicBezTo>
                    <a:pt x="53" y="330"/>
                    <a:pt x="56" y="332"/>
                    <a:pt x="59" y="335"/>
                  </a:cubicBezTo>
                  <a:cubicBezTo>
                    <a:pt x="62" y="338"/>
                    <a:pt x="65" y="340"/>
                    <a:pt x="68" y="342"/>
                  </a:cubicBezTo>
                  <a:cubicBezTo>
                    <a:pt x="68" y="343"/>
                    <a:pt x="69" y="343"/>
                    <a:pt x="70" y="343"/>
                  </a:cubicBezTo>
                  <a:cubicBezTo>
                    <a:pt x="71" y="342"/>
                    <a:pt x="71" y="342"/>
                    <a:pt x="71" y="342"/>
                  </a:cubicBezTo>
                  <a:cubicBezTo>
                    <a:pt x="71" y="341"/>
                    <a:pt x="71" y="341"/>
                    <a:pt x="71" y="341"/>
                  </a:cubicBezTo>
                  <a:cubicBezTo>
                    <a:pt x="72" y="340"/>
                    <a:pt x="73" y="338"/>
                    <a:pt x="72" y="337"/>
                  </a:cubicBezTo>
                  <a:cubicBezTo>
                    <a:pt x="72" y="333"/>
                    <a:pt x="70" y="330"/>
                    <a:pt x="69" y="326"/>
                  </a:cubicBezTo>
                  <a:cubicBezTo>
                    <a:pt x="64" y="312"/>
                    <a:pt x="60" y="297"/>
                    <a:pt x="57" y="283"/>
                  </a:cubicBezTo>
                  <a:cubicBezTo>
                    <a:pt x="56" y="275"/>
                    <a:pt x="55" y="268"/>
                    <a:pt x="55" y="260"/>
                  </a:cubicBezTo>
                  <a:cubicBezTo>
                    <a:pt x="55" y="253"/>
                    <a:pt x="56" y="245"/>
                    <a:pt x="61" y="239"/>
                  </a:cubicBezTo>
                  <a:cubicBezTo>
                    <a:pt x="63" y="236"/>
                    <a:pt x="66" y="234"/>
                    <a:pt x="70" y="233"/>
                  </a:cubicBezTo>
                  <a:cubicBezTo>
                    <a:pt x="73" y="232"/>
                    <a:pt x="77" y="232"/>
                    <a:pt x="81" y="233"/>
                  </a:cubicBezTo>
                  <a:cubicBezTo>
                    <a:pt x="88" y="235"/>
                    <a:pt x="94" y="238"/>
                    <a:pt x="100" y="241"/>
                  </a:cubicBezTo>
                  <a:cubicBezTo>
                    <a:pt x="106" y="245"/>
                    <a:pt x="112" y="249"/>
                    <a:pt x="117" y="253"/>
                  </a:cubicBezTo>
                  <a:cubicBezTo>
                    <a:pt x="120" y="255"/>
                    <a:pt x="123" y="257"/>
                    <a:pt x="125" y="259"/>
                  </a:cubicBezTo>
                  <a:cubicBezTo>
                    <a:pt x="127" y="260"/>
                    <a:pt x="128" y="261"/>
                    <a:pt x="130" y="261"/>
                  </a:cubicBezTo>
                  <a:cubicBezTo>
                    <a:pt x="131" y="261"/>
                    <a:pt x="132" y="261"/>
                    <a:pt x="133" y="260"/>
                  </a:cubicBezTo>
                  <a:cubicBezTo>
                    <a:pt x="134" y="259"/>
                    <a:pt x="134" y="257"/>
                    <a:pt x="134" y="256"/>
                  </a:cubicBezTo>
                  <a:cubicBezTo>
                    <a:pt x="135" y="254"/>
                    <a:pt x="134" y="253"/>
                    <a:pt x="134" y="251"/>
                  </a:cubicBezTo>
                  <a:cubicBezTo>
                    <a:pt x="133" y="248"/>
                    <a:pt x="133" y="245"/>
                    <a:pt x="132" y="241"/>
                  </a:cubicBezTo>
                  <a:cubicBezTo>
                    <a:pt x="131" y="235"/>
                    <a:pt x="130" y="229"/>
                    <a:pt x="129" y="222"/>
                  </a:cubicBezTo>
                  <a:cubicBezTo>
                    <a:pt x="126" y="210"/>
                    <a:pt x="124" y="198"/>
                    <a:pt x="122" y="186"/>
                  </a:cubicBezTo>
                  <a:cubicBezTo>
                    <a:pt x="120" y="174"/>
                    <a:pt x="117" y="162"/>
                    <a:pt x="117" y="150"/>
                  </a:cubicBezTo>
                  <a:cubicBezTo>
                    <a:pt x="118" y="144"/>
                    <a:pt x="119" y="139"/>
                    <a:pt x="122" y="134"/>
                  </a:cubicBezTo>
                  <a:cubicBezTo>
                    <a:pt x="125" y="129"/>
                    <a:pt x="130" y="125"/>
                    <a:pt x="136" y="124"/>
                  </a:cubicBezTo>
                  <a:cubicBezTo>
                    <a:pt x="139" y="124"/>
                    <a:pt x="142" y="125"/>
                    <a:pt x="144" y="126"/>
                  </a:cubicBezTo>
                  <a:cubicBezTo>
                    <a:pt x="147" y="127"/>
                    <a:pt x="149" y="129"/>
                    <a:pt x="151" y="131"/>
                  </a:cubicBezTo>
                  <a:cubicBezTo>
                    <a:pt x="155" y="134"/>
                    <a:pt x="159" y="138"/>
                    <a:pt x="162" y="142"/>
                  </a:cubicBezTo>
                  <a:cubicBezTo>
                    <a:pt x="164" y="143"/>
                    <a:pt x="166" y="145"/>
                    <a:pt x="167" y="147"/>
                  </a:cubicBezTo>
                  <a:cubicBezTo>
                    <a:pt x="169" y="149"/>
                    <a:pt x="171" y="150"/>
                    <a:pt x="173" y="150"/>
                  </a:cubicBezTo>
                  <a:cubicBezTo>
                    <a:pt x="176" y="151"/>
                    <a:pt x="178" y="150"/>
                    <a:pt x="180" y="148"/>
                  </a:cubicBezTo>
                  <a:cubicBezTo>
                    <a:pt x="181" y="147"/>
                    <a:pt x="183" y="145"/>
                    <a:pt x="184" y="143"/>
                  </a:cubicBezTo>
                  <a:cubicBezTo>
                    <a:pt x="184" y="143"/>
                    <a:pt x="184" y="143"/>
                    <a:pt x="184" y="143"/>
                  </a:cubicBezTo>
                  <a:cubicBezTo>
                    <a:pt x="191" y="116"/>
                    <a:pt x="199" y="93"/>
                    <a:pt x="207" y="73"/>
                  </a:cubicBezTo>
                  <a:cubicBezTo>
                    <a:pt x="214" y="52"/>
                    <a:pt x="221" y="35"/>
                    <a:pt x="229" y="22"/>
                  </a:cubicBezTo>
                  <a:cubicBezTo>
                    <a:pt x="234" y="16"/>
                    <a:pt x="238" y="11"/>
                    <a:pt x="242" y="8"/>
                  </a:cubicBezTo>
                  <a:cubicBezTo>
                    <a:pt x="247" y="4"/>
                    <a:pt x="251" y="2"/>
                    <a:pt x="255" y="1"/>
                  </a:cubicBezTo>
                  <a:cubicBezTo>
                    <a:pt x="259" y="0"/>
                    <a:pt x="262" y="1"/>
                    <a:pt x="264" y="1"/>
                  </a:cubicBezTo>
                  <a:cubicBezTo>
                    <a:pt x="266" y="2"/>
                    <a:pt x="267" y="2"/>
                    <a:pt x="267" y="2"/>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39">
              <a:extLst>
                <a:ext uri="{FF2B5EF4-FFF2-40B4-BE49-F238E27FC236}">
                  <a16:creationId xmlns:a16="http://schemas.microsoft.com/office/drawing/2014/main" id="{BA7A86C8-2845-B778-5503-B6719D09FE4B}"/>
                </a:ext>
              </a:extLst>
            </p:cNvPr>
            <p:cNvSpPr>
              <a:spLocks/>
            </p:cNvSpPr>
            <p:nvPr/>
          </p:nvSpPr>
          <p:spPr bwMode="auto">
            <a:xfrm>
              <a:off x="3614" y="1609"/>
              <a:ext cx="451" cy="1171"/>
            </a:xfrm>
            <a:custGeom>
              <a:avLst/>
              <a:gdLst>
                <a:gd name="T0" fmla="*/ 190 w 190"/>
                <a:gd name="T1" fmla="*/ 0 h 493"/>
                <a:gd name="T2" fmla="*/ 189 w 190"/>
                <a:gd name="T3" fmla="*/ 1 h 493"/>
                <a:gd name="T4" fmla="*/ 188 w 190"/>
                <a:gd name="T5" fmla="*/ 5 h 493"/>
                <a:gd name="T6" fmla="*/ 183 w 190"/>
                <a:gd name="T7" fmla="*/ 19 h 493"/>
                <a:gd name="T8" fmla="*/ 162 w 190"/>
                <a:gd name="T9" fmla="*/ 72 h 493"/>
                <a:gd name="T10" fmla="*/ 96 w 190"/>
                <a:gd name="T11" fmla="*/ 246 h 493"/>
                <a:gd name="T12" fmla="*/ 29 w 190"/>
                <a:gd name="T13" fmla="*/ 421 h 493"/>
                <a:gd name="T14" fmla="*/ 8 w 190"/>
                <a:gd name="T15" fmla="*/ 473 h 493"/>
                <a:gd name="T16" fmla="*/ 2 w 190"/>
                <a:gd name="T17" fmla="*/ 488 h 493"/>
                <a:gd name="T18" fmla="*/ 0 w 190"/>
                <a:gd name="T19" fmla="*/ 491 h 493"/>
                <a:gd name="T20" fmla="*/ 0 w 190"/>
                <a:gd name="T21" fmla="*/ 493 h 493"/>
                <a:gd name="T22" fmla="*/ 0 w 190"/>
                <a:gd name="T23" fmla="*/ 491 h 493"/>
                <a:gd name="T24" fmla="*/ 2 w 190"/>
                <a:gd name="T25" fmla="*/ 487 h 493"/>
                <a:gd name="T26" fmla="*/ 7 w 190"/>
                <a:gd name="T27" fmla="*/ 473 h 493"/>
                <a:gd name="T28" fmla="*/ 27 w 190"/>
                <a:gd name="T29" fmla="*/ 420 h 493"/>
                <a:gd name="T30" fmla="*/ 94 w 190"/>
                <a:gd name="T31" fmla="*/ 246 h 493"/>
                <a:gd name="T32" fmla="*/ 161 w 190"/>
                <a:gd name="T33" fmla="*/ 71 h 493"/>
                <a:gd name="T34" fmla="*/ 182 w 190"/>
                <a:gd name="T35" fmla="*/ 19 h 493"/>
                <a:gd name="T36" fmla="*/ 188 w 190"/>
                <a:gd name="T37" fmla="*/ 4 h 493"/>
                <a:gd name="T38" fmla="*/ 189 w 190"/>
                <a:gd name="T39" fmla="*/ 1 h 493"/>
                <a:gd name="T40" fmla="*/ 190 w 190"/>
                <a:gd name="T41"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493">
                  <a:moveTo>
                    <a:pt x="190" y="0"/>
                  </a:moveTo>
                  <a:cubicBezTo>
                    <a:pt x="190" y="0"/>
                    <a:pt x="190" y="0"/>
                    <a:pt x="189" y="1"/>
                  </a:cubicBezTo>
                  <a:cubicBezTo>
                    <a:pt x="189" y="2"/>
                    <a:pt x="189" y="3"/>
                    <a:pt x="188" y="5"/>
                  </a:cubicBezTo>
                  <a:cubicBezTo>
                    <a:pt x="187" y="8"/>
                    <a:pt x="185" y="13"/>
                    <a:pt x="183" y="19"/>
                  </a:cubicBezTo>
                  <a:cubicBezTo>
                    <a:pt x="178" y="32"/>
                    <a:pt x="171" y="50"/>
                    <a:pt x="162" y="72"/>
                  </a:cubicBezTo>
                  <a:cubicBezTo>
                    <a:pt x="145" y="117"/>
                    <a:pt x="122" y="178"/>
                    <a:pt x="96" y="246"/>
                  </a:cubicBezTo>
                  <a:cubicBezTo>
                    <a:pt x="70" y="315"/>
                    <a:pt x="46" y="376"/>
                    <a:pt x="29" y="421"/>
                  </a:cubicBezTo>
                  <a:cubicBezTo>
                    <a:pt x="20" y="443"/>
                    <a:pt x="13" y="461"/>
                    <a:pt x="8" y="473"/>
                  </a:cubicBezTo>
                  <a:cubicBezTo>
                    <a:pt x="5" y="479"/>
                    <a:pt x="3" y="484"/>
                    <a:pt x="2" y="488"/>
                  </a:cubicBezTo>
                  <a:cubicBezTo>
                    <a:pt x="1" y="489"/>
                    <a:pt x="1" y="490"/>
                    <a:pt x="0" y="491"/>
                  </a:cubicBezTo>
                  <a:cubicBezTo>
                    <a:pt x="0" y="492"/>
                    <a:pt x="0" y="493"/>
                    <a:pt x="0" y="493"/>
                  </a:cubicBezTo>
                  <a:cubicBezTo>
                    <a:pt x="0" y="492"/>
                    <a:pt x="0" y="492"/>
                    <a:pt x="0" y="491"/>
                  </a:cubicBezTo>
                  <a:cubicBezTo>
                    <a:pt x="1" y="490"/>
                    <a:pt x="1" y="489"/>
                    <a:pt x="2" y="487"/>
                  </a:cubicBezTo>
                  <a:cubicBezTo>
                    <a:pt x="3" y="484"/>
                    <a:pt x="5" y="479"/>
                    <a:pt x="7" y="473"/>
                  </a:cubicBezTo>
                  <a:cubicBezTo>
                    <a:pt x="12" y="460"/>
                    <a:pt x="19" y="442"/>
                    <a:pt x="27" y="420"/>
                  </a:cubicBezTo>
                  <a:cubicBezTo>
                    <a:pt x="44" y="375"/>
                    <a:pt x="68" y="314"/>
                    <a:pt x="94" y="246"/>
                  </a:cubicBezTo>
                  <a:cubicBezTo>
                    <a:pt x="120" y="177"/>
                    <a:pt x="143" y="116"/>
                    <a:pt x="161" y="71"/>
                  </a:cubicBezTo>
                  <a:cubicBezTo>
                    <a:pt x="170" y="49"/>
                    <a:pt x="177" y="31"/>
                    <a:pt x="182" y="19"/>
                  </a:cubicBezTo>
                  <a:cubicBezTo>
                    <a:pt x="184" y="13"/>
                    <a:pt x="186" y="8"/>
                    <a:pt x="188" y="4"/>
                  </a:cubicBezTo>
                  <a:cubicBezTo>
                    <a:pt x="188" y="3"/>
                    <a:pt x="189" y="2"/>
                    <a:pt x="189" y="1"/>
                  </a:cubicBezTo>
                  <a:cubicBezTo>
                    <a:pt x="190" y="0"/>
                    <a:pt x="190" y="0"/>
                    <a:pt x="190"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40">
              <a:extLst>
                <a:ext uri="{FF2B5EF4-FFF2-40B4-BE49-F238E27FC236}">
                  <a16:creationId xmlns:a16="http://schemas.microsoft.com/office/drawing/2014/main" id="{E8096A45-F3EF-AC60-4FD4-054271541725}"/>
                </a:ext>
              </a:extLst>
            </p:cNvPr>
            <p:cNvSpPr>
              <a:spLocks/>
            </p:cNvSpPr>
            <p:nvPr/>
          </p:nvSpPr>
          <p:spPr bwMode="auto">
            <a:xfrm>
              <a:off x="3903" y="1934"/>
              <a:ext cx="167" cy="91"/>
            </a:xfrm>
            <a:custGeom>
              <a:avLst/>
              <a:gdLst>
                <a:gd name="T0" fmla="*/ 70 w 70"/>
                <a:gd name="T1" fmla="*/ 1 h 38"/>
                <a:gd name="T2" fmla="*/ 60 w 70"/>
                <a:gd name="T3" fmla="*/ 7 h 38"/>
                <a:gd name="T4" fmla="*/ 36 w 70"/>
                <a:gd name="T5" fmla="*/ 20 h 38"/>
                <a:gd name="T6" fmla="*/ 11 w 70"/>
                <a:gd name="T7" fmla="*/ 33 h 38"/>
                <a:gd name="T8" fmla="*/ 0 w 70"/>
                <a:gd name="T9" fmla="*/ 38 h 38"/>
                <a:gd name="T10" fmla="*/ 10 w 70"/>
                <a:gd name="T11" fmla="*/ 32 h 38"/>
                <a:gd name="T12" fmla="*/ 35 w 70"/>
                <a:gd name="T13" fmla="*/ 18 h 38"/>
                <a:gd name="T14" fmla="*/ 59 w 70"/>
                <a:gd name="T15" fmla="*/ 5 h 38"/>
                <a:gd name="T16" fmla="*/ 70 w 70"/>
                <a:gd name="T17"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8">
                  <a:moveTo>
                    <a:pt x="70" y="1"/>
                  </a:moveTo>
                  <a:cubicBezTo>
                    <a:pt x="70" y="1"/>
                    <a:pt x="66" y="3"/>
                    <a:pt x="60" y="7"/>
                  </a:cubicBezTo>
                  <a:cubicBezTo>
                    <a:pt x="53" y="10"/>
                    <a:pt x="45" y="15"/>
                    <a:pt x="36" y="20"/>
                  </a:cubicBezTo>
                  <a:cubicBezTo>
                    <a:pt x="26" y="26"/>
                    <a:pt x="17" y="30"/>
                    <a:pt x="11" y="33"/>
                  </a:cubicBezTo>
                  <a:cubicBezTo>
                    <a:pt x="4" y="37"/>
                    <a:pt x="0" y="38"/>
                    <a:pt x="0" y="38"/>
                  </a:cubicBezTo>
                  <a:cubicBezTo>
                    <a:pt x="0" y="38"/>
                    <a:pt x="4" y="36"/>
                    <a:pt x="10" y="32"/>
                  </a:cubicBezTo>
                  <a:cubicBezTo>
                    <a:pt x="17" y="28"/>
                    <a:pt x="25" y="24"/>
                    <a:pt x="35" y="18"/>
                  </a:cubicBezTo>
                  <a:cubicBezTo>
                    <a:pt x="44" y="13"/>
                    <a:pt x="53" y="8"/>
                    <a:pt x="59" y="5"/>
                  </a:cubicBezTo>
                  <a:cubicBezTo>
                    <a:pt x="66" y="2"/>
                    <a:pt x="70" y="0"/>
                    <a:pt x="70"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41">
              <a:extLst>
                <a:ext uri="{FF2B5EF4-FFF2-40B4-BE49-F238E27FC236}">
                  <a16:creationId xmlns:a16="http://schemas.microsoft.com/office/drawing/2014/main" id="{A5CA17C7-3DB6-B5E2-E2DA-D1ED151F8052}"/>
                </a:ext>
              </a:extLst>
            </p:cNvPr>
            <p:cNvSpPr>
              <a:spLocks/>
            </p:cNvSpPr>
            <p:nvPr/>
          </p:nvSpPr>
          <p:spPr bwMode="auto">
            <a:xfrm>
              <a:off x="3799" y="1823"/>
              <a:ext cx="97" cy="197"/>
            </a:xfrm>
            <a:custGeom>
              <a:avLst/>
              <a:gdLst>
                <a:gd name="T0" fmla="*/ 41 w 41"/>
                <a:gd name="T1" fmla="*/ 83 h 83"/>
                <a:gd name="T2" fmla="*/ 20 w 41"/>
                <a:gd name="T3" fmla="*/ 42 h 83"/>
                <a:gd name="T4" fmla="*/ 0 w 41"/>
                <a:gd name="T5" fmla="*/ 1 h 83"/>
                <a:gd name="T6" fmla="*/ 22 w 41"/>
                <a:gd name="T7" fmla="*/ 41 h 83"/>
                <a:gd name="T8" fmla="*/ 41 w 41"/>
                <a:gd name="T9" fmla="*/ 83 h 83"/>
              </a:gdLst>
              <a:ahLst/>
              <a:cxnLst>
                <a:cxn ang="0">
                  <a:pos x="T0" y="T1"/>
                </a:cxn>
                <a:cxn ang="0">
                  <a:pos x="T2" y="T3"/>
                </a:cxn>
                <a:cxn ang="0">
                  <a:pos x="T4" y="T5"/>
                </a:cxn>
                <a:cxn ang="0">
                  <a:pos x="T6" y="T7"/>
                </a:cxn>
                <a:cxn ang="0">
                  <a:pos x="T8" y="T9"/>
                </a:cxn>
              </a:cxnLst>
              <a:rect l="0" t="0" r="r" b="b"/>
              <a:pathLst>
                <a:path w="41" h="83">
                  <a:moveTo>
                    <a:pt x="41" y="83"/>
                  </a:moveTo>
                  <a:cubicBezTo>
                    <a:pt x="40" y="83"/>
                    <a:pt x="31" y="65"/>
                    <a:pt x="20" y="42"/>
                  </a:cubicBezTo>
                  <a:cubicBezTo>
                    <a:pt x="8" y="20"/>
                    <a:pt x="0" y="1"/>
                    <a:pt x="0" y="1"/>
                  </a:cubicBezTo>
                  <a:cubicBezTo>
                    <a:pt x="1" y="0"/>
                    <a:pt x="10" y="19"/>
                    <a:pt x="22" y="41"/>
                  </a:cubicBezTo>
                  <a:cubicBezTo>
                    <a:pt x="33" y="64"/>
                    <a:pt x="41" y="82"/>
                    <a:pt x="41" y="8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42">
              <a:extLst>
                <a:ext uri="{FF2B5EF4-FFF2-40B4-BE49-F238E27FC236}">
                  <a16:creationId xmlns:a16="http://schemas.microsoft.com/office/drawing/2014/main" id="{6E383F59-EFC5-3A14-6129-E678934555C9}"/>
                </a:ext>
              </a:extLst>
            </p:cNvPr>
            <p:cNvSpPr>
              <a:spLocks/>
            </p:cNvSpPr>
            <p:nvPr/>
          </p:nvSpPr>
          <p:spPr bwMode="auto">
            <a:xfrm>
              <a:off x="3687" y="2124"/>
              <a:ext cx="126" cy="148"/>
            </a:xfrm>
            <a:custGeom>
              <a:avLst/>
              <a:gdLst>
                <a:gd name="T0" fmla="*/ 53 w 53"/>
                <a:gd name="T1" fmla="*/ 62 h 62"/>
                <a:gd name="T2" fmla="*/ 44 w 53"/>
                <a:gd name="T3" fmla="*/ 54 h 62"/>
                <a:gd name="T4" fmla="*/ 25 w 53"/>
                <a:gd name="T5" fmla="*/ 33 h 62"/>
                <a:gd name="T6" fmla="*/ 7 w 53"/>
                <a:gd name="T7" fmla="*/ 10 h 62"/>
                <a:gd name="T8" fmla="*/ 1 w 53"/>
                <a:gd name="T9" fmla="*/ 0 h 62"/>
                <a:gd name="T10" fmla="*/ 8 w 53"/>
                <a:gd name="T11" fmla="*/ 10 h 62"/>
                <a:gd name="T12" fmla="*/ 26 w 53"/>
                <a:gd name="T13" fmla="*/ 32 h 62"/>
                <a:gd name="T14" fmla="*/ 45 w 53"/>
                <a:gd name="T15" fmla="*/ 53 h 62"/>
                <a:gd name="T16" fmla="*/ 53 w 53"/>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62">
                  <a:moveTo>
                    <a:pt x="53" y="62"/>
                  </a:moveTo>
                  <a:cubicBezTo>
                    <a:pt x="53" y="62"/>
                    <a:pt x="49" y="59"/>
                    <a:pt x="44" y="54"/>
                  </a:cubicBezTo>
                  <a:cubicBezTo>
                    <a:pt x="39" y="49"/>
                    <a:pt x="32" y="42"/>
                    <a:pt x="25" y="33"/>
                  </a:cubicBezTo>
                  <a:cubicBezTo>
                    <a:pt x="17" y="25"/>
                    <a:pt x="11" y="16"/>
                    <a:pt x="7" y="10"/>
                  </a:cubicBezTo>
                  <a:cubicBezTo>
                    <a:pt x="3" y="4"/>
                    <a:pt x="0" y="1"/>
                    <a:pt x="1" y="0"/>
                  </a:cubicBezTo>
                  <a:cubicBezTo>
                    <a:pt x="1" y="0"/>
                    <a:pt x="4" y="4"/>
                    <a:pt x="8" y="10"/>
                  </a:cubicBezTo>
                  <a:cubicBezTo>
                    <a:pt x="13" y="15"/>
                    <a:pt x="19" y="23"/>
                    <a:pt x="26" y="32"/>
                  </a:cubicBezTo>
                  <a:cubicBezTo>
                    <a:pt x="34" y="40"/>
                    <a:pt x="40" y="48"/>
                    <a:pt x="45" y="53"/>
                  </a:cubicBezTo>
                  <a:cubicBezTo>
                    <a:pt x="50" y="59"/>
                    <a:pt x="53" y="62"/>
                    <a:pt x="53" y="62"/>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43">
              <a:extLst>
                <a:ext uri="{FF2B5EF4-FFF2-40B4-BE49-F238E27FC236}">
                  <a16:creationId xmlns:a16="http://schemas.microsoft.com/office/drawing/2014/main" id="{FD43F9BA-E43A-C4D3-85C9-F4209DB63CCD}"/>
                </a:ext>
              </a:extLst>
            </p:cNvPr>
            <p:cNvSpPr>
              <a:spLocks/>
            </p:cNvSpPr>
            <p:nvPr/>
          </p:nvSpPr>
          <p:spPr bwMode="auto">
            <a:xfrm>
              <a:off x="3813" y="2231"/>
              <a:ext cx="173" cy="41"/>
            </a:xfrm>
            <a:custGeom>
              <a:avLst/>
              <a:gdLst>
                <a:gd name="T0" fmla="*/ 73 w 73"/>
                <a:gd name="T1" fmla="*/ 0 h 17"/>
                <a:gd name="T2" fmla="*/ 63 w 73"/>
                <a:gd name="T3" fmla="*/ 3 h 17"/>
                <a:gd name="T4" fmla="*/ 37 w 73"/>
                <a:gd name="T5" fmla="*/ 9 h 17"/>
                <a:gd name="T6" fmla="*/ 11 w 73"/>
                <a:gd name="T7" fmla="*/ 15 h 17"/>
                <a:gd name="T8" fmla="*/ 0 w 73"/>
                <a:gd name="T9" fmla="*/ 16 h 17"/>
                <a:gd name="T10" fmla="*/ 11 w 73"/>
                <a:gd name="T11" fmla="*/ 13 h 17"/>
                <a:gd name="T12" fmla="*/ 36 w 73"/>
                <a:gd name="T13" fmla="*/ 7 h 17"/>
                <a:gd name="T14" fmla="*/ 62 w 73"/>
                <a:gd name="T15" fmla="*/ 2 h 17"/>
                <a:gd name="T16" fmla="*/ 73 w 73"/>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7">
                  <a:moveTo>
                    <a:pt x="73" y="0"/>
                  </a:moveTo>
                  <a:cubicBezTo>
                    <a:pt x="73" y="0"/>
                    <a:pt x="69" y="2"/>
                    <a:pt x="63" y="3"/>
                  </a:cubicBezTo>
                  <a:cubicBezTo>
                    <a:pt x="56" y="5"/>
                    <a:pt x="47" y="7"/>
                    <a:pt x="37" y="9"/>
                  </a:cubicBezTo>
                  <a:cubicBezTo>
                    <a:pt x="27" y="11"/>
                    <a:pt x="17" y="13"/>
                    <a:pt x="11" y="15"/>
                  </a:cubicBezTo>
                  <a:cubicBezTo>
                    <a:pt x="4" y="16"/>
                    <a:pt x="0" y="17"/>
                    <a:pt x="0" y="16"/>
                  </a:cubicBezTo>
                  <a:cubicBezTo>
                    <a:pt x="0" y="16"/>
                    <a:pt x="4" y="15"/>
                    <a:pt x="11" y="13"/>
                  </a:cubicBezTo>
                  <a:cubicBezTo>
                    <a:pt x="17" y="12"/>
                    <a:pt x="26" y="9"/>
                    <a:pt x="36" y="7"/>
                  </a:cubicBezTo>
                  <a:cubicBezTo>
                    <a:pt x="46" y="5"/>
                    <a:pt x="56" y="3"/>
                    <a:pt x="62" y="2"/>
                  </a:cubicBezTo>
                  <a:cubicBezTo>
                    <a:pt x="69" y="0"/>
                    <a:pt x="73" y="0"/>
                    <a:pt x="73"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44">
              <a:extLst>
                <a:ext uri="{FF2B5EF4-FFF2-40B4-BE49-F238E27FC236}">
                  <a16:creationId xmlns:a16="http://schemas.microsoft.com/office/drawing/2014/main" id="{50480145-D0F1-0ABA-6E79-54AC7040244A}"/>
                </a:ext>
              </a:extLst>
            </p:cNvPr>
            <p:cNvSpPr>
              <a:spLocks/>
            </p:cNvSpPr>
            <p:nvPr/>
          </p:nvSpPr>
          <p:spPr bwMode="auto">
            <a:xfrm>
              <a:off x="3718" y="2464"/>
              <a:ext cx="223" cy="47"/>
            </a:xfrm>
            <a:custGeom>
              <a:avLst/>
              <a:gdLst>
                <a:gd name="T0" fmla="*/ 94 w 94"/>
                <a:gd name="T1" fmla="*/ 0 h 20"/>
                <a:gd name="T2" fmla="*/ 81 w 94"/>
                <a:gd name="T3" fmla="*/ 4 h 20"/>
                <a:gd name="T4" fmla="*/ 47 w 94"/>
                <a:gd name="T5" fmla="*/ 11 h 20"/>
                <a:gd name="T6" fmla="*/ 14 w 94"/>
                <a:gd name="T7" fmla="*/ 18 h 20"/>
                <a:gd name="T8" fmla="*/ 0 w 94"/>
                <a:gd name="T9" fmla="*/ 20 h 20"/>
                <a:gd name="T10" fmla="*/ 14 w 94"/>
                <a:gd name="T11" fmla="*/ 16 h 20"/>
                <a:gd name="T12" fmla="*/ 47 w 94"/>
                <a:gd name="T13" fmla="*/ 9 h 20"/>
                <a:gd name="T14" fmla="*/ 80 w 94"/>
                <a:gd name="T15" fmla="*/ 2 h 20"/>
                <a:gd name="T16" fmla="*/ 94 w 94"/>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0">
                  <a:moveTo>
                    <a:pt x="94" y="0"/>
                  </a:moveTo>
                  <a:cubicBezTo>
                    <a:pt x="94" y="0"/>
                    <a:pt x="89" y="2"/>
                    <a:pt x="81" y="4"/>
                  </a:cubicBezTo>
                  <a:cubicBezTo>
                    <a:pt x="72" y="6"/>
                    <a:pt x="60" y="8"/>
                    <a:pt x="47" y="11"/>
                  </a:cubicBezTo>
                  <a:cubicBezTo>
                    <a:pt x="34" y="14"/>
                    <a:pt x="23" y="16"/>
                    <a:pt x="14" y="18"/>
                  </a:cubicBezTo>
                  <a:cubicBezTo>
                    <a:pt x="6" y="19"/>
                    <a:pt x="0" y="20"/>
                    <a:pt x="0" y="20"/>
                  </a:cubicBezTo>
                  <a:cubicBezTo>
                    <a:pt x="0" y="20"/>
                    <a:pt x="5" y="18"/>
                    <a:pt x="14" y="16"/>
                  </a:cubicBezTo>
                  <a:cubicBezTo>
                    <a:pt x="22" y="14"/>
                    <a:pt x="34" y="12"/>
                    <a:pt x="47" y="9"/>
                  </a:cubicBezTo>
                  <a:cubicBezTo>
                    <a:pt x="60" y="6"/>
                    <a:pt x="72" y="4"/>
                    <a:pt x="80" y="2"/>
                  </a:cubicBezTo>
                  <a:cubicBezTo>
                    <a:pt x="89" y="1"/>
                    <a:pt x="94" y="0"/>
                    <a:pt x="94"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45">
              <a:extLst>
                <a:ext uri="{FF2B5EF4-FFF2-40B4-BE49-F238E27FC236}">
                  <a16:creationId xmlns:a16="http://schemas.microsoft.com/office/drawing/2014/main" id="{2546408C-6E8B-DD15-1336-25496E521DA2}"/>
                </a:ext>
              </a:extLst>
            </p:cNvPr>
            <p:cNvSpPr>
              <a:spLocks/>
            </p:cNvSpPr>
            <p:nvPr/>
          </p:nvSpPr>
          <p:spPr bwMode="auto">
            <a:xfrm>
              <a:off x="3571" y="2319"/>
              <a:ext cx="154" cy="190"/>
            </a:xfrm>
            <a:custGeom>
              <a:avLst/>
              <a:gdLst>
                <a:gd name="T0" fmla="*/ 64 w 65"/>
                <a:gd name="T1" fmla="*/ 80 h 80"/>
                <a:gd name="T2" fmla="*/ 61 w 65"/>
                <a:gd name="T3" fmla="*/ 77 h 80"/>
                <a:gd name="T4" fmla="*/ 54 w 65"/>
                <a:gd name="T5" fmla="*/ 69 h 80"/>
                <a:gd name="T6" fmla="*/ 30 w 65"/>
                <a:gd name="T7" fmla="*/ 41 h 80"/>
                <a:gd name="T8" fmla="*/ 8 w 65"/>
                <a:gd name="T9" fmla="*/ 12 h 80"/>
                <a:gd name="T10" fmla="*/ 2 w 65"/>
                <a:gd name="T11" fmla="*/ 3 h 80"/>
                <a:gd name="T12" fmla="*/ 0 w 65"/>
                <a:gd name="T13" fmla="*/ 0 h 80"/>
                <a:gd name="T14" fmla="*/ 3 w 65"/>
                <a:gd name="T15" fmla="*/ 3 h 80"/>
                <a:gd name="T16" fmla="*/ 10 w 65"/>
                <a:gd name="T17" fmla="*/ 11 h 80"/>
                <a:gd name="T18" fmla="*/ 32 w 65"/>
                <a:gd name="T19" fmla="*/ 40 h 80"/>
                <a:gd name="T20" fmla="*/ 55 w 65"/>
                <a:gd name="T21" fmla="*/ 68 h 80"/>
                <a:gd name="T22" fmla="*/ 64 w 65"/>
                <a:gd name="T2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4" y="80"/>
                  </a:moveTo>
                  <a:cubicBezTo>
                    <a:pt x="64" y="80"/>
                    <a:pt x="63" y="79"/>
                    <a:pt x="61" y="77"/>
                  </a:cubicBezTo>
                  <a:cubicBezTo>
                    <a:pt x="60" y="75"/>
                    <a:pt x="57" y="72"/>
                    <a:pt x="54" y="69"/>
                  </a:cubicBezTo>
                  <a:cubicBezTo>
                    <a:pt x="48" y="62"/>
                    <a:pt x="39" y="52"/>
                    <a:pt x="30" y="41"/>
                  </a:cubicBezTo>
                  <a:cubicBezTo>
                    <a:pt x="21" y="30"/>
                    <a:pt x="14" y="20"/>
                    <a:pt x="8" y="12"/>
                  </a:cubicBezTo>
                  <a:cubicBezTo>
                    <a:pt x="6" y="8"/>
                    <a:pt x="4" y="5"/>
                    <a:pt x="2" y="3"/>
                  </a:cubicBezTo>
                  <a:cubicBezTo>
                    <a:pt x="1" y="1"/>
                    <a:pt x="0" y="0"/>
                    <a:pt x="0" y="0"/>
                  </a:cubicBezTo>
                  <a:cubicBezTo>
                    <a:pt x="0" y="0"/>
                    <a:pt x="1" y="1"/>
                    <a:pt x="3" y="3"/>
                  </a:cubicBezTo>
                  <a:cubicBezTo>
                    <a:pt x="5" y="5"/>
                    <a:pt x="7" y="8"/>
                    <a:pt x="10" y="11"/>
                  </a:cubicBezTo>
                  <a:cubicBezTo>
                    <a:pt x="15" y="19"/>
                    <a:pt x="23" y="29"/>
                    <a:pt x="32" y="40"/>
                  </a:cubicBezTo>
                  <a:cubicBezTo>
                    <a:pt x="41" y="51"/>
                    <a:pt x="49" y="61"/>
                    <a:pt x="55" y="68"/>
                  </a:cubicBezTo>
                  <a:cubicBezTo>
                    <a:pt x="61" y="75"/>
                    <a:pt x="65" y="80"/>
                    <a:pt x="64" y="8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46">
              <a:extLst>
                <a:ext uri="{FF2B5EF4-FFF2-40B4-BE49-F238E27FC236}">
                  <a16:creationId xmlns:a16="http://schemas.microsoft.com/office/drawing/2014/main" id="{3D66749D-ED3E-229D-23FF-7D32DBE984CD}"/>
                </a:ext>
              </a:extLst>
            </p:cNvPr>
            <p:cNvSpPr>
              <a:spLocks/>
            </p:cNvSpPr>
            <p:nvPr/>
          </p:nvSpPr>
          <p:spPr bwMode="auto">
            <a:xfrm>
              <a:off x="3440" y="1991"/>
              <a:ext cx="995" cy="1200"/>
            </a:xfrm>
            <a:custGeom>
              <a:avLst/>
              <a:gdLst>
                <a:gd name="T0" fmla="*/ 79 w 419"/>
                <a:gd name="T1" fmla="*/ 486 h 505"/>
                <a:gd name="T2" fmla="*/ 9 w 419"/>
                <a:gd name="T3" fmla="*/ 249 h 505"/>
                <a:gd name="T4" fmla="*/ 17 w 419"/>
                <a:gd name="T5" fmla="*/ 208 h 505"/>
                <a:gd name="T6" fmla="*/ 53 w 419"/>
                <a:gd name="T7" fmla="*/ 195 h 505"/>
                <a:gd name="T8" fmla="*/ 72 w 419"/>
                <a:gd name="T9" fmla="*/ 224 h 505"/>
                <a:gd name="T10" fmla="*/ 104 w 419"/>
                <a:gd name="T11" fmla="*/ 258 h 505"/>
                <a:gd name="T12" fmla="*/ 133 w 419"/>
                <a:gd name="T13" fmla="*/ 263 h 505"/>
                <a:gd name="T14" fmla="*/ 149 w 419"/>
                <a:gd name="T15" fmla="*/ 226 h 505"/>
                <a:gd name="T16" fmla="*/ 154 w 419"/>
                <a:gd name="T17" fmla="*/ 147 h 505"/>
                <a:gd name="T18" fmla="*/ 161 w 419"/>
                <a:gd name="T19" fmla="*/ 105 h 505"/>
                <a:gd name="T20" fmla="*/ 190 w 419"/>
                <a:gd name="T21" fmla="*/ 78 h 505"/>
                <a:gd name="T22" fmla="*/ 222 w 419"/>
                <a:gd name="T23" fmla="*/ 98 h 505"/>
                <a:gd name="T24" fmla="*/ 221 w 419"/>
                <a:gd name="T25" fmla="*/ 115 h 505"/>
                <a:gd name="T26" fmla="*/ 229 w 419"/>
                <a:gd name="T27" fmla="*/ 130 h 505"/>
                <a:gd name="T28" fmla="*/ 245 w 419"/>
                <a:gd name="T29" fmla="*/ 125 h 505"/>
                <a:gd name="T30" fmla="*/ 282 w 419"/>
                <a:gd name="T31" fmla="*/ 76 h 505"/>
                <a:gd name="T32" fmla="*/ 317 w 419"/>
                <a:gd name="T33" fmla="*/ 26 h 505"/>
                <a:gd name="T34" fmla="*/ 371 w 419"/>
                <a:gd name="T35" fmla="*/ 0 h 505"/>
                <a:gd name="T36" fmla="*/ 416 w 419"/>
                <a:gd name="T37" fmla="*/ 35 h 505"/>
                <a:gd name="T38" fmla="*/ 393 w 419"/>
                <a:gd name="T39" fmla="*/ 89 h 505"/>
                <a:gd name="T40" fmla="*/ 323 w 419"/>
                <a:gd name="T41" fmla="*/ 148 h 505"/>
                <a:gd name="T42" fmla="*/ 311 w 419"/>
                <a:gd name="T43" fmla="*/ 159 h 505"/>
                <a:gd name="T44" fmla="*/ 325 w 419"/>
                <a:gd name="T45" fmla="*/ 181 h 505"/>
                <a:gd name="T46" fmla="*/ 357 w 419"/>
                <a:gd name="T47" fmla="*/ 187 h 505"/>
                <a:gd name="T48" fmla="*/ 383 w 419"/>
                <a:gd name="T49" fmla="*/ 206 h 505"/>
                <a:gd name="T50" fmla="*/ 362 w 419"/>
                <a:gd name="T51" fmla="*/ 244 h 505"/>
                <a:gd name="T52" fmla="*/ 279 w 419"/>
                <a:gd name="T53" fmla="*/ 285 h 505"/>
                <a:gd name="T54" fmla="*/ 249 w 419"/>
                <a:gd name="T55" fmla="*/ 297 h 505"/>
                <a:gd name="T56" fmla="*/ 238 w 419"/>
                <a:gd name="T57" fmla="*/ 326 h 505"/>
                <a:gd name="T58" fmla="*/ 266 w 419"/>
                <a:gd name="T59" fmla="*/ 340 h 505"/>
                <a:gd name="T60" fmla="*/ 298 w 419"/>
                <a:gd name="T61" fmla="*/ 330 h 505"/>
                <a:gd name="T62" fmla="*/ 354 w 419"/>
                <a:gd name="T63" fmla="*/ 345 h 505"/>
                <a:gd name="T64" fmla="*/ 356 w 419"/>
                <a:gd name="T65" fmla="*/ 384 h 505"/>
                <a:gd name="T66" fmla="*/ 333 w 419"/>
                <a:gd name="T67" fmla="*/ 418 h 505"/>
                <a:gd name="T68" fmla="*/ 211 w 419"/>
                <a:gd name="T69" fmla="*/ 491 h 505"/>
                <a:gd name="T70" fmla="*/ 79 w 419"/>
                <a:gd name="T71" fmla="*/ 486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9" h="505">
                  <a:moveTo>
                    <a:pt x="79" y="486"/>
                  </a:moveTo>
                  <a:cubicBezTo>
                    <a:pt x="10" y="430"/>
                    <a:pt x="0" y="334"/>
                    <a:pt x="9" y="249"/>
                  </a:cubicBezTo>
                  <a:cubicBezTo>
                    <a:pt x="10" y="235"/>
                    <a:pt x="9" y="220"/>
                    <a:pt x="17" y="208"/>
                  </a:cubicBezTo>
                  <a:cubicBezTo>
                    <a:pt x="25" y="196"/>
                    <a:pt x="41" y="189"/>
                    <a:pt x="53" y="195"/>
                  </a:cubicBezTo>
                  <a:cubicBezTo>
                    <a:pt x="64" y="201"/>
                    <a:pt x="67" y="214"/>
                    <a:pt x="72" y="224"/>
                  </a:cubicBezTo>
                  <a:cubicBezTo>
                    <a:pt x="79" y="238"/>
                    <a:pt x="90" y="250"/>
                    <a:pt x="104" y="258"/>
                  </a:cubicBezTo>
                  <a:cubicBezTo>
                    <a:pt x="112" y="264"/>
                    <a:pt x="123" y="267"/>
                    <a:pt x="133" y="263"/>
                  </a:cubicBezTo>
                  <a:cubicBezTo>
                    <a:pt x="145" y="257"/>
                    <a:pt x="148" y="240"/>
                    <a:pt x="149" y="226"/>
                  </a:cubicBezTo>
                  <a:cubicBezTo>
                    <a:pt x="150" y="200"/>
                    <a:pt x="152" y="173"/>
                    <a:pt x="154" y="147"/>
                  </a:cubicBezTo>
                  <a:cubicBezTo>
                    <a:pt x="155" y="133"/>
                    <a:pt x="156" y="119"/>
                    <a:pt x="161" y="105"/>
                  </a:cubicBezTo>
                  <a:cubicBezTo>
                    <a:pt x="166" y="92"/>
                    <a:pt x="177" y="81"/>
                    <a:pt x="190" y="78"/>
                  </a:cubicBezTo>
                  <a:cubicBezTo>
                    <a:pt x="204" y="75"/>
                    <a:pt x="220" y="84"/>
                    <a:pt x="222" y="98"/>
                  </a:cubicBezTo>
                  <a:cubicBezTo>
                    <a:pt x="223" y="104"/>
                    <a:pt x="221" y="109"/>
                    <a:pt x="221" y="115"/>
                  </a:cubicBezTo>
                  <a:cubicBezTo>
                    <a:pt x="221" y="121"/>
                    <a:pt x="224" y="128"/>
                    <a:pt x="229" y="130"/>
                  </a:cubicBezTo>
                  <a:cubicBezTo>
                    <a:pt x="234" y="132"/>
                    <a:pt x="240" y="128"/>
                    <a:pt x="245" y="125"/>
                  </a:cubicBezTo>
                  <a:cubicBezTo>
                    <a:pt x="260" y="111"/>
                    <a:pt x="272" y="94"/>
                    <a:pt x="282" y="76"/>
                  </a:cubicBezTo>
                  <a:cubicBezTo>
                    <a:pt x="293" y="58"/>
                    <a:pt x="303" y="40"/>
                    <a:pt x="317" y="26"/>
                  </a:cubicBezTo>
                  <a:cubicBezTo>
                    <a:pt x="331" y="11"/>
                    <a:pt x="351" y="0"/>
                    <a:pt x="371" y="0"/>
                  </a:cubicBezTo>
                  <a:cubicBezTo>
                    <a:pt x="391" y="0"/>
                    <a:pt x="412" y="14"/>
                    <a:pt x="416" y="35"/>
                  </a:cubicBezTo>
                  <a:cubicBezTo>
                    <a:pt x="419" y="55"/>
                    <a:pt x="406" y="74"/>
                    <a:pt x="393" y="89"/>
                  </a:cubicBezTo>
                  <a:cubicBezTo>
                    <a:pt x="372" y="112"/>
                    <a:pt x="349" y="132"/>
                    <a:pt x="323" y="148"/>
                  </a:cubicBezTo>
                  <a:cubicBezTo>
                    <a:pt x="318" y="150"/>
                    <a:pt x="313" y="153"/>
                    <a:pt x="311" y="159"/>
                  </a:cubicBezTo>
                  <a:cubicBezTo>
                    <a:pt x="307" y="168"/>
                    <a:pt x="315" y="178"/>
                    <a:pt x="325" y="181"/>
                  </a:cubicBezTo>
                  <a:cubicBezTo>
                    <a:pt x="335" y="186"/>
                    <a:pt x="346" y="185"/>
                    <a:pt x="357" y="187"/>
                  </a:cubicBezTo>
                  <a:cubicBezTo>
                    <a:pt x="368" y="189"/>
                    <a:pt x="380" y="195"/>
                    <a:pt x="383" y="206"/>
                  </a:cubicBezTo>
                  <a:cubicBezTo>
                    <a:pt x="388" y="221"/>
                    <a:pt x="375" y="235"/>
                    <a:pt x="362" y="244"/>
                  </a:cubicBezTo>
                  <a:cubicBezTo>
                    <a:pt x="337" y="262"/>
                    <a:pt x="309" y="276"/>
                    <a:pt x="279" y="285"/>
                  </a:cubicBezTo>
                  <a:cubicBezTo>
                    <a:pt x="269" y="288"/>
                    <a:pt x="257" y="290"/>
                    <a:pt x="249" y="297"/>
                  </a:cubicBezTo>
                  <a:cubicBezTo>
                    <a:pt x="240" y="304"/>
                    <a:pt x="234" y="316"/>
                    <a:pt x="238" y="326"/>
                  </a:cubicBezTo>
                  <a:cubicBezTo>
                    <a:pt x="243" y="337"/>
                    <a:pt x="255" y="341"/>
                    <a:pt x="266" y="340"/>
                  </a:cubicBezTo>
                  <a:cubicBezTo>
                    <a:pt x="277" y="338"/>
                    <a:pt x="288" y="333"/>
                    <a:pt x="298" y="330"/>
                  </a:cubicBezTo>
                  <a:cubicBezTo>
                    <a:pt x="318" y="324"/>
                    <a:pt x="343" y="327"/>
                    <a:pt x="354" y="345"/>
                  </a:cubicBezTo>
                  <a:cubicBezTo>
                    <a:pt x="362" y="356"/>
                    <a:pt x="361" y="371"/>
                    <a:pt x="356" y="384"/>
                  </a:cubicBezTo>
                  <a:cubicBezTo>
                    <a:pt x="351" y="397"/>
                    <a:pt x="342" y="408"/>
                    <a:pt x="333" y="418"/>
                  </a:cubicBezTo>
                  <a:cubicBezTo>
                    <a:pt x="299" y="452"/>
                    <a:pt x="257" y="479"/>
                    <a:pt x="211" y="491"/>
                  </a:cubicBezTo>
                  <a:cubicBezTo>
                    <a:pt x="165" y="504"/>
                    <a:pt x="123" y="505"/>
                    <a:pt x="79" y="486"/>
                  </a:cubicBezTo>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47">
              <a:extLst>
                <a:ext uri="{FF2B5EF4-FFF2-40B4-BE49-F238E27FC236}">
                  <a16:creationId xmlns:a16="http://schemas.microsoft.com/office/drawing/2014/main" id="{AA5ABABD-0007-6C81-F39E-EDE0A7A3F743}"/>
                </a:ext>
              </a:extLst>
            </p:cNvPr>
            <p:cNvSpPr>
              <a:spLocks/>
            </p:cNvSpPr>
            <p:nvPr/>
          </p:nvSpPr>
          <p:spPr bwMode="auto">
            <a:xfrm>
              <a:off x="3668" y="1991"/>
              <a:ext cx="760" cy="1190"/>
            </a:xfrm>
            <a:custGeom>
              <a:avLst/>
              <a:gdLst>
                <a:gd name="T0" fmla="*/ 274 w 320"/>
                <a:gd name="T1" fmla="*/ 0 h 501"/>
                <a:gd name="T2" fmla="*/ 221 w 320"/>
                <a:gd name="T3" fmla="*/ 26 h 501"/>
                <a:gd name="T4" fmla="*/ 186 w 320"/>
                <a:gd name="T5" fmla="*/ 76 h 501"/>
                <a:gd name="T6" fmla="*/ 178 w 320"/>
                <a:gd name="T7" fmla="*/ 89 h 501"/>
                <a:gd name="T8" fmla="*/ 177 w 320"/>
                <a:gd name="T9" fmla="*/ 91 h 501"/>
                <a:gd name="T10" fmla="*/ 149 w 320"/>
                <a:gd name="T11" fmla="*/ 125 h 501"/>
                <a:gd name="T12" fmla="*/ 136 w 320"/>
                <a:gd name="T13" fmla="*/ 131 h 501"/>
                <a:gd name="T14" fmla="*/ 133 w 320"/>
                <a:gd name="T15" fmla="*/ 130 h 501"/>
                <a:gd name="T16" fmla="*/ 125 w 320"/>
                <a:gd name="T17" fmla="*/ 115 h 501"/>
                <a:gd name="T18" fmla="*/ 125 w 320"/>
                <a:gd name="T19" fmla="*/ 115 h 501"/>
                <a:gd name="T20" fmla="*/ 125 w 320"/>
                <a:gd name="T21" fmla="*/ 115 h 501"/>
                <a:gd name="T22" fmla="*/ 126 w 320"/>
                <a:gd name="T23" fmla="*/ 101 h 501"/>
                <a:gd name="T24" fmla="*/ 126 w 320"/>
                <a:gd name="T25" fmla="*/ 98 h 501"/>
                <a:gd name="T26" fmla="*/ 100 w 320"/>
                <a:gd name="T27" fmla="*/ 77 h 501"/>
                <a:gd name="T28" fmla="*/ 94 w 320"/>
                <a:gd name="T29" fmla="*/ 78 h 501"/>
                <a:gd name="T30" fmla="*/ 67 w 320"/>
                <a:gd name="T31" fmla="*/ 101 h 501"/>
                <a:gd name="T32" fmla="*/ 65 w 320"/>
                <a:gd name="T33" fmla="*/ 105 h 501"/>
                <a:gd name="T34" fmla="*/ 62 w 320"/>
                <a:gd name="T35" fmla="*/ 114 h 501"/>
                <a:gd name="T36" fmla="*/ 58 w 320"/>
                <a:gd name="T37" fmla="*/ 147 h 501"/>
                <a:gd name="T38" fmla="*/ 53 w 320"/>
                <a:gd name="T39" fmla="*/ 226 h 501"/>
                <a:gd name="T40" fmla="*/ 37 w 320"/>
                <a:gd name="T41" fmla="*/ 263 h 501"/>
                <a:gd name="T42" fmla="*/ 28 w 320"/>
                <a:gd name="T43" fmla="*/ 265 h 501"/>
                <a:gd name="T44" fmla="*/ 25 w 320"/>
                <a:gd name="T45" fmla="*/ 265 h 501"/>
                <a:gd name="T46" fmla="*/ 19 w 320"/>
                <a:gd name="T47" fmla="*/ 264 h 501"/>
                <a:gd name="T48" fmla="*/ 8 w 320"/>
                <a:gd name="T49" fmla="*/ 258 h 501"/>
                <a:gd name="T50" fmla="*/ 7 w 320"/>
                <a:gd name="T51" fmla="*/ 258 h 501"/>
                <a:gd name="T52" fmla="*/ 5 w 320"/>
                <a:gd name="T53" fmla="*/ 257 h 501"/>
                <a:gd name="T54" fmla="*/ 0 w 320"/>
                <a:gd name="T55" fmla="*/ 253 h 501"/>
                <a:gd name="T56" fmla="*/ 0 w 320"/>
                <a:gd name="T57" fmla="*/ 492 h 501"/>
                <a:gd name="T58" fmla="*/ 53 w 320"/>
                <a:gd name="T59" fmla="*/ 501 h 501"/>
                <a:gd name="T60" fmla="*/ 115 w 320"/>
                <a:gd name="T61" fmla="*/ 491 h 501"/>
                <a:gd name="T62" fmla="*/ 237 w 320"/>
                <a:gd name="T63" fmla="*/ 418 h 501"/>
                <a:gd name="T64" fmla="*/ 260 w 320"/>
                <a:gd name="T65" fmla="*/ 384 h 501"/>
                <a:gd name="T66" fmla="*/ 264 w 320"/>
                <a:gd name="T67" fmla="*/ 365 h 501"/>
                <a:gd name="T68" fmla="*/ 258 w 320"/>
                <a:gd name="T69" fmla="*/ 345 h 501"/>
                <a:gd name="T70" fmla="*/ 221 w 320"/>
                <a:gd name="T71" fmla="*/ 327 h 501"/>
                <a:gd name="T72" fmla="*/ 202 w 320"/>
                <a:gd name="T73" fmla="*/ 330 h 501"/>
                <a:gd name="T74" fmla="*/ 170 w 320"/>
                <a:gd name="T75" fmla="*/ 340 h 501"/>
                <a:gd name="T76" fmla="*/ 166 w 320"/>
                <a:gd name="T77" fmla="*/ 340 h 501"/>
                <a:gd name="T78" fmla="*/ 142 w 320"/>
                <a:gd name="T79" fmla="*/ 326 h 501"/>
                <a:gd name="T80" fmla="*/ 141 w 320"/>
                <a:gd name="T81" fmla="*/ 319 h 501"/>
                <a:gd name="T82" fmla="*/ 153 w 320"/>
                <a:gd name="T83" fmla="*/ 297 h 501"/>
                <a:gd name="T84" fmla="*/ 183 w 320"/>
                <a:gd name="T85" fmla="*/ 285 h 501"/>
                <a:gd name="T86" fmla="*/ 266 w 320"/>
                <a:gd name="T87" fmla="*/ 244 h 501"/>
                <a:gd name="T88" fmla="*/ 288 w 320"/>
                <a:gd name="T89" fmla="*/ 212 h 501"/>
                <a:gd name="T90" fmla="*/ 287 w 320"/>
                <a:gd name="T91" fmla="*/ 206 h 501"/>
                <a:gd name="T92" fmla="*/ 261 w 320"/>
                <a:gd name="T93" fmla="*/ 187 h 501"/>
                <a:gd name="T94" fmla="*/ 229 w 320"/>
                <a:gd name="T95" fmla="*/ 181 h 501"/>
                <a:gd name="T96" fmla="*/ 214 w 320"/>
                <a:gd name="T97" fmla="*/ 163 h 501"/>
                <a:gd name="T98" fmla="*/ 215 w 320"/>
                <a:gd name="T99" fmla="*/ 159 h 501"/>
                <a:gd name="T100" fmla="*/ 227 w 320"/>
                <a:gd name="T101" fmla="*/ 148 h 501"/>
                <a:gd name="T102" fmla="*/ 297 w 320"/>
                <a:gd name="T103" fmla="*/ 89 h 501"/>
                <a:gd name="T104" fmla="*/ 320 w 320"/>
                <a:gd name="T105" fmla="*/ 42 h 501"/>
                <a:gd name="T106" fmla="*/ 320 w 320"/>
                <a:gd name="T107" fmla="*/ 35 h 501"/>
                <a:gd name="T108" fmla="*/ 275 w 320"/>
                <a:gd name="T109" fmla="*/ 0 h 501"/>
                <a:gd name="T110" fmla="*/ 274 w 320"/>
                <a:gd name="T111"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0" h="501">
                  <a:moveTo>
                    <a:pt x="274" y="0"/>
                  </a:moveTo>
                  <a:cubicBezTo>
                    <a:pt x="254" y="0"/>
                    <a:pt x="235" y="11"/>
                    <a:pt x="221" y="26"/>
                  </a:cubicBezTo>
                  <a:cubicBezTo>
                    <a:pt x="207" y="40"/>
                    <a:pt x="197" y="58"/>
                    <a:pt x="186" y="76"/>
                  </a:cubicBezTo>
                  <a:cubicBezTo>
                    <a:pt x="183" y="80"/>
                    <a:pt x="181" y="85"/>
                    <a:pt x="178" y="89"/>
                  </a:cubicBezTo>
                  <a:cubicBezTo>
                    <a:pt x="178" y="90"/>
                    <a:pt x="177" y="90"/>
                    <a:pt x="177" y="91"/>
                  </a:cubicBezTo>
                  <a:cubicBezTo>
                    <a:pt x="169" y="103"/>
                    <a:pt x="160" y="115"/>
                    <a:pt x="149" y="125"/>
                  </a:cubicBezTo>
                  <a:cubicBezTo>
                    <a:pt x="145" y="128"/>
                    <a:pt x="141" y="131"/>
                    <a:pt x="136" y="131"/>
                  </a:cubicBezTo>
                  <a:cubicBezTo>
                    <a:pt x="135" y="131"/>
                    <a:pt x="134" y="130"/>
                    <a:pt x="133" y="130"/>
                  </a:cubicBezTo>
                  <a:cubicBezTo>
                    <a:pt x="128" y="128"/>
                    <a:pt x="125" y="121"/>
                    <a:pt x="125" y="115"/>
                  </a:cubicBezTo>
                  <a:cubicBezTo>
                    <a:pt x="125" y="115"/>
                    <a:pt x="125" y="115"/>
                    <a:pt x="125" y="115"/>
                  </a:cubicBezTo>
                  <a:cubicBezTo>
                    <a:pt x="125" y="115"/>
                    <a:pt x="125" y="115"/>
                    <a:pt x="125" y="115"/>
                  </a:cubicBezTo>
                  <a:cubicBezTo>
                    <a:pt x="125" y="111"/>
                    <a:pt x="126" y="106"/>
                    <a:pt x="126" y="101"/>
                  </a:cubicBezTo>
                  <a:cubicBezTo>
                    <a:pt x="126" y="100"/>
                    <a:pt x="126" y="99"/>
                    <a:pt x="126" y="98"/>
                  </a:cubicBezTo>
                  <a:cubicBezTo>
                    <a:pt x="124" y="86"/>
                    <a:pt x="112" y="77"/>
                    <a:pt x="100" y="77"/>
                  </a:cubicBezTo>
                  <a:cubicBezTo>
                    <a:pt x="98" y="77"/>
                    <a:pt x="96" y="77"/>
                    <a:pt x="94" y="78"/>
                  </a:cubicBezTo>
                  <a:cubicBezTo>
                    <a:pt x="82" y="80"/>
                    <a:pt x="73" y="89"/>
                    <a:pt x="67" y="101"/>
                  </a:cubicBezTo>
                  <a:cubicBezTo>
                    <a:pt x="66" y="102"/>
                    <a:pt x="66" y="104"/>
                    <a:pt x="65" y="105"/>
                  </a:cubicBezTo>
                  <a:cubicBezTo>
                    <a:pt x="64" y="108"/>
                    <a:pt x="63" y="111"/>
                    <a:pt x="62" y="114"/>
                  </a:cubicBezTo>
                  <a:cubicBezTo>
                    <a:pt x="59" y="125"/>
                    <a:pt x="58" y="136"/>
                    <a:pt x="58" y="147"/>
                  </a:cubicBezTo>
                  <a:cubicBezTo>
                    <a:pt x="56" y="173"/>
                    <a:pt x="54" y="200"/>
                    <a:pt x="53" y="226"/>
                  </a:cubicBezTo>
                  <a:cubicBezTo>
                    <a:pt x="52" y="240"/>
                    <a:pt x="49" y="257"/>
                    <a:pt x="37" y="263"/>
                  </a:cubicBezTo>
                  <a:cubicBezTo>
                    <a:pt x="34" y="264"/>
                    <a:pt x="31" y="265"/>
                    <a:pt x="28" y="265"/>
                  </a:cubicBezTo>
                  <a:cubicBezTo>
                    <a:pt x="27" y="265"/>
                    <a:pt x="26" y="265"/>
                    <a:pt x="25" y="265"/>
                  </a:cubicBezTo>
                  <a:cubicBezTo>
                    <a:pt x="23" y="265"/>
                    <a:pt x="21" y="264"/>
                    <a:pt x="19" y="264"/>
                  </a:cubicBezTo>
                  <a:cubicBezTo>
                    <a:pt x="15" y="262"/>
                    <a:pt x="11" y="260"/>
                    <a:pt x="8" y="258"/>
                  </a:cubicBezTo>
                  <a:cubicBezTo>
                    <a:pt x="7" y="258"/>
                    <a:pt x="7" y="258"/>
                    <a:pt x="7" y="258"/>
                  </a:cubicBezTo>
                  <a:cubicBezTo>
                    <a:pt x="6" y="257"/>
                    <a:pt x="6" y="257"/>
                    <a:pt x="5" y="257"/>
                  </a:cubicBezTo>
                  <a:cubicBezTo>
                    <a:pt x="3" y="256"/>
                    <a:pt x="1" y="254"/>
                    <a:pt x="0" y="253"/>
                  </a:cubicBezTo>
                  <a:cubicBezTo>
                    <a:pt x="0" y="492"/>
                    <a:pt x="0" y="492"/>
                    <a:pt x="0" y="492"/>
                  </a:cubicBezTo>
                  <a:cubicBezTo>
                    <a:pt x="17" y="498"/>
                    <a:pt x="35" y="501"/>
                    <a:pt x="53" y="501"/>
                  </a:cubicBezTo>
                  <a:cubicBezTo>
                    <a:pt x="73" y="501"/>
                    <a:pt x="94" y="497"/>
                    <a:pt x="115" y="491"/>
                  </a:cubicBezTo>
                  <a:cubicBezTo>
                    <a:pt x="161" y="479"/>
                    <a:pt x="203" y="452"/>
                    <a:pt x="237" y="418"/>
                  </a:cubicBezTo>
                  <a:cubicBezTo>
                    <a:pt x="246" y="408"/>
                    <a:pt x="255" y="397"/>
                    <a:pt x="260" y="384"/>
                  </a:cubicBezTo>
                  <a:cubicBezTo>
                    <a:pt x="263" y="378"/>
                    <a:pt x="264" y="372"/>
                    <a:pt x="264" y="365"/>
                  </a:cubicBezTo>
                  <a:cubicBezTo>
                    <a:pt x="264" y="358"/>
                    <a:pt x="262" y="351"/>
                    <a:pt x="258" y="345"/>
                  </a:cubicBezTo>
                  <a:cubicBezTo>
                    <a:pt x="250" y="332"/>
                    <a:pt x="236" y="327"/>
                    <a:pt x="221" y="327"/>
                  </a:cubicBezTo>
                  <a:cubicBezTo>
                    <a:pt x="215" y="327"/>
                    <a:pt x="208" y="328"/>
                    <a:pt x="202" y="330"/>
                  </a:cubicBezTo>
                  <a:cubicBezTo>
                    <a:pt x="192" y="333"/>
                    <a:pt x="181" y="338"/>
                    <a:pt x="170" y="340"/>
                  </a:cubicBezTo>
                  <a:cubicBezTo>
                    <a:pt x="169" y="340"/>
                    <a:pt x="168" y="340"/>
                    <a:pt x="166" y="340"/>
                  </a:cubicBezTo>
                  <a:cubicBezTo>
                    <a:pt x="156" y="340"/>
                    <a:pt x="146" y="336"/>
                    <a:pt x="142" y="326"/>
                  </a:cubicBezTo>
                  <a:cubicBezTo>
                    <a:pt x="141" y="324"/>
                    <a:pt x="141" y="322"/>
                    <a:pt x="141" y="319"/>
                  </a:cubicBezTo>
                  <a:cubicBezTo>
                    <a:pt x="141" y="311"/>
                    <a:pt x="146" y="302"/>
                    <a:pt x="153" y="297"/>
                  </a:cubicBezTo>
                  <a:cubicBezTo>
                    <a:pt x="161" y="290"/>
                    <a:pt x="173" y="288"/>
                    <a:pt x="183" y="285"/>
                  </a:cubicBezTo>
                  <a:cubicBezTo>
                    <a:pt x="213" y="276"/>
                    <a:pt x="241" y="262"/>
                    <a:pt x="266" y="244"/>
                  </a:cubicBezTo>
                  <a:cubicBezTo>
                    <a:pt x="277" y="236"/>
                    <a:pt x="288" y="225"/>
                    <a:pt x="288" y="212"/>
                  </a:cubicBezTo>
                  <a:cubicBezTo>
                    <a:pt x="288" y="210"/>
                    <a:pt x="288" y="208"/>
                    <a:pt x="287" y="206"/>
                  </a:cubicBezTo>
                  <a:cubicBezTo>
                    <a:pt x="284" y="195"/>
                    <a:pt x="272" y="189"/>
                    <a:pt x="261" y="187"/>
                  </a:cubicBezTo>
                  <a:cubicBezTo>
                    <a:pt x="250" y="185"/>
                    <a:pt x="239" y="186"/>
                    <a:pt x="229" y="181"/>
                  </a:cubicBezTo>
                  <a:cubicBezTo>
                    <a:pt x="221" y="178"/>
                    <a:pt x="214" y="171"/>
                    <a:pt x="214" y="163"/>
                  </a:cubicBezTo>
                  <a:cubicBezTo>
                    <a:pt x="214" y="162"/>
                    <a:pt x="214" y="160"/>
                    <a:pt x="215" y="159"/>
                  </a:cubicBezTo>
                  <a:cubicBezTo>
                    <a:pt x="217" y="153"/>
                    <a:pt x="222" y="150"/>
                    <a:pt x="227" y="148"/>
                  </a:cubicBezTo>
                  <a:cubicBezTo>
                    <a:pt x="253" y="132"/>
                    <a:pt x="276" y="112"/>
                    <a:pt x="297" y="89"/>
                  </a:cubicBezTo>
                  <a:cubicBezTo>
                    <a:pt x="309" y="76"/>
                    <a:pt x="320" y="59"/>
                    <a:pt x="320" y="42"/>
                  </a:cubicBezTo>
                  <a:cubicBezTo>
                    <a:pt x="320" y="39"/>
                    <a:pt x="320" y="37"/>
                    <a:pt x="320" y="35"/>
                  </a:cubicBezTo>
                  <a:cubicBezTo>
                    <a:pt x="316" y="14"/>
                    <a:pt x="295" y="0"/>
                    <a:pt x="275" y="0"/>
                  </a:cubicBezTo>
                  <a:cubicBezTo>
                    <a:pt x="275" y="0"/>
                    <a:pt x="274" y="0"/>
                    <a:pt x="274" y="0"/>
                  </a:cubicBezTo>
                </a:path>
              </a:pathLst>
            </a:custGeom>
            <a:solidFill>
              <a:srgbClr val="D048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48">
              <a:extLst>
                <a:ext uri="{FF2B5EF4-FFF2-40B4-BE49-F238E27FC236}">
                  <a16:creationId xmlns:a16="http://schemas.microsoft.com/office/drawing/2014/main" id="{76AC8ADA-61B1-58DB-8FC1-F7E0981F722F}"/>
                </a:ext>
              </a:extLst>
            </p:cNvPr>
            <p:cNvSpPr>
              <a:spLocks/>
            </p:cNvSpPr>
            <p:nvPr/>
          </p:nvSpPr>
          <p:spPr bwMode="auto">
            <a:xfrm>
              <a:off x="3616" y="2025"/>
              <a:ext cx="767" cy="1270"/>
            </a:xfrm>
            <a:custGeom>
              <a:avLst/>
              <a:gdLst>
                <a:gd name="T0" fmla="*/ 0 w 323"/>
                <a:gd name="T1" fmla="*/ 535 h 535"/>
                <a:gd name="T2" fmla="*/ 31 w 323"/>
                <a:gd name="T3" fmla="*/ 420 h 535"/>
                <a:gd name="T4" fmla="*/ 91 w 323"/>
                <a:gd name="T5" fmla="*/ 287 h 535"/>
                <a:gd name="T6" fmla="*/ 108 w 323"/>
                <a:gd name="T7" fmla="*/ 253 h 535"/>
                <a:gd name="T8" fmla="*/ 126 w 323"/>
                <a:gd name="T9" fmla="*/ 221 h 535"/>
                <a:gd name="T10" fmla="*/ 165 w 323"/>
                <a:gd name="T11" fmla="*/ 162 h 535"/>
                <a:gd name="T12" fmla="*/ 204 w 323"/>
                <a:gd name="T13" fmla="*/ 113 h 535"/>
                <a:gd name="T14" fmla="*/ 240 w 323"/>
                <a:gd name="T15" fmla="*/ 71 h 535"/>
                <a:gd name="T16" fmla="*/ 299 w 323"/>
                <a:gd name="T17" fmla="*/ 17 h 535"/>
                <a:gd name="T18" fmla="*/ 316 w 323"/>
                <a:gd name="T19" fmla="*/ 4 h 535"/>
                <a:gd name="T20" fmla="*/ 321 w 323"/>
                <a:gd name="T21" fmla="*/ 1 h 535"/>
                <a:gd name="T22" fmla="*/ 323 w 323"/>
                <a:gd name="T23" fmla="*/ 0 h 535"/>
                <a:gd name="T24" fmla="*/ 321 w 323"/>
                <a:gd name="T25" fmla="*/ 1 h 535"/>
                <a:gd name="T26" fmla="*/ 317 w 323"/>
                <a:gd name="T27" fmla="*/ 4 h 535"/>
                <a:gd name="T28" fmla="*/ 300 w 323"/>
                <a:gd name="T29" fmla="*/ 18 h 535"/>
                <a:gd name="T30" fmla="*/ 242 w 323"/>
                <a:gd name="T31" fmla="*/ 72 h 535"/>
                <a:gd name="T32" fmla="*/ 206 w 323"/>
                <a:gd name="T33" fmla="*/ 114 h 535"/>
                <a:gd name="T34" fmla="*/ 167 w 323"/>
                <a:gd name="T35" fmla="*/ 164 h 535"/>
                <a:gd name="T36" fmla="*/ 128 w 323"/>
                <a:gd name="T37" fmla="*/ 222 h 535"/>
                <a:gd name="T38" fmla="*/ 110 w 323"/>
                <a:gd name="T39" fmla="*/ 254 h 535"/>
                <a:gd name="T40" fmla="*/ 93 w 323"/>
                <a:gd name="T41" fmla="*/ 288 h 535"/>
                <a:gd name="T42" fmla="*/ 33 w 323"/>
                <a:gd name="T43" fmla="*/ 421 h 535"/>
                <a:gd name="T44" fmla="*/ 2 w 323"/>
                <a:gd name="T45"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3" h="535">
                  <a:moveTo>
                    <a:pt x="0" y="535"/>
                  </a:moveTo>
                  <a:cubicBezTo>
                    <a:pt x="5" y="501"/>
                    <a:pt x="15" y="462"/>
                    <a:pt x="31" y="420"/>
                  </a:cubicBezTo>
                  <a:cubicBezTo>
                    <a:pt x="46" y="378"/>
                    <a:pt x="67" y="333"/>
                    <a:pt x="91" y="287"/>
                  </a:cubicBezTo>
                  <a:cubicBezTo>
                    <a:pt x="96" y="276"/>
                    <a:pt x="102" y="264"/>
                    <a:pt x="108" y="253"/>
                  </a:cubicBezTo>
                  <a:cubicBezTo>
                    <a:pt x="114" y="242"/>
                    <a:pt x="119" y="231"/>
                    <a:pt x="126" y="221"/>
                  </a:cubicBezTo>
                  <a:cubicBezTo>
                    <a:pt x="138" y="200"/>
                    <a:pt x="151" y="180"/>
                    <a:pt x="165" y="162"/>
                  </a:cubicBezTo>
                  <a:cubicBezTo>
                    <a:pt x="178" y="145"/>
                    <a:pt x="192" y="128"/>
                    <a:pt x="204" y="113"/>
                  </a:cubicBezTo>
                  <a:cubicBezTo>
                    <a:pt x="217" y="97"/>
                    <a:pt x="229" y="83"/>
                    <a:pt x="240" y="71"/>
                  </a:cubicBezTo>
                  <a:cubicBezTo>
                    <a:pt x="263" y="46"/>
                    <a:pt x="284" y="29"/>
                    <a:pt x="299" y="17"/>
                  </a:cubicBezTo>
                  <a:cubicBezTo>
                    <a:pt x="306" y="11"/>
                    <a:pt x="312" y="7"/>
                    <a:pt x="316" y="4"/>
                  </a:cubicBezTo>
                  <a:cubicBezTo>
                    <a:pt x="318" y="3"/>
                    <a:pt x="320" y="2"/>
                    <a:pt x="321" y="1"/>
                  </a:cubicBezTo>
                  <a:cubicBezTo>
                    <a:pt x="322" y="0"/>
                    <a:pt x="323" y="0"/>
                    <a:pt x="323" y="0"/>
                  </a:cubicBezTo>
                  <a:cubicBezTo>
                    <a:pt x="323" y="0"/>
                    <a:pt x="322" y="0"/>
                    <a:pt x="321" y="1"/>
                  </a:cubicBezTo>
                  <a:cubicBezTo>
                    <a:pt x="320" y="2"/>
                    <a:pt x="318" y="3"/>
                    <a:pt x="317" y="4"/>
                  </a:cubicBezTo>
                  <a:cubicBezTo>
                    <a:pt x="313" y="8"/>
                    <a:pt x="307" y="12"/>
                    <a:pt x="300" y="18"/>
                  </a:cubicBezTo>
                  <a:cubicBezTo>
                    <a:pt x="285" y="30"/>
                    <a:pt x="264" y="48"/>
                    <a:pt x="242" y="72"/>
                  </a:cubicBezTo>
                  <a:cubicBezTo>
                    <a:pt x="230" y="85"/>
                    <a:pt x="218" y="99"/>
                    <a:pt x="206" y="114"/>
                  </a:cubicBezTo>
                  <a:cubicBezTo>
                    <a:pt x="193" y="130"/>
                    <a:pt x="180" y="146"/>
                    <a:pt x="167" y="164"/>
                  </a:cubicBezTo>
                  <a:cubicBezTo>
                    <a:pt x="153" y="182"/>
                    <a:pt x="140" y="201"/>
                    <a:pt x="128" y="222"/>
                  </a:cubicBezTo>
                  <a:cubicBezTo>
                    <a:pt x="122" y="232"/>
                    <a:pt x="116" y="243"/>
                    <a:pt x="110" y="254"/>
                  </a:cubicBezTo>
                  <a:cubicBezTo>
                    <a:pt x="105" y="266"/>
                    <a:pt x="99" y="277"/>
                    <a:pt x="93" y="288"/>
                  </a:cubicBezTo>
                  <a:cubicBezTo>
                    <a:pt x="70" y="334"/>
                    <a:pt x="49" y="379"/>
                    <a:pt x="33" y="421"/>
                  </a:cubicBezTo>
                  <a:cubicBezTo>
                    <a:pt x="18" y="463"/>
                    <a:pt x="7" y="502"/>
                    <a:pt x="2" y="535"/>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49">
              <a:extLst>
                <a:ext uri="{FF2B5EF4-FFF2-40B4-BE49-F238E27FC236}">
                  <a16:creationId xmlns:a16="http://schemas.microsoft.com/office/drawing/2014/main" id="{8B89D4A6-CE6C-0AF6-DD49-B8AFB411E3A1}"/>
                </a:ext>
              </a:extLst>
            </p:cNvPr>
            <p:cNvSpPr>
              <a:spLocks/>
            </p:cNvSpPr>
            <p:nvPr/>
          </p:nvSpPr>
          <p:spPr bwMode="auto">
            <a:xfrm>
              <a:off x="3892" y="2177"/>
              <a:ext cx="26" cy="370"/>
            </a:xfrm>
            <a:custGeom>
              <a:avLst/>
              <a:gdLst>
                <a:gd name="T0" fmla="*/ 10 w 11"/>
                <a:gd name="T1" fmla="*/ 156 h 156"/>
                <a:gd name="T2" fmla="*/ 9 w 11"/>
                <a:gd name="T3" fmla="*/ 150 h 156"/>
                <a:gd name="T4" fmla="*/ 8 w 11"/>
                <a:gd name="T5" fmla="*/ 134 h 156"/>
                <a:gd name="T6" fmla="*/ 5 w 11"/>
                <a:gd name="T7" fmla="*/ 78 h 156"/>
                <a:gd name="T8" fmla="*/ 2 w 11"/>
                <a:gd name="T9" fmla="*/ 23 h 156"/>
                <a:gd name="T10" fmla="*/ 1 w 11"/>
                <a:gd name="T11" fmla="*/ 6 h 156"/>
                <a:gd name="T12" fmla="*/ 0 w 11"/>
                <a:gd name="T13" fmla="*/ 0 h 156"/>
                <a:gd name="T14" fmla="*/ 2 w 11"/>
                <a:gd name="T15" fmla="*/ 6 h 156"/>
                <a:gd name="T16" fmla="*/ 4 w 11"/>
                <a:gd name="T17" fmla="*/ 22 h 156"/>
                <a:gd name="T18" fmla="*/ 8 w 11"/>
                <a:gd name="T19" fmla="*/ 78 h 156"/>
                <a:gd name="T20" fmla="*/ 10 w 11"/>
                <a:gd name="T21" fmla="*/ 133 h 156"/>
                <a:gd name="T22" fmla="*/ 10 w 11"/>
                <a:gd name="T23" fmla="*/ 150 h 156"/>
                <a:gd name="T24" fmla="*/ 10 w 11"/>
                <a:gd name="T2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6">
                  <a:moveTo>
                    <a:pt x="10" y="156"/>
                  </a:moveTo>
                  <a:cubicBezTo>
                    <a:pt x="10" y="156"/>
                    <a:pt x="10" y="154"/>
                    <a:pt x="9" y="150"/>
                  </a:cubicBezTo>
                  <a:cubicBezTo>
                    <a:pt x="9" y="146"/>
                    <a:pt x="8" y="141"/>
                    <a:pt x="8" y="134"/>
                  </a:cubicBezTo>
                  <a:cubicBezTo>
                    <a:pt x="7" y="119"/>
                    <a:pt x="6" y="100"/>
                    <a:pt x="5" y="78"/>
                  </a:cubicBezTo>
                  <a:cubicBezTo>
                    <a:pt x="5" y="56"/>
                    <a:pt x="4" y="37"/>
                    <a:pt x="2" y="23"/>
                  </a:cubicBezTo>
                  <a:cubicBezTo>
                    <a:pt x="2" y="16"/>
                    <a:pt x="1" y="10"/>
                    <a:pt x="1" y="6"/>
                  </a:cubicBezTo>
                  <a:cubicBezTo>
                    <a:pt x="0" y="2"/>
                    <a:pt x="0" y="0"/>
                    <a:pt x="0" y="0"/>
                  </a:cubicBezTo>
                  <a:cubicBezTo>
                    <a:pt x="1" y="0"/>
                    <a:pt x="1" y="2"/>
                    <a:pt x="2" y="6"/>
                  </a:cubicBezTo>
                  <a:cubicBezTo>
                    <a:pt x="2" y="10"/>
                    <a:pt x="3" y="15"/>
                    <a:pt x="4" y="22"/>
                  </a:cubicBezTo>
                  <a:cubicBezTo>
                    <a:pt x="6" y="37"/>
                    <a:pt x="7" y="56"/>
                    <a:pt x="8" y="78"/>
                  </a:cubicBezTo>
                  <a:cubicBezTo>
                    <a:pt x="9" y="99"/>
                    <a:pt x="9" y="119"/>
                    <a:pt x="10" y="133"/>
                  </a:cubicBezTo>
                  <a:cubicBezTo>
                    <a:pt x="10" y="140"/>
                    <a:pt x="10" y="146"/>
                    <a:pt x="10" y="150"/>
                  </a:cubicBezTo>
                  <a:cubicBezTo>
                    <a:pt x="11" y="154"/>
                    <a:pt x="11" y="156"/>
                    <a:pt x="10" y="15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50">
              <a:extLst>
                <a:ext uri="{FF2B5EF4-FFF2-40B4-BE49-F238E27FC236}">
                  <a16:creationId xmlns:a16="http://schemas.microsoft.com/office/drawing/2014/main" id="{D51B5EB5-099C-4911-BDFD-10942FCD4BEA}"/>
                </a:ext>
              </a:extLst>
            </p:cNvPr>
            <p:cNvSpPr>
              <a:spLocks/>
            </p:cNvSpPr>
            <p:nvPr/>
          </p:nvSpPr>
          <p:spPr bwMode="auto">
            <a:xfrm>
              <a:off x="3915" y="2495"/>
              <a:ext cx="437" cy="54"/>
            </a:xfrm>
            <a:custGeom>
              <a:avLst/>
              <a:gdLst>
                <a:gd name="T0" fmla="*/ 184 w 184"/>
                <a:gd name="T1" fmla="*/ 1 h 23"/>
                <a:gd name="T2" fmla="*/ 177 w 184"/>
                <a:gd name="T3" fmla="*/ 1 h 23"/>
                <a:gd name="T4" fmla="*/ 157 w 184"/>
                <a:gd name="T5" fmla="*/ 2 h 23"/>
                <a:gd name="T6" fmla="*/ 92 w 184"/>
                <a:gd name="T7" fmla="*/ 7 h 23"/>
                <a:gd name="T8" fmla="*/ 27 w 184"/>
                <a:gd name="T9" fmla="*/ 17 h 23"/>
                <a:gd name="T10" fmla="*/ 8 w 184"/>
                <a:gd name="T11" fmla="*/ 21 h 23"/>
                <a:gd name="T12" fmla="*/ 0 w 184"/>
                <a:gd name="T13" fmla="*/ 22 h 23"/>
                <a:gd name="T14" fmla="*/ 7 w 184"/>
                <a:gd name="T15" fmla="*/ 20 h 23"/>
                <a:gd name="T16" fmla="*/ 27 w 184"/>
                <a:gd name="T17" fmla="*/ 15 h 23"/>
                <a:gd name="T18" fmla="*/ 91 w 184"/>
                <a:gd name="T19" fmla="*/ 5 h 23"/>
                <a:gd name="T20" fmla="*/ 157 w 184"/>
                <a:gd name="T21" fmla="*/ 0 h 23"/>
                <a:gd name="T22" fmla="*/ 177 w 184"/>
                <a:gd name="T23" fmla="*/ 0 h 23"/>
                <a:gd name="T24" fmla="*/ 184 w 184"/>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23">
                  <a:moveTo>
                    <a:pt x="184" y="1"/>
                  </a:moveTo>
                  <a:cubicBezTo>
                    <a:pt x="184" y="1"/>
                    <a:pt x="182" y="1"/>
                    <a:pt x="177" y="1"/>
                  </a:cubicBezTo>
                  <a:cubicBezTo>
                    <a:pt x="172" y="1"/>
                    <a:pt x="165" y="2"/>
                    <a:pt x="157" y="2"/>
                  </a:cubicBezTo>
                  <a:cubicBezTo>
                    <a:pt x="140" y="3"/>
                    <a:pt x="117" y="4"/>
                    <a:pt x="92" y="7"/>
                  </a:cubicBezTo>
                  <a:cubicBezTo>
                    <a:pt x="66" y="10"/>
                    <a:pt x="44" y="14"/>
                    <a:pt x="27" y="17"/>
                  </a:cubicBezTo>
                  <a:cubicBezTo>
                    <a:pt x="19" y="19"/>
                    <a:pt x="12" y="20"/>
                    <a:pt x="8" y="21"/>
                  </a:cubicBezTo>
                  <a:cubicBezTo>
                    <a:pt x="3" y="22"/>
                    <a:pt x="0" y="23"/>
                    <a:pt x="0" y="22"/>
                  </a:cubicBezTo>
                  <a:cubicBezTo>
                    <a:pt x="0" y="22"/>
                    <a:pt x="3" y="21"/>
                    <a:pt x="7" y="20"/>
                  </a:cubicBezTo>
                  <a:cubicBezTo>
                    <a:pt x="12" y="19"/>
                    <a:pt x="18" y="17"/>
                    <a:pt x="27" y="15"/>
                  </a:cubicBezTo>
                  <a:cubicBezTo>
                    <a:pt x="43" y="12"/>
                    <a:pt x="66" y="8"/>
                    <a:pt x="91" y="5"/>
                  </a:cubicBezTo>
                  <a:cubicBezTo>
                    <a:pt x="117" y="2"/>
                    <a:pt x="140" y="0"/>
                    <a:pt x="157" y="0"/>
                  </a:cubicBezTo>
                  <a:cubicBezTo>
                    <a:pt x="165" y="0"/>
                    <a:pt x="172" y="0"/>
                    <a:pt x="177" y="0"/>
                  </a:cubicBezTo>
                  <a:cubicBezTo>
                    <a:pt x="182" y="1"/>
                    <a:pt x="184" y="1"/>
                    <a:pt x="184"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51">
              <a:extLst>
                <a:ext uri="{FF2B5EF4-FFF2-40B4-BE49-F238E27FC236}">
                  <a16:creationId xmlns:a16="http://schemas.microsoft.com/office/drawing/2014/main" id="{AFF7E2AE-DBB1-1F22-CF5D-1D846B0B7652}"/>
                </a:ext>
              </a:extLst>
            </p:cNvPr>
            <p:cNvSpPr>
              <a:spLocks/>
            </p:cNvSpPr>
            <p:nvPr/>
          </p:nvSpPr>
          <p:spPr bwMode="auto">
            <a:xfrm>
              <a:off x="3516" y="2450"/>
              <a:ext cx="181" cy="565"/>
            </a:xfrm>
            <a:custGeom>
              <a:avLst/>
              <a:gdLst>
                <a:gd name="T0" fmla="*/ 75 w 76"/>
                <a:gd name="T1" fmla="*/ 238 h 238"/>
                <a:gd name="T2" fmla="*/ 74 w 76"/>
                <a:gd name="T3" fmla="*/ 235 h 238"/>
                <a:gd name="T4" fmla="*/ 72 w 76"/>
                <a:gd name="T5" fmla="*/ 229 h 238"/>
                <a:gd name="T6" fmla="*/ 63 w 76"/>
                <a:gd name="T7" fmla="*/ 203 h 238"/>
                <a:gd name="T8" fmla="*/ 36 w 76"/>
                <a:gd name="T9" fmla="*/ 119 h 238"/>
                <a:gd name="T10" fmla="*/ 11 w 76"/>
                <a:gd name="T11" fmla="*/ 35 h 238"/>
                <a:gd name="T12" fmla="*/ 3 w 76"/>
                <a:gd name="T13" fmla="*/ 9 h 238"/>
                <a:gd name="T14" fmla="*/ 1 w 76"/>
                <a:gd name="T15" fmla="*/ 2 h 238"/>
                <a:gd name="T16" fmla="*/ 0 w 76"/>
                <a:gd name="T17" fmla="*/ 0 h 238"/>
                <a:gd name="T18" fmla="*/ 1 w 76"/>
                <a:gd name="T19" fmla="*/ 2 h 238"/>
                <a:gd name="T20" fmla="*/ 4 w 76"/>
                <a:gd name="T21" fmla="*/ 9 h 238"/>
                <a:gd name="T22" fmla="*/ 13 w 76"/>
                <a:gd name="T23" fmla="*/ 34 h 238"/>
                <a:gd name="T24" fmla="*/ 39 w 76"/>
                <a:gd name="T25" fmla="*/ 118 h 238"/>
                <a:gd name="T26" fmla="*/ 64 w 76"/>
                <a:gd name="T27" fmla="*/ 203 h 238"/>
                <a:gd name="T28" fmla="*/ 73 w 76"/>
                <a:gd name="T29" fmla="*/ 228 h 238"/>
                <a:gd name="T30" fmla="*/ 75 w 76"/>
                <a:gd name="T31" fmla="*/ 235 h 238"/>
                <a:gd name="T32" fmla="*/ 75 w 76"/>
                <a:gd name="T33"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238">
                  <a:moveTo>
                    <a:pt x="75" y="238"/>
                  </a:moveTo>
                  <a:cubicBezTo>
                    <a:pt x="75" y="238"/>
                    <a:pt x="75" y="237"/>
                    <a:pt x="74" y="235"/>
                  </a:cubicBezTo>
                  <a:cubicBezTo>
                    <a:pt x="74" y="234"/>
                    <a:pt x="73" y="231"/>
                    <a:pt x="72" y="229"/>
                  </a:cubicBezTo>
                  <a:cubicBezTo>
                    <a:pt x="69" y="223"/>
                    <a:pt x="66" y="214"/>
                    <a:pt x="63" y="203"/>
                  </a:cubicBezTo>
                  <a:cubicBezTo>
                    <a:pt x="55" y="182"/>
                    <a:pt x="46" y="152"/>
                    <a:pt x="36" y="119"/>
                  </a:cubicBezTo>
                  <a:cubicBezTo>
                    <a:pt x="27" y="86"/>
                    <a:pt x="18" y="56"/>
                    <a:pt x="11" y="35"/>
                  </a:cubicBezTo>
                  <a:cubicBezTo>
                    <a:pt x="8" y="24"/>
                    <a:pt x="5" y="15"/>
                    <a:pt x="3" y="9"/>
                  </a:cubicBezTo>
                  <a:cubicBezTo>
                    <a:pt x="2" y="6"/>
                    <a:pt x="1" y="4"/>
                    <a:pt x="1" y="2"/>
                  </a:cubicBezTo>
                  <a:cubicBezTo>
                    <a:pt x="0" y="1"/>
                    <a:pt x="0" y="0"/>
                    <a:pt x="0" y="0"/>
                  </a:cubicBezTo>
                  <a:cubicBezTo>
                    <a:pt x="0" y="0"/>
                    <a:pt x="0" y="0"/>
                    <a:pt x="1" y="2"/>
                  </a:cubicBezTo>
                  <a:cubicBezTo>
                    <a:pt x="2" y="4"/>
                    <a:pt x="3" y="6"/>
                    <a:pt x="4" y="9"/>
                  </a:cubicBezTo>
                  <a:cubicBezTo>
                    <a:pt x="6" y="15"/>
                    <a:pt x="9" y="23"/>
                    <a:pt x="13" y="34"/>
                  </a:cubicBezTo>
                  <a:cubicBezTo>
                    <a:pt x="20" y="55"/>
                    <a:pt x="29" y="85"/>
                    <a:pt x="39" y="118"/>
                  </a:cubicBezTo>
                  <a:cubicBezTo>
                    <a:pt x="49" y="151"/>
                    <a:pt x="58" y="181"/>
                    <a:pt x="64" y="203"/>
                  </a:cubicBezTo>
                  <a:cubicBezTo>
                    <a:pt x="68" y="213"/>
                    <a:pt x="71" y="222"/>
                    <a:pt x="73" y="228"/>
                  </a:cubicBezTo>
                  <a:cubicBezTo>
                    <a:pt x="74" y="231"/>
                    <a:pt x="74" y="233"/>
                    <a:pt x="75" y="235"/>
                  </a:cubicBezTo>
                  <a:cubicBezTo>
                    <a:pt x="75" y="237"/>
                    <a:pt x="76" y="238"/>
                    <a:pt x="75" y="23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52">
              <a:extLst>
                <a:ext uri="{FF2B5EF4-FFF2-40B4-BE49-F238E27FC236}">
                  <a16:creationId xmlns:a16="http://schemas.microsoft.com/office/drawing/2014/main" id="{01B6CDA1-9380-53A0-61F0-F5294953C3CE}"/>
                </a:ext>
              </a:extLst>
            </p:cNvPr>
            <p:cNvSpPr>
              <a:spLocks/>
            </p:cNvSpPr>
            <p:nvPr/>
          </p:nvSpPr>
          <p:spPr bwMode="auto">
            <a:xfrm>
              <a:off x="3694" y="2868"/>
              <a:ext cx="587" cy="147"/>
            </a:xfrm>
            <a:custGeom>
              <a:avLst/>
              <a:gdLst>
                <a:gd name="T0" fmla="*/ 247 w 247"/>
                <a:gd name="T1" fmla="*/ 1 h 62"/>
                <a:gd name="T2" fmla="*/ 245 w 247"/>
                <a:gd name="T3" fmla="*/ 1 h 62"/>
                <a:gd name="T4" fmla="*/ 237 w 247"/>
                <a:gd name="T5" fmla="*/ 3 h 62"/>
                <a:gd name="T6" fmla="*/ 211 w 247"/>
                <a:gd name="T7" fmla="*/ 10 h 62"/>
                <a:gd name="T8" fmla="*/ 124 w 247"/>
                <a:gd name="T9" fmla="*/ 32 h 62"/>
                <a:gd name="T10" fmla="*/ 37 w 247"/>
                <a:gd name="T11" fmla="*/ 54 h 62"/>
                <a:gd name="T12" fmla="*/ 10 w 247"/>
                <a:gd name="T13" fmla="*/ 60 h 62"/>
                <a:gd name="T14" fmla="*/ 3 w 247"/>
                <a:gd name="T15" fmla="*/ 61 h 62"/>
                <a:gd name="T16" fmla="*/ 0 w 247"/>
                <a:gd name="T17" fmla="*/ 62 h 62"/>
                <a:gd name="T18" fmla="*/ 3 w 247"/>
                <a:gd name="T19" fmla="*/ 61 h 62"/>
                <a:gd name="T20" fmla="*/ 10 w 247"/>
                <a:gd name="T21" fmla="*/ 59 h 62"/>
                <a:gd name="T22" fmla="*/ 36 w 247"/>
                <a:gd name="T23" fmla="*/ 52 h 62"/>
                <a:gd name="T24" fmla="*/ 123 w 247"/>
                <a:gd name="T25" fmla="*/ 30 h 62"/>
                <a:gd name="T26" fmla="*/ 211 w 247"/>
                <a:gd name="T27" fmla="*/ 8 h 62"/>
                <a:gd name="T28" fmla="*/ 237 w 247"/>
                <a:gd name="T29" fmla="*/ 2 h 62"/>
                <a:gd name="T30" fmla="*/ 244 w 247"/>
                <a:gd name="T31" fmla="*/ 1 h 62"/>
                <a:gd name="T32" fmla="*/ 247 w 247"/>
                <a:gd name="T3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7" h="62">
                  <a:moveTo>
                    <a:pt x="247" y="1"/>
                  </a:moveTo>
                  <a:cubicBezTo>
                    <a:pt x="247" y="1"/>
                    <a:pt x="246" y="1"/>
                    <a:pt x="245" y="1"/>
                  </a:cubicBezTo>
                  <a:cubicBezTo>
                    <a:pt x="243" y="2"/>
                    <a:pt x="240" y="2"/>
                    <a:pt x="237" y="3"/>
                  </a:cubicBezTo>
                  <a:cubicBezTo>
                    <a:pt x="231" y="5"/>
                    <a:pt x="222" y="7"/>
                    <a:pt x="211" y="10"/>
                  </a:cubicBezTo>
                  <a:cubicBezTo>
                    <a:pt x="189" y="15"/>
                    <a:pt x="158" y="23"/>
                    <a:pt x="124" y="32"/>
                  </a:cubicBezTo>
                  <a:cubicBezTo>
                    <a:pt x="90" y="41"/>
                    <a:pt x="59" y="49"/>
                    <a:pt x="37" y="54"/>
                  </a:cubicBezTo>
                  <a:cubicBezTo>
                    <a:pt x="26" y="57"/>
                    <a:pt x="17" y="59"/>
                    <a:pt x="10" y="60"/>
                  </a:cubicBezTo>
                  <a:cubicBezTo>
                    <a:pt x="7" y="61"/>
                    <a:pt x="5" y="61"/>
                    <a:pt x="3" y="61"/>
                  </a:cubicBezTo>
                  <a:cubicBezTo>
                    <a:pt x="1" y="62"/>
                    <a:pt x="0" y="62"/>
                    <a:pt x="0" y="62"/>
                  </a:cubicBezTo>
                  <a:cubicBezTo>
                    <a:pt x="0" y="62"/>
                    <a:pt x="1" y="61"/>
                    <a:pt x="3" y="61"/>
                  </a:cubicBezTo>
                  <a:cubicBezTo>
                    <a:pt x="5" y="60"/>
                    <a:pt x="7" y="60"/>
                    <a:pt x="10" y="59"/>
                  </a:cubicBezTo>
                  <a:cubicBezTo>
                    <a:pt x="17" y="57"/>
                    <a:pt x="26" y="55"/>
                    <a:pt x="36" y="52"/>
                  </a:cubicBezTo>
                  <a:cubicBezTo>
                    <a:pt x="59" y="47"/>
                    <a:pt x="89" y="39"/>
                    <a:pt x="123" y="30"/>
                  </a:cubicBezTo>
                  <a:cubicBezTo>
                    <a:pt x="157" y="21"/>
                    <a:pt x="188" y="13"/>
                    <a:pt x="211" y="8"/>
                  </a:cubicBezTo>
                  <a:cubicBezTo>
                    <a:pt x="222" y="5"/>
                    <a:pt x="231" y="3"/>
                    <a:pt x="237" y="2"/>
                  </a:cubicBezTo>
                  <a:cubicBezTo>
                    <a:pt x="240" y="2"/>
                    <a:pt x="242" y="1"/>
                    <a:pt x="244" y="1"/>
                  </a:cubicBezTo>
                  <a:cubicBezTo>
                    <a:pt x="246" y="1"/>
                    <a:pt x="247" y="0"/>
                    <a:pt x="247"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53">
              <a:extLst>
                <a:ext uri="{FF2B5EF4-FFF2-40B4-BE49-F238E27FC236}">
                  <a16:creationId xmlns:a16="http://schemas.microsoft.com/office/drawing/2014/main" id="{025F5D4D-BFE5-0293-0318-1DF8E489F37C}"/>
                </a:ext>
              </a:extLst>
            </p:cNvPr>
            <p:cNvSpPr>
              <a:spLocks noChangeArrowheads="1"/>
            </p:cNvSpPr>
            <p:nvPr/>
          </p:nvSpPr>
          <p:spPr bwMode="auto">
            <a:xfrm>
              <a:off x="1363" y="524"/>
              <a:ext cx="2305" cy="3156"/>
            </a:xfrm>
            <a:prstGeom prst="rect">
              <a:avLst/>
            </a:prstGeom>
            <a:solidFill>
              <a:srgbClr val="455A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54">
              <a:extLst>
                <a:ext uri="{FF2B5EF4-FFF2-40B4-BE49-F238E27FC236}">
                  <a16:creationId xmlns:a16="http://schemas.microsoft.com/office/drawing/2014/main" id="{53132D7A-C195-AC68-051C-CB6EFE8E5209}"/>
                </a:ext>
              </a:extLst>
            </p:cNvPr>
            <p:cNvSpPr>
              <a:spLocks noChangeArrowheads="1"/>
            </p:cNvSpPr>
            <p:nvPr/>
          </p:nvSpPr>
          <p:spPr bwMode="auto">
            <a:xfrm>
              <a:off x="1363" y="524"/>
              <a:ext cx="2305" cy="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55">
              <a:extLst>
                <a:ext uri="{FF2B5EF4-FFF2-40B4-BE49-F238E27FC236}">
                  <a16:creationId xmlns:a16="http://schemas.microsoft.com/office/drawing/2014/main" id="{709EB492-6F37-3D63-AE8D-6BFFA1DB6AED}"/>
                </a:ext>
              </a:extLst>
            </p:cNvPr>
            <p:cNvSpPr>
              <a:spLocks/>
            </p:cNvSpPr>
            <p:nvPr/>
          </p:nvSpPr>
          <p:spPr bwMode="auto">
            <a:xfrm>
              <a:off x="1555" y="649"/>
              <a:ext cx="2021" cy="2843"/>
            </a:xfrm>
            <a:custGeom>
              <a:avLst/>
              <a:gdLst>
                <a:gd name="T0" fmla="*/ 2021 w 2021"/>
                <a:gd name="T1" fmla="*/ 2843 h 2843"/>
                <a:gd name="T2" fmla="*/ 1596 w 2021"/>
                <a:gd name="T3" fmla="*/ 2843 h 2843"/>
                <a:gd name="T4" fmla="*/ 0 w 2021"/>
                <a:gd name="T5" fmla="*/ 2843 h 2843"/>
                <a:gd name="T6" fmla="*/ 0 w 2021"/>
                <a:gd name="T7" fmla="*/ 0 h 2843"/>
                <a:gd name="T8" fmla="*/ 2021 w 2021"/>
                <a:gd name="T9" fmla="*/ 0 h 2843"/>
                <a:gd name="T10" fmla="*/ 2021 w 2021"/>
                <a:gd name="T11" fmla="*/ 2489 h 2843"/>
                <a:gd name="T12" fmla="*/ 2021 w 2021"/>
                <a:gd name="T13" fmla="*/ 2843 h 2843"/>
              </a:gdLst>
              <a:ahLst/>
              <a:cxnLst>
                <a:cxn ang="0">
                  <a:pos x="T0" y="T1"/>
                </a:cxn>
                <a:cxn ang="0">
                  <a:pos x="T2" y="T3"/>
                </a:cxn>
                <a:cxn ang="0">
                  <a:pos x="T4" y="T5"/>
                </a:cxn>
                <a:cxn ang="0">
                  <a:pos x="T6" y="T7"/>
                </a:cxn>
                <a:cxn ang="0">
                  <a:pos x="T8" y="T9"/>
                </a:cxn>
                <a:cxn ang="0">
                  <a:pos x="T10" y="T11"/>
                </a:cxn>
                <a:cxn ang="0">
                  <a:pos x="T12" y="T13"/>
                </a:cxn>
              </a:cxnLst>
              <a:rect l="0" t="0" r="r" b="b"/>
              <a:pathLst>
                <a:path w="2021" h="2843">
                  <a:moveTo>
                    <a:pt x="2021" y="2843"/>
                  </a:moveTo>
                  <a:lnTo>
                    <a:pt x="1596" y="2843"/>
                  </a:lnTo>
                  <a:lnTo>
                    <a:pt x="0" y="2843"/>
                  </a:lnTo>
                  <a:lnTo>
                    <a:pt x="0" y="0"/>
                  </a:lnTo>
                  <a:lnTo>
                    <a:pt x="2021" y="0"/>
                  </a:lnTo>
                  <a:lnTo>
                    <a:pt x="2021" y="2489"/>
                  </a:lnTo>
                  <a:lnTo>
                    <a:pt x="2021" y="2843"/>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56">
              <a:extLst>
                <a:ext uri="{FF2B5EF4-FFF2-40B4-BE49-F238E27FC236}">
                  <a16:creationId xmlns:a16="http://schemas.microsoft.com/office/drawing/2014/main" id="{52748EFD-9D77-B546-8DBD-289C0C70AAD0}"/>
                </a:ext>
              </a:extLst>
            </p:cNvPr>
            <p:cNvSpPr>
              <a:spLocks/>
            </p:cNvSpPr>
            <p:nvPr/>
          </p:nvSpPr>
          <p:spPr bwMode="auto">
            <a:xfrm>
              <a:off x="1555" y="649"/>
              <a:ext cx="2021" cy="2843"/>
            </a:xfrm>
            <a:custGeom>
              <a:avLst/>
              <a:gdLst>
                <a:gd name="T0" fmla="*/ 2021 w 2021"/>
                <a:gd name="T1" fmla="*/ 2843 h 2843"/>
                <a:gd name="T2" fmla="*/ 1596 w 2021"/>
                <a:gd name="T3" fmla="*/ 2843 h 2843"/>
                <a:gd name="T4" fmla="*/ 0 w 2021"/>
                <a:gd name="T5" fmla="*/ 2843 h 2843"/>
                <a:gd name="T6" fmla="*/ 0 w 2021"/>
                <a:gd name="T7" fmla="*/ 0 h 2843"/>
                <a:gd name="T8" fmla="*/ 2021 w 2021"/>
                <a:gd name="T9" fmla="*/ 0 h 2843"/>
                <a:gd name="T10" fmla="*/ 2021 w 2021"/>
                <a:gd name="T11" fmla="*/ 2489 h 2843"/>
                <a:gd name="T12" fmla="*/ 2021 w 2021"/>
                <a:gd name="T13" fmla="*/ 2843 h 2843"/>
              </a:gdLst>
              <a:ahLst/>
              <a:cxnLst>
                <a:cxn ang="0">
                  <a:pos x="T0" y="T1"/>
                </a:cxn>
                <a:cxn ang="0">
                  <a:pos x="T2" y="T3"/>
                </a:cxn>
                <a:cxn ang="0">
                  <a:pos x="T4" y="T5"/>
                </a:cxn>
                <a:cxn ang="0">
                  <a:pos x="T6" y="T7"/>
                </a:cxn>
                <a:cxn ang="0">
                  <a:pos x="T8" y="T9"/>
                </a:cxn>
                <a:cxn ang="0">
                  <a:pos x="T10" y="T11"/>
                </a:cxn>
                <a:cxn ang="0">
                  <a:pos x="T12" y="T13"/>
                </a:cxn>
              </a:cxnLst>
              <a:rect l="0" t="0" r="r" b="b"/>
              <a:pathLst>
                <a:path w="2021" h="2843">
                  <a:moveTo>
                    <a:pt x="2021" y="2843"/>
                  </a:moveTo>
                  <a:lnTo>
                    <a:pt x="1596" y="2843"/>
                  </a:lnTo>
                  <a:lnTo>
                    <a:pt x="0" y="2843"/>
                  </a:lnTo>
                  <a:lnTo>
                    <a:pt x="0" y="0"/>
                  </a:lnTo>
                  <a:lnTo>
                    <a:pt x="2021" y="0"/>
                  </a:lnTo>
                  <a:lnTo>
                    <a:pt x="2021" y="2489"/>
                  </a:lnTo>
                  <a:lnTo>
                    <a:pt x="2021" y="28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57">
              <a:extLst>
                <a:ext uri="{FF2B5EF4-FFF2-40B4-BE49-F238E27FC236}">
                  <a16:creationId xmlns:a16="http://schemas.microsoft.com/office/drawing/2014/main" id="{F1BEA07D-05C5-AF88-F5D5-4A5052E9D5F5}"/>
                </a:ext>
              </a:extLst>
            </p:cNvPr>
            <p:cNvSpPr>
              <a:spLocks/>
            </p:cNvSpPr>
            <p:nvPr/>
          </p:nvSpPr>
          <p:spPr bwMode="auto">
            <a:xfrm>
              <a:off x="1541" y="611"/>
              <a:ext cx="2004" cy="2829"/>
            </a:xfrm>
            <a:custGeom>
              <a:avLst/>
              <a:gdLst>
                <a:gd name="T0" fmla="*/ 2004 w 2004"/>
                <a:gd name="T1" fmla="*/ 2829 h 2829"/>
                <a:gd name="T2" fmla="*/ 1581 w 2004"/>
                <a:gd name="T3" fmla="*/ 2829 h 2829"/>
                <a:gd name="T4" fmla="*/ 0 w 2004"/>
                <a:gd name="T5" fmla="*/ 2829 h 2829"/>
                <a:gd name="T6" fmla="*/ 0 w 2004"/>
                <a:gd name="T7" fmla="*/ 0 h 2829"/>
                <a:gd name="T8" fmla="*/ 2004 w 2004"/>
                <a:gd name="T9" fmla="*/ 0 h 2829"/>
                <a:gd name="T10" fmla="*/ 2004 w 2004"/>
                <a:gd name="T11" fmla="*/ 2475 h 2829"/>
                <a:gd name="T12" fmla="*/ 2004 w 2004"/>
                <a:gd name="T13" fmla="*/ 2829 h 2829"/>
              </a:gdLst>
              <a:ahLst/>
              <a:cxnLst>
                <a:cxn ang="0">
                  <a:pos x="T0" y="T1"/>
                </a:cxn>
                <a:cxn ang="0">
                  <a:pos x="T2" y="T3"/>
                </a:cxn>
                <a:cxn ang="0">
                  <a:pos x="T4" y="T5"/>
                </a:cxn>
                <a:cxn ang="0">
                  <a:pos x="T6" y="T7"/>
                </a:cxn>
                <a:cxn ang="0">
                  <a:pos x="T8" y="T9"/>
                </a:cxn>
                <a:cxn ang="0">
                  <a:pos x="T10" y="T11"/>
                </a:cxn>
                <a:cxn ang="0">
                  <a:pos x="T12" y="T13"/>
                </a:cxn>
              </a:cxnLst>
              <a:rect l="0" t="0" r="r" b="b"/>
              <a:pathLst>
                <a:path w="2004" h="2829">
                  <a:moveTo>
                    <a:pt x="2004" y="2829"/>
                  </a:moveTo>
                  <a:lnTo>
                    <a:pt x="1581" y="2829"/>
                  </a:lnTo>
                  <a:lnTo>
                    <a:pt x="0" y="2829"/>
                  </a:lnTo>
                  <a:lnTo>
                    <a:pt x="0" y="0"/>
                  </a:lnTo>
                  <a:lnTo>
                    <a:pt x="2004" y="0"/>
                  </a:lnTo>
                  <a:lnTo>
                    <a:pt x="2004" y="2475"/>
                  </a:lnTo>
                  <a:lnTo>
                    <a:pt x="2004" y="2829"/>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58">
              <a:extLst>
                <a:ext uri="{FF2B5EF4-FFF2-40B4-BE49-F238E27FC236}">
                  <a16:creationId xmlns:a16="http://schemas.microsoft.com/office/drawing/2014/main" id="{85D11277-7E9F-83E0-E131-FF95AF336C6D}"/>
                </a:ext>
              </a:extLst>
            </p:cNvPr>
            <p:cNvSpPr>
              <a:spLocks/>
            </p:cNvSpPr>
            <p:nvPr/>
          </p:nvSpPr>
          <p:spPr bwMode="auto">
            <a:xfrm>
              <a:off x="1541" y="611"/>
              <a:ext cx="2004" cy="2829"/>
            </a:xfrm>
            <a:custGeom>
              <a:avLst/>
              <a:gdLst>
                <a:gd name="T0" fmla="*/ 2004 w 2004"/>
                <a:gd name="T1" fmla="*/ 2829 h 2829"/>
                <a:gd name="T2" fmla="*/ 1581 w 2004"/>
                <a:gd name="T3" fmla="*/ 2829 h 2829"/>
                <a:gd name="T4" fmla="*/ 0 w 2004"/>
                <a:gd name="T5" fmla="*/ 2829 h 2829"/>
                <a:gd name="T6" fmla="*/ 0 w 2004"/>
                <a:gd name="T7" fmla="*/ 0 h 2829"/>
                <a:gd name="T8" fmla="*/ 2004 w 2004"/>
                <a:gd name="T9" fmla="*/ 0 h 2829"/>
                <a:gd name="T10" fmla="*/ 2004 w 2004"/>
                <a:gd name="T11" fmla="*/ 2475 h 2829"/>
                <a:gd name="T12" fmla="*/ 2004 w 2004"/>
                <a:gd name="T13" fmla="*/ 2829 h 2829"/>
              </a:gdLst>
              <a:ahLst/>
              <a:cxnLst>
                <a:cxn ang="0">
                  <a:pos x="T0" y="T1"/>
                </a:cxn>
                <a:cxn ang="0">
                  <a:pos x="T2" y="T3"/>
                </a:cxn>
                <a:cxn ang="0">
                  <a:pos x="T4" y="T5"/>
                </a:cxn>
                <a:cxn ang="0">
                  <a:pos x="T6" y="T7"/>
                </a:cxn>
                <a:cxn ang="0">
                  <a:pos x="T8" y="T9"/>
                </a:cxn>
                <a:cxn ang="0">
                  <a:pos x="T10" y="T11"/>
                </a:cxn>
                <a:cxn ang="0">
                  <a:pos x="T12" y="T13"/>
                </a:cxn>
              </a:cxnLst>
              <a:rect l="0" t="0" r="r" b="b"/>
              <a:pathLst>
                <a:path w="2004" h="2829">
                  <a:moveTo>
                    <a:pt x="2004" y="2829"/>
                  </a:moveTo>
                  <a:lnTo>
                    <a:pt x="1581" y="2829"/>
                  </a:lnTo>
                  <a:lnTo>
                    <a:pt x="0" y="2829"/>
                  </a:lnTo>
                  <a:lnTo>
                    <a:pt x="0" y="0"/>
                  </a:lnTo>
                  <a:lnTo>
                    <a:pt x="2004" y="0"/>
                  </a:lnTo>
                  <a:lnTo>
                    <a:pt x="2004" y="2475"/>
                  </a:lnTo>
                  <a:lnTo>
                    <a:pt x="2004" y="28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59">
              <a:extLst>
                <a:ext uri="{FF2B5EF4-FFF2-40B4-BE49-F238E27FC236}">
                  <a16:creationId xmlns:a16="http://schemas.microsoft.com/office/drawing/2014/main" id="{8BDC46D7-680D-CB48-275C-52E46781822A}"/>
                </a:ext>
              </a:extLst>
            </p:cNvPr>
            <p:cNvSpPr>
              <a:spLocks/>
            </p:cNvSpPr>
            <p:nvPr/>
          </p:nvSpPr>
          <p:spPr bwMode="auto">
            <a:xfrm>
              <a:off x="1505" y="619"/>
              <a:ext cx="2021" cy="2788"/>
            </a:xfrm>
            <a:custGeom>
              <a:avLst/>
              <a:gdLst>
                <a:gd name="T0" fmla="*/ 1824 w 2021"/>
                <a:gd name="T1" fmla="*/ 2600 h 2788"/>
                <a:gd name="T2" fmla="*/ 1593 w 2021"/>
                <a:gd name="T3" fmla="*/ 2788 h 2788"/>
                <a:gd name="T4" fmla="*/ 0 w 2021"/>
                <a:gd name="T5" fmla="*/ 2788 h 2788"/>
                <a:gd name="T6" fmla="*/ 0 w 2021"/>
                <a:gd name="T7" fmla="*/ 0 h 2788"/>
                <a:gd name="T8" fmla="*/ 2021 w 2021"/>
                <a:gd name="T9" fmla="*/ 0 h 2788"/>
                <a:gd name="T10" fmla="*/ 2021 w 2021"/>
                <a:gd name="T11" fmla="*/ 2441 h 2788"/>
                <a:gd name="T12" fmla="*/ 1824 w 2021"/>
                <a:gd name="T13" fmla="*/ 2600 h 2788"/>
              </a:gdLst>
              <a:ahLst/>
              <a:cxnLst>
                <a:cxn ang="0">
                  <a:pos x="T0" y="T1"/>
                </a:cxn>
                <a:cxn ang="0">
                  <a:pos x="T2" y="T3"/>
                </a:cxn>
                <a:cxn ang="0">
                  <a:pos x="T4" y="T5"/>
                </a:cxn>
                <a:cxn ang="0">
                  <a:pos x="T6" y="T7"/>
                </a:cxn>
                <a:cxn ang="0">
                  <a:pos x="T8" y="T9"/>
                </a:cxn>
                <a:cxn ang="0">
                  <a:pos x="T10" y="T11"/>
                </a:cxn>
                <a:cxn ang="0">
                  <a:pos x="T12" y="T13"/>
                </a:cxn>
              </a:cxnLst>
              <a:rect l="0" t="0" r="r" b="b"/>
              <a:pathLst>
                <a:path w="2021" h="2788">
                  <a:moveTo>
                    <a:pt x="1824" y="2600"/>
                  </a:moveTo>
                  <a:lnTo>
                    <a:pt x="1593" y="2788"/>
                  </a:lnTo>
                  <a:lnTo>
                    <a:pt x="0" y="2788"/>
                  </a:lnTo>
                  <a:lnTo>
                    <a:pt x="0" y="0"/>
                  </a:lnTo>
                  <a:lnTo>
                    <a:pt x="2021" y="0"/>
                  </a:lnTo>
                  <a:lnTo>
                    <a:pt x="2021" y="2441"/>
                  </a:lnTo>
                  <a:lnTo>
                    <a:pt x="1824" y="260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0">
              <a:extLst>
                <a:ext uri="{FF2B5EF4-FFF2-40B4-BE49-F238E27FC236}">
                  <a16:creationId xmlns:a16="http://schemas.microsoft.com/office/drawing/2014/main" id="{18950133-CB8C-2CBB-6F93-3AE918FA8AAA}"/>
                </a:ext>
              </a:extLst>
            </p:cNvPr>
            <p:cNvSpPr>
              <a:spLocks/>
            </p:cNvSpPr>
            <p:nvPr/>
          </p:nvSpPr>
          <p:spPr bwMode="auto">
            <a:xfrm>
              <a:off x="1505" y="619"/>
              <a:ext cx="2021" cy="2788"/>
            </a:xfrm>
            <a:custGeom>
              <a:avLst/>
              <a:gdLst>
                <a:gd name="T0" fmla="*/ 1824 w 2021"/>
                <a:gd name="T1" fmla="*/ 2600 h 2788"/>
                <a:gd name="T2" fmla="*/ 1593 w 2021"/>
                <a:gd name="T3" fmla="*/ 2788 h 2788"/>
                <a:gd name="T4" fmla="*/ 0 w 2021"/>
                <a:gd name="T5" fmla="*/ 2788 h 2788"/>
                <a:gd name="T6" fmla="*/ 0 w 2021"/>
                <a:gd name="T7" fmla="*/ 0 h 2788"/>
                <a:gd name="T8" fmla="*/ 2021 w 2021"/>
                <a:gd name="T9" fmla="*/ 0 h 2788"/>
                <a:gd name="T10" fmla="*/ 2021 w 2021"/>
                <a:gd name="T11" fmla="*/ 2441 h 2788"/>
                <a:gd name="T12" fmla="*/ 1824 w 2021"/>
                <a:gd name="T13" fmla="*/ 2600 h 2788"/>
              </a:gdLst>
              <a:ahLst/>
              <a:cxnLst>
                <a:cxn ang="0">
                  <a:pos x="T0" y="T1"/>
                </a:cxn>
                <a:cxn ang="0">
                  <a:pos x="T2" y="T3"/>
                </a:cxn>
                <a:cxn ang="0">
                  <a:pos x="T4" y="T5"/>
                </a:cxn>
                <a:cxn ang="0">
                  <a:pos x="T6" y="T7"/>
                </a:cxn>
                <a:cxn ang="0">
                  <a:pos x="T8" y="T9"/>
                </a:cxn>
                <a:cxn ang="0">
                  <a:pos x="T10" y="T11"/>
                </a:cxn>
                <a:cxn ang="0">
                  <a:pos x="T12" y="T13"/>
                </a:cxn>
              </a:cxnLst>
              <a:rect l="0" t="0" r="r" b="b"/>
              <a:pathLst>
                <a:path w="2021" h="2788">
                  <a:moveTo>
                    <a:pt x="1824" y="2600"/>
                  </a:moveTo>
                  <a:lnTo>
                    <a:pt x="1593" y="2788"/>
                  </a:lnTo>
                  <a:lnTo>
                    <a:pt x="0" y="2788"/>
                  </a:lnTo>
                  <a:lnTo>
                    <a:pt x="0" y="0"/>
                  </a:lnTo>
                  <a:lnTo>
                    <a:pt x="2021" y="0"/>
                  </a:lnTo>
                  <a:lnTo>
                    <a:pt x="2021" y="2441"/>
                  </a:lnTo>
                  <a:lnTo>
                    <a:pt x="1824" y="26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1">
              <a:extLst>
                <a:ext uri="{FF2B5EF4-FFF2-40B4-BE49-F238E27FC236}">
                  <a16:creationId xmlns:a16="http://schemas.microsoft.com/office/drawing/2014/main" id="{9BF43724-8F20-9104-E677-3DB321B21387}"/>
                </a:ext>
              </a:extLst>
            </p:cNvPr>
            <p:cNvSpPr>
              <a:spLocks/>
            </p:cNvSpPr>
            <p:nvPr/>
          </p:nvSpPr>
          <p:spPr bwMode="auto">
            <a:xfrm>
              <a:off x="1503" y="616"/>
              <a:ext cx="2025" cy="2793"/>
            </a:xfrm>
            <a:custGeom>
              <a:avLst/>
              <a:gdLst>
                <a:gd name="T0" fmla="*/ 769 w 853"/>
                <a:gd name="T1" fmla="*/ 1096 h 1176"/>
                <a:gd name="T2" fmla="*/ 774 w 853"/>
                <a:gd name="T3" fmla="*/ 1092 h 1176"/>
                <a:gd name="T4" fmla="*/ 790 w 853"/>
                <a:gd name="T5" fmla="*/ 1079 h 1176"/>
                <a:gd name="T6" fmla="*/ 851 w 853"/>
                <a:gd name="T7" fmla="*/ 1029 h 1176"/>
                <a:gd name="T8" fmla="*/ 851 w 853"/>
                <a:gd name="T9" fmla="*/ 1029 h 1176"/>
                <a:gd name="T10" fmla="*/ 851 w 853"/>
                <a:gd name="T11" fmla="*/ 1 h 1176"/>
                <a:gd name="T12" fmla="*/ 852 w 853"/>
                <a:gd name="T13" fmla="*/ 2 h 1176"/>
                <a:gd name="T14" fmla="*/ 8 w 853"/>
                <a:gd name="T15" fmla="*/ 3 h 1176"/>
                <a:gd name="T16" fmla="*/ 1 w 853"/>
                <a:gd name="T17" fmla="*/ 3 h 1176"/>
                <a:gd name="T18" fmla="*/ 2 w 853"/>
                <a:gd name="T19" fmla="*/ 1 h 1176"/>
                <a:gd name="T20" fmla="*/ 2 w 853"/>
                <a:gd name="T21" fmla="*/ 1175 h 1176"/>
                <a:gd name="T22" fmla="*/ 1 w 853"/>
                <a:gd name="T23" fmla="*/ 1174 h 1176"/>
                <a:gd name="T24" fmla="*/ 672 w 853"/>
                <a:gd name="T25" fmla="*/ 1175 h 1176"/>
                <a:gd name="T26" fmla="*/ 672 w 853"/>
                <a:gd name="T27" fmla="*/ 1175 h 1176"/>
                <a:gd name="T28" fmla="*/ 745 w 853"/>
                <a:gd name="T29" fmla="*/ 1116 h 1176"/>
                <a:gd name="T30" fmla="*/ 763 w 853"/>
                <a:gd name="T31" fmla="*/ 1101 h 1176"/>
                <a:gd name="T32" fmla="*/ 769 w 853"/>
                <a:gd name="T33" fmla="*/ 1096 h 1176"/>
                <a:gd name="T34" fmla="*/ 763 w 853"/>
                <a:gd name="T35" fmla="*/ 1101 h 1176"/>
                <a:gd name="T36" fmla="*/ 745 w 853"/>
                <a:gd name="T37" fmla="*/ 1116 h 1176"/>
                <a:gd name="T38" fmla="*/ 672 w 853"/>
                <a:gd name="T39" fmla="*/ 1175 h 1176"/>
                <a:gd name="T40" fmla="*/ 672 w 853"/>
                <a:gd name="T41" fmla="*/ 1175 h 1176"/>
                <a:gd name="T42" fmla="*/ 672 w 853"/>
                <a:gd name="T43" fmla="*/ 1175 h 1176"/>
                <a:gd name="T44" fmla="*/ 1 w 853"/>
                <a:gd name="T45" fmla="*/ 1176 h 1176"/>
                <a:gd name="T46" fmla="*/ 0 w 853"/>
                <a:gd name="T47" fmla="*/ 1176 h 1176"/>
                <a:gd name="T48" fmla="*/ 0 w 853"/>
                <a:gd name="T49" fmla="*/ 1175 h 1176"/>
                <a:gd name="T50" fmla="*/ 0 w 853"/>
                <a:gd name="T51" fmla="*/ 1 h 1176"/>
                <a:gd name="T52" fmla="*/ 0 w 853"/>
                <a:gd name="T53" fmla="*/ 0 h 1176"/>
                <a:gd name="T54" fmla="*/ 1 w 853"/>
                <a:gd name="T55" fmla="*/ 0 h 1176"/>
                <a:gd name="T56" fmla="*/ 8 w 853"/>
                <a:gd name="T57" fmla="*/ 0 h 1176"/>
                <a:gd name="T58" fmla="*/ 852 w 853"/>
                <a:gd name="T59" fmla="*/ 1 h 1176"/>
                <a:gd name="T60" fmla="*/ 853 w 853"/>
                <a:gd name="T61" fmla="*/ 1 h 1176"/>
                <a:gd name="T62" fmla="*/ 853 w 853"/>
                <a:gd name="T63" fmla="*/ 1 h 1176"/>
                <a:gd name="T64" fmla="*/ 852 w 853"/>
                <a:gd name="T65" fmla="*/ 1029 h 1176"/>
                <a:gd name="T66" fmla="*/ 852 w 853"/>
                <a:gd name="T67" fmla="*/ 1029 h 1176"/>
                <a:gd name="T68" fmla="*/ 852 w 853"/>
                <a:gd name="T69" fmla="*/ 1029 h 1176"/>
                <a:gd name="T70" fmla="*/ 790 w 853"/>
                <a:gd name="T71" fmla="*/ 1079 h 1176"/>
                <a:gd name="T72" fmla="*/ 774 w 853"/>
                <a:gd name="T73" fmla="*/ 1092 h 1176"/>
                <a:gd name="T74" fmla="*/ 769 w 853"/>
                <a:gd name="T75" fmla="*/ 109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3" h="1176">
                  <a:moveTo>
                    <a:pt x="769" y="1096"/>
                  </a:moveTo>
                  <a:cubicBezTo>
                    <a:pt x="769" y="1096"/>
                    <a:pt x="771" y="1094"/>
                    <a:pt x="774" y="1092"/>
                  </a:cubicBezTo>
                  <a:cubicBezTo>
                    <a:pt x="778" y="1089"/>
                    <a:pt x="783" y="1084"/>
                    <a:pt x="790" y="1079"/>
                  </a:cubicBezTo>
                  <a:cubicBezTo>
                    <a:pt x="804" y="1068"/>
                    <a:pt x="824" y="1051"/>
                    <a:pt x="851" y="1029"/>
                  </a:cubicBezTo>
                  <a:cubicBezTo>
                    <a:pt x="851" y="1029"/>
                    <a:pt x="851" y="1029"/>
                    <a:pt x="851" y="1029"/>
                  </a:cubicBezTo>
                  <a:cubicBezTo>
                    <a:pt x="851" y="860"/>
                    <a:pt x="851" y="485"/>
                    <a:pt x="851" y="1"/>
                  </a:cubicBezTo>
                  <a:cubicBezTo>
                    <a:pt x="852" y="2"/>
                    <a:pt x="852" y="2"/>
                    <a:pt x="852" y="2"/>
                  </a:cubicBezTo>
                  <a:cubicBezTo>
                    <a:pt x="598" y="2"/>
                    <a:pt x="311" y="2"/>
                    <a:pt x="8" y="3"/>
                  </a:cubicBezTo>
                  <a:cubicBezTo>
                    <a:pt x="6" y="3"/>
                    <a:pt x="3" y="3"/>
                    <a:pt x="1" y="3"/>
                  </a:cubicBezTo>
                  <a:cubicBezTo>
                    <a:pt x="2" y="1"/>
                    <a:pt x="2" y="1"/>
                    <a:pt x="2" y="1"/>
                  </a:cubicBezTo>
                  <a:cubicBezTo>
                    <a:pt x="2" y="443"/>
                    <a:pt x="2" y="850"/>
                    <a:pt x="2" y="1175"/>
                  </a:cubicBezTo>
                  <a:cubicBezTo>
                    <a:pt x="1" y="1174"/>
                    <a:pt x="1" y="1174"/>
                    <a:pt x="1" y="1174"/>
                  </a:cubicBezTo>
                  <a:cubicBezTo>
                    <a:pt x="307" y="1174"/>
                    <a:pt x="543" y="1175"/>
                    <a:pt x="672" y="1175"/>
                  </a:cubicBezTo>
                  <a:cubicBezTo>
                    <a:pt x="672" y="1175"/>
                    <a:pt x="672" y="1175"/>
                    <a:pt x="672" y="1175"/>
                  </a:cubicBezTo>
                  <a:cubicBezTo>
                    <a:pt x="704" y="1148"/>
                    <a:pt x="728" y="1129"/>
                    <a:pt x="745" y="1116"/>
                  </a:cubicBezTo>
                  <a:cubicBezTo>
                    <a:pt x="753" y="1109"/>
                    <a:pt x="759" y="1104"/>
                    <a:pt x="763" y="1101"/>
                  </a:cubicBezTo>
                  <a:cubicBezTo>
                    <a:pt x="767" y="1097"/>
                    <a:pt x="769" y="1096"/>
                    <a:pt x="769" y="1096"/>
                  </a:cubicBezTo>
                  <a:cubicBezTo>
                    <a:pt x="769" y="1096"/>
                    <a:pt x="767" y="1098"/>
                    <a:pt x="763" y="1101"/>
                  </a:cubicBezTo>
                  <a:cubicBezTo>
                    <a:pt x="759" y="1104"/>
                    <a:pt x="753" y="1109"/>
                    <a:pt x="745" y="1116"/>
                  </a:cubicBezTo>
                  <a:cubicBezTo>
                    <a:pt x="729" y="1129"/>
                    <a:pt x="705" y="1149"/>
                    <a:pt x="672" y="1175"/>
                  </a:cubicBezTo>
                  <a:cubicBezTo>
                    <a:pt x="672" y="1175"/>
                    <a:pt x="672" y="1175"/>
                    <a:pt x="672" y="1175"/>
                  </a:cubicBezTo>
                  <a:cubicBezTo>
                    <a:pt x="672" y="1175"/>
                    <a:pt x="672" y="1175"/>
                    <a:pt x="672" y="1175"/>
                  </a:cubicBezTo>
                  <a:cubicBezTo>
                    <a:pt x="543" y="1175"/>
                    <a:pt x="307" y="1176"/>
                    <a:pt x="1" y="1176"/>
                  </a:cubicBezTo>
                  <a:cubicBezTo>
                    <a:pt x="0" y="1176"/>
                    <a:pt x="0" y="1176"/>
                    <a:pt x="0" y="1176"/>
                  </a:cubicBezTo>
                  <a:cubicBezTo>
                    <a:pt x="0" y="1175"/>
                    <a:pt x="0" y="1175"/>
                    <a:pt x="0" y="1175"/>
                  </a:cubicBezTo>
                  <a:cubicBezTo>
                    <a:pt x="0" y="850"/>
                    <a:pt x="0" y="443"/>
                    <a:pt x="0" y="1"/>
                  </a:cubicBezTo>
                  <a:cubicBezTo>
                    <a:pt x="0" y="0"/>
                    <a:pt x="0" y="0"/>
                    <a:pt x="0" y="0"/>
                  </a:cubicBezTo>
                  <a:cubicBezTo>
                    <a:pt x="1" y="0"/>
                    <a:pt x="1" y="0"/>
                    <a:pt x="1" y="0"/>
                  </a:cubicBezTo>
                  <a:cubicBezTo>
                    <a:pt x="3" y="0"/>
                    <a:pt x="6" y="0"/>
                    <a:pt x="8" y="0"/>
                  </a:cubicBezTo>
                  <a:cubicBezTo>
                    <a:pt x="311" y="0"/>
                    <a:pt x="598" y="0"/>
                    <a:pt x="852" y="1"/>
                  </a:cubicBezTo>
                  <a:cubicBezTo>
                    <a:pt x="853" y="1"/>
                    <a:pt x="853" y="1"/>
                    <a:pt x="853" y="1"/>
                  </a:cubicBezTo>
                  <a:cubicBezTo>
                    <a:pt x="853" y="1"/>
                    <a:pt x="853" y="1"/>
                    <a:pt x="853" y="1"/>
                  </a:cubicBezTo>
                  <a:cubicBezTo>
                    <a:pt x="852" y="485"/>
                    <a:pt x="852" y="860"/>
                    <a:pt x="852" y="1029"/>
                  </a:cubicBezTo>
                  <a:cubicBezTo>
                    <a:pt x="852" y="1029"/>
                    <a:pt x="852" y="1029"/>
                    <a:pt x="852" y="1029"/>
                  </a:cubicBezTo>
                  <a:cubicBezTo>
                    <a:pt x="852" y="1029"/>
                    <a:pt x="852" y="1029"/>
                    <a:pt x="852" y="1029"/>
                  </a:cubicBezTo>
                  <a:cubicBezTo>
                    <a:pt x="825" y="1051"/>
                    <a:pt x="804" y="1068"/>
                    <a:pt x="790" y="1079"/>
                  </a:cubicBezTo>
                  <a:cubicBezTo>
                    <a:pt x="783" y="1085"/>
                    <a:pt x="778" y="1089"/>
                    <a:pt x="774" y="1092"/>
                  </a:cubicBezTo>
                  <a:cubicBezTo>
                    <a:pt x="771" y="1095"/>
                    <a:pt x="769" y="1096"/>
                    <a:pt x="769" y="1096"/>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
              <a:extLst>
                <a:ext uri="{FF2B5EF4-FFF2-40B4-BE49-F238E27FC236}">
                  <a16:creationId xmlns:a16="http://schemas.microsoft.com/office/drawing/2014/main" id="{7A09DF62-168B-32E1-6113-EA3A9A3A0DCE}"/>
                </a:ext>
              </a:extLst>
            </p:cNvPr>
            <p:cNvSpPr>
              <a:spLocks/>
            </p:cNvSpPr>
            <p:nvPr/>
          </p:nvSpPr>
          <p:spPr bwMode="auto">
            <a:xfrm>
              <a:off x="2101" y="424"/>
              <a:ext cx="829" cy="285"/>
            </a:xfrm>
            <a:custGeom>
              <a:avLst/>
              <a:gdLst>
                <a:gd name="T0" fmla="*/ 349 w 349"/>
                <a:gd name="T1" fmla="*/ 120 h 120"/>
                <a:gd name="T2" fmla="*/ 0 w 349"/>
                <a:gd name="T3" fmla="*/ 120 h 120"/>
                <a:gd name="T4" fmla="*/ 0 w 349"/>
                <a:gd name="T5" fmla="*/ 59 h 120"/>
                <a:gd name="T6" fmla="*/ 59 w 349"/>
                <a:gd name="T7" fmla="*/ 0 h 120"/>
                <a:gd name="T8" fmla="*/ 292 w 349"/>
                <a:gd name="T9" fmla="*/ 0 h 120"/>
                <a:gd name="T10" fmla="*/ 349 w 349"/>
                <a:gd name="T11" fmla="*/ 57 h 120"/>
                <a:gd name="T12" fmla="*/ 349 w 349"/>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349" h="120">
                  <a:moveTo>
                    <a:pt x="349" y="120"/>
                  </a:moveTo>
                  <a:cubicBezTo>
                    <a:pt x="0" y="120"/>
                    <a:pt x="0" y="120"/>
                    <a:pt x="0" y="120"/>
                  </a:cubicBezTo>
                  <a:cubicBezTo>
                    <a:pt x="0" y="59"/>
                    <a:pt x="0" y="59"/>
                    <a:pt x="0" y="59"/>
                  </a:cubicBezTo>
                  <a:cubicBezTo>
                    <a:pt x="0" y="27"/>
                    <a:pt x="27" y="0"/>
                    <a:pt x="59" y="0"/>
                  </a:cubicBezTo>
                  <a:cubicBezTo>
                    <a:pt x="292" y="0"/>
                    <a:pt x="292" y="0"/>
                    <a:pt x="292" y="0"/>
                  </a:cubicBezTo>
                  <a:cubicBezTo>
                    <a:pt x="323" y="0"/>
                    <a:pt x="349" y="26"/>
                    <a:pt x="349" y="57"/>
                  </a:cubicBezTo>
                  <a:cubicBezTo>
                    <a:pt x="349" y="120"/>
                    <a:pt x="349" y="120"/>
                    <a:pt x="349" y="120"/>
                  </a:cubicBezTo>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3">
              <a:extLst>
                <a:ext uri="{FF2B5EF4-FFF2-40B4-BE49-F238E27FC236}">
                  <a16:creationId xmlns:a16="http://schemas.microsoft.com/office/drawing/2014/main" id="{B8DE04E3-BA8D-4800-E47F-9EE6E1CB1061}"/>
                </a:ext>
              </a:extLst>
            </p:cNvPr>
            <p:cNvSpPr>
              <a:spLocks/>
            </p:cNvSpPr>
            <p:nvPr/>
          </p:nvSpPr>
          <p:spPr bwMode="auto">
            <a:xfrm>
              <a:off x="2274" y="272"/>
              <a:ext cx="475" cy="152"/>
            </a:xfrm>
            <a:custGeom>
              <a:avLst/>
              <a:gdLst>
                <a:gd name="T0" fmla="*/ 31 w 475"/>
                <a:gd name="T1" fmla="*/ 152 h 152"/>
                <a:gd name="T2" fmla="*/ 0 w 475"/>
                <a:gd name="T3" fmla="*/ 0 h 152"/>
                <a:gd name="T4" fmla="*/ 475 w 475"/>
                <a:gd name="T5" fmla="*/ 0 h 152"/>
                <a:gd name="T6" fmla="*/ 449 w 475"/>
                <a:gd name="T7" fmla="*/ 152 h 152"/>
                <a:gd name="T8" fmla="*/ 31 w 475"/>
                <a:gd name="T9" fmla="*/ 152 h 152"/>
              </a:gdLst>
              <a:ahLst/>
              <a:cxnLst>
                <a:cxn ang="0">
                  <a:pos x="T0" y="T1"/>
                </a:cxn>
                <a:cxn ang="0">
                  <a:pos x="T2" y="T3"/>
                </a:cxn>
                <a:cxn ang="0">
                  <a:pos x="T4" y="T5"/>
                </a:cxn>
                <a:cxn ang="0">
                  <a:pos x="T6" y="T7"/>
                </a:cxn>
                <a:cxn ang="0">
                  <a:pos x="T8" y="T9"/>
                </a:cxn>
              </a:cxnLst>
              <a:rect l="0" t="0" r="r" b="b"/>
              <a:pathLst>
                <a:path w="475" h="152">
                  <a:moveTo>
                    <a:pt x="31" y="152"/>
                  </a:moveTo>
                  <a:lnTo>
                    <a:pt x="0" y="0"/>
                  </a:lnTo>
                  <a:lnTo>
                    <a:pt x="475" y="0"/>
                  </a:lnTo>
                  <a:lnTo>
                    <a:pt x="449" y="152"/>
                  </a:lnTo>
                  <a:lnTo>
                    <a:pt x="31" y="152"/>
                  </a:lnTo>
                  <a:close/>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4">
              <a:extLst>
                <a:ext uri="{FF2B5EF4-FFF2-40B4-BE49-F238E27FC236}">
                  <a16:creationId xmlns:a16="http://schemas.microsoft.com/office/drawing/2014/main" id="{76F607CD-20CA-680D-D247-8348EC5CBC35}"/>
                </a:ext>
              </a:extLst>
            </p:cNvPr>
            <p:cNvSpPr>
              <a:spLocks/>
            </p:cNvSpPr>
            <p:nvPr/>
          </p:nvSpPr>
          <p:spPr bwMode="auto">
            <a:xfrm>
              <a:off x="2274" y="272"/>
              <a:ext cx="475" cy="152"/>
            </a:xfrm>
            <a:custGeom>
              <a:avLst/>
              <a:gdLst>
                <a:gd name="T0" fmla="*/ 31 w 475"/>
                <a:gd name="T1" fmla="*/ 152 h 152"/>
                <a:gd name="T2" fmla="*/ 0 w 475"/>
                <a:gd name="T3" fmla="*/ 0 h 152"/>
                <a:gd name="T4" fmla="*/ 475 w 475"/>
                <a:gd name="T5" fmla="*/ 0 h 152"/>
                <a:gd name="T6" fmla="*/ 449 w 475"/>
                <a:gd name="T7" fmla="*/ 152 h 152"/>
                <a:gd name="T8" fmla="*/ 31 w 475"/>
                <a:gd name="T9" fmla="*/ 152 h 152"/>
              </a:gdLst>
              <a:ahLst/>
              <a:cxnLst>
                <a:cxn ang="0">
                  <a:pos x="T0" y="T1"/>
                </a:cxn>
                <a:cxn ang="0">
                  <a:pos x="T2" y="T3"/>
                </a:cxn>
                <a:cxn ang="0">
                  <a:pos x="T4" y="T5"/>
                </a:cxn>
                <a:cxn ang="0">
                  <a:pos x="T6" y="T7"/>
                </a:cxn>
                <a:cxn ang="0">
                  <a:pos x="T8" y="T9"/>
                </a:cxn>
              </a:cxnLst>
              <a:rect l="0" t="0" r="r" b="b"/>
              <a:pathLst>
                <a:path w="475" h="152">
                  <a:moveTo>
                    <a:pt x="31" y="152"/>
                  </a:moveTo>
                  <a:lnTo>
                    <a:pt x="0" y="0"/>
                  </a:lnTo>
                  <a:lnTo>
                    <a:pt x="475" y="0"/>
                  </a:lnTo>
                  <a:lnTo>
                    <a:pt x="449" y="152"/>
                  </a:lnTo>
                  <a:lnTo>
                    <a:pt x="31" y="15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5">
              <a:extLst>
                <a:ext uri="{FF2B5EF4-FFF2-40B4-BE49-F238E27FC236}">
                  <a16:creationId xmlns:a16="http://schemas.microsoft.com/office/drawing/2014/main" id="{D8CEFACE-9710-94AC-0432-D4693AF46956}"/>
                </a:ext>
              </a:extLst>
            </p:cNvPr>
            <p:cNvSpPr>
              <a:spLocks noEditPoints="1"/>
            </p:cNvSpPr>
            <p:nvPr/>
          </p:nvSpPr>
          <p:spPr bwMode="auto">
            <a:xfrm>
              <a:off x="1716" y="1063"/>
              <a:ext cx="340" cy="342"/>
            </a:xfrm>
            <a:custGeom>
              <a:avLst/>
              <a:gdLst>
                <a:gd name="T0" fmla="*/ 340 w 340"/>
                <a:gd name="T1" fmla="*/ 342 h 342"/>
                <a:gd name="T2" fmla="*/ 0 w 340"/>
                <a:gd name="T3" fmla="*/ 342 h 342"/>
                <a:gd name="T4" fmla="*/ 0 w 340"/>
                <a:gd name="T5" fmla="*/ 0 h 342"/>
                <a:gd name="T6" fmla="*/ 340 w 340"/>
                <a:gd name="T7" fmla="*/ 0 h 342"/>
                <a:gd name="T8" fmla="*/ 340 w 340"/>
                <a:gd name="T9" fmla="*/ 342 h 342"/>
                <a:gd name="T10" fmla="*/ 10 w 340"/>
                <a:gd name="T11" fmla="*/ 332 h 342"/>
                <a:gd name="T12" fmla="*/ 331 w 340"/>
                <a:gd name="T13" fmla="*/ 332 h 342"/>
                <a:gd name="T14" fmla="*/ 331 w 340"/>
                <a:gd name="T15" fmla="*/ 9 h 342"/>
                <a:gd name="T16" fmla="*/ 10 w 340"/>
                <a:gd name="T17" fmla="*/ 9 h 342"/>
                <a:gd name="T18" fmla="*/ 10 w 340"/>
                <a:gd name="T19" fmla="*/ 33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2">
                  <a:moveTo>
                    <a:pt x="340" y="342"/>
                  </a:moveTo>
                  <a:lnTo>
                    <a:pt x="0" y="342"/>
                  </a:lnTo>
                  <a:lnTo>
                    <a:pt x="0" y="0"/>
                  </a:lnTo>
                  <a:lnTo>
                    <a:pt x="340" y="0"/>
                  </a:lnTo>
                  <a:lnTo>
                    <a:pt x="340" y="342"/>
                  </a:lnTo>
                  <a:close/>
                  <a:moveTo>
                    <a:pt x="10" y="332"/>
                  </a:moveTo>
                  <a:lnTo>
                    <a:pt x="331" y="332"/>
                  </a:lnTo>
                  <a:lnTo>
                    <a:pt x="331" y="9"/>
                  </a:lnTo>
                  <a:lnTo>
                    <a:pt x="10" y="9"/>
                  </a:lnTo>
                  <a:lnTo>
                    <a:pt x="10" y="332"/>
                  </a:lnTo>
                  <a:close/>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Oval 66">
              <a:extLst>
                <a:ext uri="{FF2B5EF4-FFF2-40B4-BE49-F238E27FC236}">
                  <a16:creationId xmlns:a16="http://schemas.microsoft.com/office/drawing/2014/main" id="{2D66723B-857A-0A3F-F1CE-52E5DDDD88F1}"/>
                </a:ext>
              </a:extLst>
            </p:cNvPr>
            <p:cNvSpPr>
              <a:spLocks noChangeArrowheads="1"/>
            </p:cNvSpPr>
            <p:nvPr/>
          </p:nvSpPr>
          <p:spPr bwMode="auto">
            <a:xfrm>
              <a:off x="2201" y="1143"/>
              <a:ext cx="1059"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67">
              <a:extLst>
                <a:ext uri="{FF2B5EF4-FFF2-40B4-BE49-F238E27FC236}">
                  <a16:creationId xmlns:a16="http://schemas.microsoft.com/office/drawing/2014/main" id="{6CD71DFE-395D-4D09-D53C-C71CE897E431}"/>
                </a:ext>
              </a:extLst>
            </p:cNvPr>
            <p:cNvSpPr>
              <a:spLocks noChangeArrowheads="1"/>
            </p:cNvSpPr>
            <p:nvPr/>
          </p:nvSpPr>
          <p:spPr bwMode="auto">
            <a:xfrm>
              <a:off x="2201" y="1215"/>
              <a:ext cx="1059" cy="4"/>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68">
              <a:extLst>
                <a:ext uri="{FF2B5EF4-FFF2-40B4-BE49-F238E27FC236}">
                  <a16:creationId xmlns:a16="http://schemas.microsoft.com/office/drawing/2014/main" id="{898FBF07-CB72-6A1A-535D-B0092F14BC90}"/>
                </a:ext>
              </a:extLst>
            </p:cNvPr>
            <p:cNvSpPr>
              <a:spLocks noChangeArrowheads="1"/>
            </p:cNvSpPr>
            <p:nvPr/>
          </p:nvSpPr>
          <p:spPr bwMode="auto">
            <a:xfrm>
              <a:off x="2201" y="1286"/>
              <a:ext cx="1059"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69">
              <a:extLst>
                <a:ext uri="{FF2B5EF4-FFF2-40B4-BE49-F238E27FC236}">
                  <a16:creationId xmlns:a16="http://schemas.microsoft.com/office/drawing/2014/main" id="{9A075E61-2E78-6AEF-2D00-74C161400C25}"/>
                </a:ext>
              </a:extLst>
            </p:cNvPr>
            <p:cNvSpPr>
              <a:spLocks noChangeArrowheads="1"/>
            </p:cNvSpPr>
            <p:nvPr/>
          </p:nvSpPr>
          <p:spPr bwMode="auto">
            <a:xfrm>
              <a:off x="2201" y="1355"/>
              <a:ext cx="1059"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70">
              <a:extLst>
                <a:ext uri="{FF2B5EF4-FFF2-40B4-BE49-F238E27FC236}">
                  <a16:creationId xmlns:a16="http://schemas.microsoft.com/office/drawing/2014/main" id="{D117411C-ED6B-7471-B547-BC8D63E9F987}"/>
                </a:ext>
              </a:extLst>
            </p:cNvPr>
            <p:cNvSpPr>
              <a:spLocks noEditPoints="1"/>
            </p:cNvSpPr>
            <p:nvPr/>
          </p:nvSpPr>
          <p:spPr bwMode="auto">
            <a:xfrm>
              <a:off x="1716" y="1588"/>
              <a:ext cx="340" cy="342"/>
            </a:xfrm>
            <a:custGeom>
              <a:avLst/>
              <a:gdLst>
                <a:gd name="T0" fmla="*/ 340 w 340"/>
                <a:gd name="T1" fmla="*/ 342 h 342"/>
                <a:gd name="T2" fmla="*/ 0 w 340"/>
                <a:gd name="T3" fmla="*/ 342 h 342"/>
                <a:gd name="T4" fmla="*/ 0 w 340"/>
                <a:gd name="T5" fmla="*/ 0 h 342"/>
                <a:gd name="T6" fmla="*/ 340 w 340"/>
                <a:gd name="T7" fmla="*/ 0 h 342"/>
                <a:gd name="T8" fmla="*/ 340 w 340"/>
                <a:gd name="T9" fmla="*/ 342 h 342"/>
                <a:gd name="T10" fmla="*/ 10 w 340"/>
                <a:gd name="T11" fmla="*/ 332 h 342"/>
                <a:gd name="T12" fmla="*/ 331 w 340"/>
                <a:gd name="T13" fmla="*/ 332 h 342"/>
                <a:gd name="T14" fmla="*/ 331 w 340"/>
                <a:gd name="T15" fmla="*/ 9 h 342"/>
                <a:gd name="T16" fmla="*/ 10 w 340"/>
                <a:gd name="T17" fmla="*/ 9 h 342"/>
                <a:gd name="T18" fmla="*/ 10 w 340"/>
                <a:gd name="T19" fmla="*/ 33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2">
                  <a:moveTo>
                    <a:pt x="340" y="342"/>
                  </a:moveTo>
                  <a:lnTo>
                    <a:pt x="0" y="342"/>
                  </a:lnTo>
                  <a:lnTo>
                    <a:pt x="0" y="0"/>
                  </a:lnTo>
                  <a:lnTo>
                    <a:pt x="340" y="0"/>
                  </a:lnTo>
                  <a:lnTo>
                    <a:pt x="340" y="342"/>
                  </a:lnTo>
                  <a:close/>
                  <a:moveTo>
                    <a:pt x="10" y="332"/>
                  </a:moveTo>
                  <a:lnTo>
                    <a:pt x="331" y="332"/>
                  </a:lnTo>
                  <a:lnTo>
                    <a:pt x="331" y="9"/>
                  </a:lnTo>
                  <a:lnTo>
                    <a:pt x="10" y="9"/>
                  </a:lnTo>
                  <a:lnTo>
                    <a:pt x="10" y="332"/>
                  </a:lnTo>
                  <a:close/>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71">
              <a:extLst>
                <a:ext uri="{FF2B5EF4-FFF2-40B4-BE49-F238E27FC236}">
                  <a16:creationId xmlns:a16="http://schemas.microsoft.com/office/drawing/2014/main" id="{156D2056-151D-ACCC-6BD1-D8B38072528F}"/>
                </a:ext>
              </a:extLst>
            </p:cNvPr>
            <p:cNvSpPr>
              <a:spLocks noEditPoints="1"/>
            </p:cNvSpPr>
            <p:nvPr/>
          </p:nvSpPr>
          <p:spPr bwMode="auto">
            <a:xfrm>
              <a:off x="1716" y="1588"/>
              <a:ext cx="340" cy="342"/>
            </a:xfrm>
            <a:custGeom>
              <a:avLst/>
              <a:gdLst>
                <a:gd name="T0" fmla="*/ 340 w 340"/>
                <a:gd name="T1" fmla="*/ 342 h 342"/>
                <a:gd name="T2" fmla="*/ 0 w 340"/>
                <a:gd name="T3" fmla="*/ 342 h 342"/>
                <a:gd name="T4" fmla="*/ 0 w 340"/>
                <a:gd name="T5" fmla="*/ 0 h 342"/>
                <a:gd name="T6" fmla="*/ 340 w 340"/>
                <a:gd name="T7" fmla="*/ 0 h 342"/>
                <a:gd name="T8" fmla="*/ 340 w 340"/>
                <a:gd name="T9" fmla="*/ 342 h 342"/>
                <a:gd name="T10" fmla="*/ 10 w 340"/>
                <a:gd name="T11" fmla="*/ 332 h 342"/>
                <a:gd name="T12" fmla="*/ 331 w 340"/>
                <a:gd name="T13" fmla="*/ 332 h 342"/>
                <a:gd name="T14" fmla="*/ 331 w 340"/>
                <a:gd name="T15" fmla="*/ 9 h 342"/>
                <a:gd name="T16" fmla="*/ 10 w 340"/>
                <a:gd name="T17" fmla="*/ 9 h 342"/>
                <a:gd name="T18" fmla="*/ 10 w 340"/>
                <a:gd name="T19" fmla="*/ 33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2">
                  <a:moveTo>
                    <a:pt x="340" y="342"/>
                  </a:moveTo>
                  <a:lnTo>
                    <a:pt x="0" y="342"/>
                  </a:lnTo>
                  <a:lnTo>
                    <a:pt x="0" y="0"/>
                  </a:lnTo>
                  <a:lnTo>
                    <a:pt x="340" y="0"/>
                  </a:lnTo>
                  <a:lnTo>
                    <a:pt x="340" y="342"/>
                  </a:lnTo>
                  <a:moveTo>
                    <a:pt x="10" y="332"/>
                  </a:moveTo>
                  <a:lnTo>
                    <a:pt x="331" y="332"/>
                  </a:lnTo>
                  <a:lnTo>
                    <a:pt x="331" y="9"/>
                  </a:lnTo>
                  <a:lnTo>
                    <a:pt x="10" y="9"/>
                  </a:lnTo>
                  <a:lnTo>
                    <a:pt x="10" y="3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72">
              <a:extLst>
                <a:ext uri="{FF2B5EF4-FFF2-40B4-BE49-F238E27FC236}">
                  <a16:creationId xmlns:a16="http://schemas.microsoft.com/office/drawing/2014/main" id="{5CA47FA4-81A1-625A-09D2-DA0F8EBA0483}"/>
                </a:ext>
              </a:extLst>
            </p:cNvPr>
            <p:cNvSpPr>
              <a:spLocks/>
            </p:cNvSpPr>
            <p:nvPr/>
          </p:nvSpPr>
          <p:spPr bwMode="auto">
            <a:xfrm>
              <a:off x="1783" y="1609"/>
              <a:ext cx="335" cy="264"/>
            </a:xfrm>
            <a:custGeom>
              <a:avLst/>
              <a:gdLst>
                <a:gd name="T0" fmla="*/ 0 w 335"/>
                <a:gd name="T1" fmla="*/ 157 h 264"/>
                <a:gd name="T2" fmla="*/ 45 w 335"/>
                <a:gd name="T3" fmla="*/ 109 h 264"/>
                <a:gd name="T4" fmla="*/ 121 w 335"/>
                <a:gd name="T5" fmla="*/ 169 h 264"/>
                <a:gd name="T6" fmla="*/ 294 w 335"/>
                <a:gd name="T7" fmla="*/ 0 h 264"/>
                <a:gd name="T8" fmla="*/ 335 w 335"/>
                <a:gd name="T9" fmla="*/ 50 h 264"/>
                <a:gd name="T10" fmla="*/ 119 w 335"/>
                <a:gd name="T11" fmla="*/ 264 h 264"/>
                <a:gd name="T12" fmla="*/ 0 w 335"/>
                <a:gd name="T13" fmla="*/ 157 h 264"/>
              </a:gdLst>
              <a:ahLst/>
              <a:cxnLst>
                <a:cxn ang="0">
                  <a:pos x="T0" y="T1"/>
                </a:cxn>
                <a:cxn ang="0">
                  <a:pos x="T2" y="T3"/>
                </a:cxn>
                <a:cxn ang="0">
                  <a:pos x="T4" y="T5"/>
                </a:cxn>
                <a:cxn ang="0">
                  <a:pos x="T6" y="T7"/>
                </a:cxn>
                <a:cxn ang="0">
                  <a:pos x="T8" y="T9"/>
                </a:cxn>
                <a:cxn ang="0">
                  <a:pos x="T10" y="T11"/>
                </a:cxn>
                <a:cxn ang="0">
                  <a:pos x="T12" y="T13"/>
                </a:cxn>
              </a:cxnLst>
              <a:rect l="0" t="0" r="r" b="b"/>
              <a:pathLst>
                <a:path w="335" h="264">
                  <a:moveTo>
                    <a:pt x="0" y="157"/>
                  </a:moveTo>
                  <a:lnTo>
                    <a:pt x="45" y="109"/>
                  </a:lnTo>
                  <a:lnTo>
                    <a:pt x="121" y="169"/>
                  </a:lnTo>
                  <a:lnTo>
                    <a:pt x="294" y="0"/>
                  </a:lnTo>
                  <a:lnTo>
                    <a:pt x="335" y="50"/>
                  </a:lnTo>
                  <a:lnTo>
                    <a:pt x="119" y="264"/>
                  </a:lnTo>
                  <a:lnTo>
                    <a:pt x="0" y="157"/>
                  </a:lnTo>
                  <a:close/>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73">
              <a:extLst>
                <a:ext uri="{FF2B5EF4-FFF2-40B4-BE49-F238E27FC236}">
                  <a16:creationId xmlns:a16="http://schemas.microsoft.com/office/drawing/2014/main" id="{CB928EC5-507F-8742-3698-E0918E8E9CA3}"/>
                </a:ext>
              </a:extLst>
            </p:cNvPr>
            <p:cNvSpPr>
              <a:spLocks noChangeArrowheads="1"/>
            </p:cNvSpPr>
            <p:nvPr/>
          </p:nvSpPr>
          <p:spPr bwMode="auto">
            <a:xfrm>
              <a:off x="2201" y="1668"/>
              <a:ext cx="1059"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74">
              <a:extLst>
                <a:ext uri="{FF2B5EF4-FFF2-40B4-BE49-F238E27FC236}">
                  <a16:creationId xmlns:a16="http://schemas.microsoft.com/office/drawing/2014/main" id="{AD68C1EA-B6E3-8AB3-2751-60DBFA38EA58}"/>
                </a:ext>
              </a:extLst>
            </p:cNvPr>
            <p:cNvSpPr>
              <a:spLocks noChangeArrowheads="1"/>
            </p:cNvSpPr>
            <p:nvPr/>
          </p:nvSpPr>
          <p:spPr bwMode="auto">
            <a:xfrm>
              <a:off x="2201" y="1740"/>
              <a:ext cx="1059" cy="4"/>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75">
              <a:extLst>
                <a:ext uri="{FF2B5EF4-FFF2-40B4-BE49-F238E27FC236}">
                  <a16:creationId xmlns:a16="http://schemas.microsoft.com/office/drawing/2014/main" id="{751E1FF3-3EB2-0A9B-0A20-EC1CF065E65D}"/>
                </a:ext>
              </a:extLst>
            </p:cNvPr>
            <p:cNvSpPr>
              <a:spLocks noChangeArrowheads="1"/>
            </p:cNvSpPr>
            <p:nvPr/>
          </p:nvSpPr>
          <p:spPr bwMode="auto">
            <a:xfrm>
              <a:off x="2201" y="1811"/>
              <a:ext cx="1059"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76">
              <a:extLst>
                <a:ext uri="{FF2B5EF4-FFF2-40B4-BE49-F238E27FC236}">
                  <a16:creationId xmlns:a16="http://schemas.microsoft.com/office/drawing/2014/main" id="{2FB483A0-50D6-263D-6BFE-02D6C13DC0D8}"/>
                </a:ext>
              </a:extLst>
            </p:cNvPr>
            <p:cNvSpPr>
              <a:spLocks noChangeArrowheads="1"/>
            </p:cNvSpPr>
            <p:nvPr/>
          </p:nvSpPr>
          <p:spPr bwMode="auto">
            <a:xfrm>
              <a:off x="2201" y="1880"/>
              <a:ext cx="1059" cy="4"/>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77">
              <a:extLst>
                <a:ext uri="{FF2B5EF4-FFF2-40B4-BE49-F238E27FC236}">
                  <a16:creationId xmlns:a16="http://schemas.microsoft.com/office/drawing/2014/main" id="{A6B42F56-078A-BCC3-AACD-F2E9F91EA7DA}"/>
                </a:ext>
              </a:extLst>
            </p:cNvPr>
            <p:cNvSpPr>
              <a:spLocks noEditPoints="1"/>
            </p:cNvSpPr>
            <p:nvPr/>
          </p:nvSpPr>
          <p:spPr bwMode="auto">
            <a:xfrm>
              <a:off x="1716" y="2096"/>
              <a:ext cx="340" cy="342"/>
            </a:xfrm>
            <a:custGeom>
              <a:avLst/>
              <a:gdLst>
                <a:gd name="T0" fmla="*/ 340 w 340"/>
                <a:gd name="T1" fmla="*/ 342 h 342"/>
                <a:gd name="T2" fmla="*/ 0 w 340"/>
                <a:gd name="T3" fmla="*/ 342 h 342"/>
                <a:gd name="T4" fmla="*/ 0 w 340"/>
                <a:gd name="T5" fmla="*/ 0 h 342"/>
                <a:gd name="T6" fmla="*/ 340 w 340"/>
                <a:gd name="T7" fmla="*/ 0 h 342"/>
                <a:gd name="T8" fmla="*/ 340 w 340"/>
                <a:gd name="T9" fmla="*/ 342 h 342"/>
                <a:gd name="T10" fmla="*/ 10 w 340"/>
                <a:gd name="T11" fmla="*/ 332 h 342"/>
                <a:gd name="T12" fmla="*/ 331 w 340"/>
                <a:gd name="T13" fmla="*/ 332 h 342"/>
                <a:gd name="T14" fmla="*/ 331 w 340"/>
                <a:gd name="T15" fmla="*/ 9 h 342"/>
                <a:gd name="T16" fmla="*/ 10 w 340"/>
                <a:gd name="T17" fmla="*/ 9 h 342"/>
                <a:gd name="T18" fmla="*/ 10 w 340"/>
                <a:gd name="T19" fmla="*/ 33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2">
                  <a:moveTo>
                    <a:pt x="340" y="342"/>
                  </a:moveTo>
                  <a:lnTo>
                    <a:pt x="0" y="342"/>
                  </a:lnTo>
                  <a:lnTo>
                    <a:pt x="0" y="0"/>
                  </a:lnTo>
                  <a:lnTo>
                    <a:pt x="340" y="0"/>
                  </a:lnTo>
                  <a:lnTo>
                    <a:pt x="340" y="342"/>
                  </a:lnTo>
                  <a:close/>
                  <a:moveTo>
                    <a:pt x="10" y="332"/>
                  </a:moveTo>
                  <a:lnTo>
                    <a:pt x="331" y="332"/>
                  </a:lnTo>
                  <a:lnTo>
                    <a:pt x="331" y="9"/>
                  </a:lnTo>
                  <a:lnTo>
                    <a:pt x="10" y="9"/>
                  </a:lnTo>
                  <a:lnTo>
                    <a:pt x="10" y="332"/>
                  </a:lnTo>
                  <a:close/>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78">
              <a:extLst>
                <a:ext uri="{FF2B5EF4-FFF2-40B4-BE49-F238E27FC236}">
                  <a16:creationId xmlns:a16="http://schemas.microsoft.com/office/drawing/2014/main" id="{00E4353B-9D87-FC76-AD43-6ADF362FCF4F}"/>
                </a:ext>
              </a:extLst>
            </p:cNvPr>
            <p:cNvSpPr>
              <a:spLocks/>
            </p:cNvSpPr>
            <p:nvPr/>
          </p:nvSpPr>
          <p:spPr bwMode="auto">
            <a:xfrm>
              <a:off x="1783" y="2117"/>
              <a:ext cx="335" cy="264"/>
            </a:xfrm>
            <a:custGeom>
              <a:avLst/>
              <a:gdLst>
                <a:gd name="T0" fmla="*/ 0 w 335"/>
                <a:gd name="T1" fmla="*/ 157 h 264"/>
                <a:gd name="T2" fmla="*/ 45 w 335"/>
                <a:gd name="T3" fmla="*/ 107 h 264"/>
                <a:gd name="T4" fmla="*/ 121 w 335"/>
                <a:gd name="T5" fmla="*/ 169 h 264"/>
                <a:gd name="T6" fmla="*/ 294 w 335"/>
                <a:gd name="T7" fmla="*/ 0 h 264"/>
                <a:gd name="T8" fmla="*/ 335 w 335"/>
                <a:gd name="T9" fmla="*/ 50 h 264"/>
                <a:gd name="T10" fmla="*/ 119 w 335"/>
                <a:gd name="T11" fmla="*/ 264 h 264"/>
                <a:gd name="T12" fmla="*/ 0 w 335"/>
                <a:gd name="T13" fmla="*/ 157 h 264"/>
              </a:gdLst>
              <a:ahLst/>
              <a:cxnLst>
                <a:cxn ang="0">
                  <a:pos x="T0" y="T1"/>
                </a:cxn>
                <a:cxn ang="0">
                  <a:pos x="T2" y="T3"/>
                </a:cxn>
                <a:cxn ang="0">
                  <a:pos x="T4" y="T5"/>
                </a:cxn>
                <a:cxn ang="0">
                  <a:pos x="T6" y="T7"/>
                </a:cxn>
                <a:cxn ang="0">
                  <a:pos x="T8" y="T9"/>
                </a:cxn>
                <a:cxn ang="0">
                  <a:pos x="T10" y="T11"/>
                </a:cxn>
                <a:cxn ang="0">
                  <a:pos x="T12" y="T13"/>
                </a:cxn>
              </a:cxnLst>
              <a:rect l="0" t="0" r="r" b="b"/>
              <a:pathLst>
                <a:path w="335" h="264">
                  <a:moveTo>
                    <a:pt x="0" y="157"/>
                  </a:moveTo>
                  <a:lnTo>
                    <a:pt x="45" y="107"/>
                  </a:lnTo>
                  <a:lnTo>
                    <a:pt x="121" y="169"/>
                  </a:lnTo>
                  <a:lnTo>
                    <a:pt x="294" y="0"/>
                  </a:lnTo>
                  <a:lnTo>
                    <a:pt x="335" y="50"/>
                  </a:lnTo>
                  <a:lnTo>
                    <a:pt x="119" y="264"/>
                  </a:lnTo>
                  <a:lnTo>
                    <a:pt x="0" y="157"/>
                  </a:lnTo>
                  <a:close/>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Oval 79">
              <a:extLst>
                <a:ext uri="{FF2B5EF4-FFF2-40B4-BE49-F238E27FC236}">
                  <a16:creationId xmlns:a16="http://schemas.microsoft.com/office/drawing/2014/main" id="{C7D64D99-EB1D-A734-48CB-B913209C45B3}"/>
                </a:ext>
              </a:extLst>
            </p:cNvPr>
            <p:cNvSpPr>
              <a:spLocks noChangeArrowheads="1"/>
            </p:cNvSpPr>
            <p:nvPr/>
          </p:nvSpPr>
          <p:spPr bwMode="auto">
            <a:xfrm>
              <a:off x="2201" y="2177"/>
              <a:ext cx="1059" cy="4"/>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Oval 80">
              <a:extLst>
                <a:ext uri="{FF2B5EF4-FFF2-40B4-BE49-F238E27FC236}">
                  <a16:creationId xmlns:a16="http://schemas.microsoft.com/office/drawing/2014/main" id="{1903066B-2E2B-A3B2-5825-EB8BDC6F818D}"/>
                </a:ext>
              </a:extLst>
            </p:cNvPr>
            <p:cNvSpPr>
              <a:spLocks noChangeArrowheads="1"/>
            </p:cNvSpPr>
            <p:nvPr/>
          </p:nvSpPr>
          <p:spPr bwMode="auto">
            <a:xfrm>
              <a:off x="2201" y="2248"/>
              <a:ext cx="1059"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Oval 81">
              <a:extLst>
                <a:ext uri="{FF2B5EF4-FFF2-40B4-BE49-F238E27FC236}">
                  <a16:creationId xmlns:a16="http://schemas.microsoft.com/office/drawing/2014/main" id="{5F51CDC9-0DEE-4C6F-625A-0EA1871840EF}"/>
                </a:ext>
              </a:extLst>
            </p:cNvPr>
            <p:cNvSpPr>
              <a:spLocks noChangeArrowheads="1"/>
            </p:cNvSpPr>
            <p:nvPr/>
          </p:nvSpPr>
          <p:spPr bwMode="auto">
            <a:xfrm>
              <a:off x="2201" y="2317"/>
              <a:ext cx="1059" cy="4"/>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Oval 82">
              <a:extLst>
                <a:ext uri="{FF2B5EF4-FFF2-40B4-BE49-F238E27FC236}">
                  <a16:creationId xmlns:a16="http://schemas.microsoft.com/office/drawing/2014/main" id="{EC06EBE8-EB33-EA39-A635-25F497E59F98}"/>
                </a:ext>
              </a:extLst>
            </p:cNvPr>
            <p:cNvSpPr>
              <a:spLocks noChangeArrowheads="1"/>
            </p:cNvSpPr>
            <p:nvPr/>
          </p:nvSpPr>
          <p:spPr bwMode="auto">
            <a:xfrm>
              <a:off x="2201" y="2388"/>
              <a:ext cx="1059"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83">
              <a:extLst>
                <a:ext uri="{FF2B5EF4-FFF2-40B4-BE49-F238E27FC236}">
                  <a16:creationId xmlns:a16="http://schemas.microsoft.com/office/drawing/2014/main" id="{8FB30345-1735-EC6B-323E-13DEB91056B5}"/>
                </a:ext>
              </a:extLst>
            </p:cNvPr>
            <p:cNvSpPr>
              <a:spLocks noEditPoints="1"/>
            </p:cNvSpPr>
            <p:nvPr/>
          </p:nvSpPr>
          <p:spPr bwMode="auto">
            <a:xfrm>
              <a:off x="1716" y="2587"/>
              <a:ext cx="340" cy="340"/>
            </a:xfrm>
            <a:custGeom>
              <a:avLst/>
              <a:gdLst>
                <a:gd name="T0" fmla="*/ 340 w 340"/>
                <a:gd name="T1" fmla="*/ 340 h 340"/>
                <a:gd name="T2" fmla="*/ 0 w 340"/>
                <a:gd name="T3" fmla="*/ 340 h 340"/>
                <a:gd name="T4" fmla="*/ 0 w 340"/>
                <a:gd name="T5" fmla="*/ 0 h 340"/>
                <a:gd name="T6" fmla="*/ 340 w 340"/>
                <a:gd name="T7" fmla="*/ 0 h 340"/>
                <a:gd name="T8" fmla="*/ 340 w 340"/>
                <a:gd name="T9" fmla="*/ 340 h 340"/>
                <a:gd name="T10" fmla="*/ 10 w 340"/>
                <a:gd name="T11" fmla="*/ 331 h 340"/>
                <a:gd name="T12" fmla="*/ 331 w 340"/>
                <a:gd name="T13" fmla="*/ 331 h 340"/>
                <a:gd name="T14" fmla="*/ 331 w 340"/>
                <a:gd name="T15" fmla="*/ 10 h 340"/>
                <a:gd name="T16" fmla="*/ 10 w 340"/>
                <a:gd name="T17" fmla="*/ 10 h 340"/>
                <a:gd name="T18" fmla="*/ 10 w 340"/>
                <a:gd name="T19" fmla="*/ 33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340" y="340"/>
                  </a:moveTo>
                  <a:lnTo>
                    <a:pt x="0" y="340"/>
                  </a:lnTo>
                  <a:lnTo>
                    <a:pt x="0" y="0"/>
                  </a:lnTo>
                  <a:lnTo>
                    <a:pt x="340" y="0"/>
                  </a:lnTo>
                  <a:lnTo>
                    <a:pt x="340" y="340"/>
                  </a:lnTo>
                  <a:close/>
                  <a:moveTo>
                    <a:pt x="10" y="331"/>
                  </a:moveTo>
                  <a:lnTo>
                    <a:pt x="331" y="331"/>
                  </a:lnTo>
                  <a:lnTo>
                    <a:pt x="331" y="10"/>
                  </a:lnTo>
                  <a:lnTo>
                    <a:pt x="10" y="10"/>
                  </a:lnTo>
                  <a:lnTo>
                    <a:pt x="10" y="331"/>
                  </a:lnTo>
                  <a:close/>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84">
              <a:extLst>
                <a:ext uri="{FF2B5EF4-FFF2-40B4-BE49-F238E27FC236}">
                  <a16:creationId xmlns:a16="http://schemas.microsoft.com/office/drawing/2014/main" id="{C2D5A0F6-481D-C1CA-A63C-EFE8A2252444}"/>
                </a:ext>
              </a:extLst>
            </p:cNvPr>
            <p:cNvSpPr>
              <a:spLocks/>
            </p:cNvSpPr>
            <p:nvPr/>
          </p:nvSpPr>
          <p:spPr bwMode="auto">
            <a:xfrm>
              <a:off x="1783" y="2609"/>
              <a:ext cx="335" cy="261"/>
            </a:xfrm>
            <a:custGeom>
              <a:avLst/>
              <a:gdLst>
                <a:gd name="T0" fmla="*/ 0 w 335"/>
                <a:gd name="T1" fmla="*/ 154 h 261"/>
                <a:gd name="T2" fmla="*/ 45 w 335"/>
                <a:gd name="T3" fmla="*/ 107 h 261"/>
                <a:gd name="T4" fmla="*/ 121 w 335"/>
                <a:gd name="T5" fmla="*/ 166 h 261"/>
                <a:gd name="T6" fmla="*/ 294 w 335"/>
                <a:gd name="T7" fmla="*/ 0 h 261"/>
                <a:gd name="T8" fmla="*/ 335 w 335"/>
                <a:gd name="T9" fmla="*/ 47 h 261"/>
                <a:gd name="T10" fmla="*/ 119 w 335"/>
                <a:gd name="T11" fmla="*/ 261 h 261"/>
                <a:gd name="T12" fmla="*/ 0 w 335"/>
                <a:gd name="T13" fmla="*/ 154 h 261"/>
              </a:gdLst>
              <a:ahLst/>
              <a:cxnLst>
                <a:cxn ang="0">
                  <a:pos x="T0" y="T1"/>
                </a:cxn>
                <a:cxn ang="0">
                  <a:pos x="T2" y="T3"/>
                </a:cxn>
                <a:cxn ang="0">
                  <a:pos x="T4" y="T5"/>
                </a:cxn>
                <a:cxn ang="0">
                  <a:pos x="T6" y="T7"/>
                </a:cxn>
                <a:cxn ang="0">
                  <a:pos x="T8" y="T9"/>
                </a:cxn>
                <a:cxn ang="0">
                  <a:pos x="T10" y="T11"/>
                </a:cxn>
                <a:cxn ang="0">
                  <a:pos x="T12" y="T13"/>
                </a:cxn>
              </a:cxnLst>
              <a:rect l="0" t="0" r="r" b="b"/>
              <a:pathLst>
                <a:path w="335" h="261">
                  <a:moveTo>
                    <a:pt x="0" y="154"/>
                  </a:moveTo>
                  <a:lnTo>
                    <a:pt x="45" y="107"/>
                  </a:lnTo>
                  <a:lnTo>
                    <a:pt x="121" y="166"/>
                  </a:lnTo>
                  <a:lnTo>
                    <a:pt x="294" y="0"/>
                  </a:lnTo>
                  <a:lnTo>
                    <a:pt x="335" y="47"/>
                  </a:lnTo>
                  <a:lnTo>
                    <a:pt x="119" y="261"/>
                  </a:lnTo>
                  <a:lnTo>
                    <a:pt x="0" y="154"/>
                  </a:lnTo>
                  <a:close/>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Oval 85">
              <a:extLst>
                <a:ext uri="{FF2B5EF4-FFF2-40B4-BE49-F238E27FC236}">
                  <a16:creationId xmlns:a16="http://schemas.microsoft.com/office/drawing/2014/main" id="{CF9E21C5-7610-4252-48D9-6876A24CEABB}"/>
                </a:ext>
              </a:extLst>
            </p:cNvPr>
            <p:cNvSpPr>
              <a:spLocks noChangeArrowheads="1"/>
            </p:cNvSpPr>
            <p:nvPr/>
          </p:nvSpPr>
          <p:spPr bwMode="auto">
            <a:xfrm>
              <a:off x="2201" y="2666"/>
              <a:ext cx="1059"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Oval 86">
              <a:extLst>
                <a:ext uri="{FF2B5EF4-FFF2-40B4-BE49-F238E27FC236}">
                  <a16:creationId xmlns:a16="http://schemas.microsoft.com/office/drawing/2014/main" id="{5F5BE4ED-9EA5-1111-C7AE-A3869A6E942B}"/>
                </a:ext>
              </a:extLst>
            </p:cNvPr>
            <p:cNvSpPr>
              <a:spLocks noChangeArrowheads="1"/>
            </p:cNvSpPr>
            <p:nvPr/>
          </p:nvSpPr>
          <p:spPr bwMode="auto">
            <a:xfrm>
              <a:off x="2201" y="2737"/>
              <a:ext cx="1059"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Oval 87">
              <a:extLst>
                <a:ext uri="{FF2B5EF4-FFF2-40B4-BE49-F238E27FC236}">
                  <a16:creationId xmlns:a16="http://schemas.microsoft.com/office/drawing/2014/main" id="{6E91C06F-B67D-2B7C-F651-CAFE7B0989E3}"/>
                </a:ext>
              </a:extLst>
            </p:cNvPr>
            <p:cNvSpPr>
              <a:spLocks noChangeArrowheads="1"/>
            </p:cNvSpPr>
            <p:nvPr/>
          </p:nvSpPr>
          <p:spPr bwMode="auto">
            <a:xfrm>
              <a:off x="2201" y="2808"/>
              <a:ext cx="1059" cy="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88">
              <a:extLst>
                <a:ext uri="{FF2B5EF4-FFF2-40B4-BE49-F238E27FC236}">
                  <a16:creationId xmlns:a16="http://schemas.microsoft.com/office/drawing/2014/main" id="{374E5093-B470-134C-2E0E-47FA275A026C}"/>
                </a:ext>
              </a:extLst>
            </p:cNvPr>
            <p:cNvSpPr>
              <a:spLocks noChangeArrowheads="1"/>
            </p:cNvSpPr>
            <p:nvPr/>
          </p:nvSpPr>
          <p:spPr bwMode="auto">
            <a:xfrm>
              <a:off x="2201" y="2880"/>
              <a:ext cx="1059" cy="4"/>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89">
              <a:extLst>
                <a:ext uri="{FF2B5EF4-FFF2-40B4-BE49-F238E27FC236}">
                  <a16:creationId xmlns:a16="http://schemas.microsoft.com/office/drawing/2014/main" id="{B59CCB8E-860E-8F6F-7AAA-AFFE522C6BB8}"/>
                </a:ext>
              </a:extLst>
            </p:cNvPr>
            <p:cNvSpPr>
              <a:spLocks/>
            </p:cNvSpPr>
            <p:nvPr/>
          </p:nvSpPr>
          <p:spPr bwMode="auto">
            <a:xfrm>
              <a:off x="2939" y="2946"/>
              <a:ext cx="224" cy="458"/>
            </a:xfrm>
            <a:custGeom>
              <a:avLst/>
              <a:gdLst>
                <a:gd name="T0" fmla="*/ 224 w 224"/>
                <a:gd name="T1" fmla="*/ 0 h 458"/>
                <a:gd name="T2" fmla="*/ 0 w 224"/>
                <a:gd name="T3" fmla="*/ 458 h 458"/>
                <a:gd name="T4" fmla="*/ 159 w 224"/>
                <a:gd name="T5" fmla="*/ 458 h 458"/>
                <a:gd name="T6" fmla="*/ 224 w 224"/>
                <a:gd name="T7" fmla="*/ 0 h 458"/>
              </a:gdLst>
              <a:ahLst/>
              <a:cxnLst>
                <a:cxn ang="0">
                  <a:pos x="T0" y="T1"/>
                </a:cxn>
                <a:cxn ang="0">
                  <a:pos x="T2" y="T3"/>
                </a:cxn>
                <a:cxn ang="0">
                  <a:pos x="T4" y="T5"/>
                </a:cxn>
                <a:cxn ang="0">
                  <a:pos x="T6" y="T7"/>
                </a:cxn>
              </a:cxnLst>
              <a:rect l="0" t="0" r="r" b="b"/>
              <a:pathLst>
                <a:path w="224" h="458">
                  <a:moveTo>
                    <a:pt x="224" y="0"/>
                  </a:moveTo>
                  <a:lnTo>
                    <a:pt x="0" y="458"/>
                  </a:lnTo>
                  <a:lnTo>
                    <a:pt x="159" y="458"/>
                  </a:lnTo>
                  <a:lnTo>
                    <a:pt x="22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90">
              <a:extLst>
                <a:ext uri="{FF2B5EF4-FFF2-40B4-BE49-F238E27FC236}">
                  <a16:creationId xmlns:a16="http://schemas.microsoft.com/office/drawing/2014/main" id="{C2644E74-91E7-100E-8B2D-1CB75310CB8B}"/>
                </a:ext>
              </a:extLst>
            </p:cNvPr>
            <p:cNvSpPr>
              <a:spLocks/>
            </p:cNvSpPr>
            <p:nvPr/>
          </p:nvSpPr>
          <p:spPr bwMode="auto">
            <a:xfrm>
              <a:off x="3098" y="2948"/>
              <a:ext cx="428" cy="459"/>
            </a:xfrm>
            <a:custGeom>
              <a:avLst/>
              <a:gdLst>
                <a:gd name="T0" fmla="*/ 0 w 428"/>
                <a:gd name="T1" fmla="*/ 459 h 459"/>
                <a:gd name="T2" fmla="*/ 65 w 428"/>
                <a:gd name="T3" fmla="*/ 0 h 459"/>
                <a:gd name="T4" fmla="*/ 428 w 428"/>
                <a:gd name="T5" fmla="*/ 112 h 459"/>
                <a:gd name="T6" fmla="*/ 0 w 428"/>
                <a:gd name="T7" fmla="*/ 459 h 459"/>
              </a:gdLst>
              <a:ahLst/>
              <a:cxnLst>
                <a:cxn ang="0">
                  <a:pos x="T0" y="T1"/>
                </a:cxn>
                <a:cxn ang="0">
                  <a:pos x="T2" y="T3"/>
                </a:cxn>
                <a:cxn ang="0">
                  <a:pos x="T4" y="T5"/>
                </a:cxn>
                <a:cxn ang="0">
                  <a:pos x="T6" y="T7"/>
                </a:cxn>
              </a:cxnLst>
              <a:rect l="0" t="0" r="r" b="b"/>
              <a:pathLst>
                <a:path w="428" h="459">
                  <a:moveTo>
                    <a:pt x="0" y="459"/>
                  </a:moveTo>
                  <a:lnTo>
                    <a:pt x="65" y="0"/>
                  </a:lnTo>
                  <a:lnTo>
                    <a:pt x="428" y="112"/>
                  </a:lnTo>
                  <a:lnTo>
                    <a:pt x="0" y="459"/>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91">
              <a:extLst>
                <a:ext uri="{FF2B5EF4-FFF2-40B4-BE49-F238E27FC236}">
                  <a16:creationId xmlns:a16="http://schemas.microsoft.com/office/drawing/2014/main" id="{39D14396-40A3-7EC4-609D-9702C47A333F}"/>
                </a:ext>
              </a:extLst>
            </p:cNvPr>
            <p:cNvSpPr>
              <a:spLocks/>
            </p:cNvSpPr>
            <p:nvPr/>
          </p:nvSpPr>
          <p:spPr bwMode="auto">
            <a:xfrm>
              <a:off x="3098" y="2944"/>
              <a:ext cx="433" cy="463"/>
            </a:xfrm>
            <a:custGeom>
              <a:avLst/>
              <a:gdLst>
                <a:gd name="T0" fmla="*/ 0 w 182"/>
                <a:gd name="T1" fmla="*/ 195 h 195"/>
                <a:gd name="T2" fmla="*/ 51 w 182"/>
                <a:gd name="T3" fmla="*/ 153 h 195"/>
                <a:gd name="T4" fmla="*/ 179 w 182"/>
                <a:gd name="T5" fmla="*/ 48 h 195"/>
                <a:gd name="T6" fmla="*/ 179 w 182"/>
                <a:gd name="T7" fmla="*/ 50 h 195"/>
                <a:gd name="T8" fmla="*/ 120 w 182"/>
                <a:gd name="T9" fmla="*/ 32 h 195"/>
                <a:gd name="T10" fmla="*/ 26 w 182"/>
                <a:gd name="T11" fmla="*/ 3 h 195"/>
                <a:gd name="T12" fmla="*/ 28 w 182"/>
                <a:gd name="T13" fmla="*/ 2 h 195"/>
                <a:gd name="T14" fmla="*/ 8 w 182"/>
                <a:gd name="T15" fmla="*/ 140 h 195"/>
                <a:gd name="T16" fmla="*/ 0 w 182"/>
                <a:gd name="T17" fmla="*/ 195 h 195"/>
                <a:gd name="T18" fmla="*/ 0 w 182"/>
                <a:gd name="T19" fmla="*/ 194 h 195"/>
                <a:gd name="T20" fmla="*/ 0 w 182"/>
                <a:gd name="T21" fmla="*/ 191 h 195"/>
                <a:gd name="T22" fmla="*/ 2 w 182"/>
                <a:gd name="T23" fmla="*/ 181 h 195"/>
                <a:gd name="T24" fmla="*/ 7 w 182"/>
                <a:gd name="T25" fmla="*/ 141 h 195"/>
                <a:gd name="T26" fmla="*/ 26 w 182"/>
                <a:gd name="T27" fmla="*/ 2 h 195"/>
                <a:gd name="T28" fmla="*/ 26 w 182"/>
                <a:gd name="T29" fmla="*/ 0 h 195"/>
                <a:gd name="T30" fmla="*/ 27 w 182"/>
                <a:gd name="T31" fmla="*/ 1 h 195"/>
                <a:gd name="T32" fmla="*/ 121 w 182"/>
                <a:gd name="T33" fmla="*/ 30 h 195"/>
                <a:gd name="T34" fmla="*/ 180 w 182"/>
                <a:gd name="T35" fmla="*/ 48 h 195"/>
                <a:gd name="T36" fmla="*/ 182 w 182"/>
                <a:gd name="T37" fmla="*/ 49 h 195"/>
                <a:gd name="T38" fmla="*/ 180 w 182"/>
                <a:gd name="T39" fmla="*/ 50 h 195"/>
                <a:gd name="T40" fmla="*/ 51 w 182"/>
                <a:gd name="T41" fmla="*/ 154 h 195"/>
                <a:gd name="T42" fmla="*/ 13 w 182"/>
                <a:gd name="T43" fmla="*/ 184 h 195"/>
                <a:gd name="T44" fmla="*/ 3 w 182"/>
                <a:gd name="T45" fmla="*/ 192 h 195"/>
                <a:gd name="T46" fmla="*/ 1 w 182"/>
                <a:gd name="T47" fmla="*/ 194 h 195"/>
                <a:gd name="T48" fmla="*/ 0 w 182"/>
                <a:gd name="T49"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2" h="195">
                  <a:moveTo>
                    <a:pt x="0" y="195"/>
                  </a:moveTo>
                  <a:cubicBezTo>
                    <a:pt x="4" y="192"/>
                    <a:pt x="20" y="178"/>
                    <a:pt x="51" y="153"/>
                  </a:cubicBezTo>
                  <a:cubicBezTo>
                    <a:pt x="83" y="126"/>
                    <a:pt x="128" y="90"/>
                    <a:pt x="179" y="48"/>
                  </a:cubicBezTo>
                  <a:cubicBezTo>
                    <a:pt x="179" y="50"/>
                    <a:pt x="179" y="50"/>
                    <a:pt x="179" y="50"/>
                  </a:cubicBezTo>
                  <a:cubicBezTo>
                    <a:pt x="160" y="44"/>
                    <a:pt x="141" y="38"/>
                    <a:pt x="120" y="32"/>
                  </a:cubicBezTo>
                  <a:cubicBezTo>
                    <a:pt x="87" y="22"/>
                    <a:pt x="55" y="12"/>
                    <a:pt x="26" y="3"/>
                  </a:cubicBezTo>
                  <a:cubicBezTo>
                    <a:pt x="28" y="2"/>
                    <a:pt x="28" y="2"/>
                    <a:pt x="28" y="2"/>
                  </a:cubicBezTo>
                  <a:cubicBezTo>
                    <a:pt x="20" y="58"/>
                    <a:pt x="13" y="106"/>
                    <a:pt x="8" y="140"/>
                  </a:cubicBezTo>
                  <a:cubicBezTo>
                    <a:pt x="3" y="173"/>
                    <a:pt x="1" y="191"/>
                    <a:pt x="0" y="195"/>
                  </a:cubicBezTo>
                  <a:cubicBezTo>
                    <a:pt x="0" y="195"/>
                    <a:pt x="0" y="195"/>
                    <a:pt x="0" y="194"/>
                  </a:cubicBezTo>
                  <a:cubicBezTo>
                    <a:pt x="0" y="193"/>
                    <a:pt x="0" y="193"/>
                    <a:pt x="0" y="191"/>
                  </a:cubicBezTo>
                  <a:cubicBezTo>
                    <a:pt x="1" y="189"/>
                    <a:pt x="1" y="185"/>
                    <a:pt x="2" y="181"/>
                  </a:cubicBezTo>
                  <a:cubicBezTo>
                    <a:pt x="3" y="172"/>
                    <a:pt x="5" y="158"/>
                    <a:pt x="7" y="141"/>
                  </a:cubicBezTo>
                  <a:cubicBezTo>
                    <a:pt x="12" y="107"/>
                    <a:pt x="18" y="58"/>
                    <a:pt x="26" y="2"/>
                  </a:cubicBezTo>
                  <a:cubicBezTo>
                    <a:pt x="26" y="0"/>
                    <a:pt x="26" y="0"/>
                    <a:pt x="26" y="0"/>
                  </a:cubicBezTo>
                  <a:cubicBezTo>
                    <a:pt x="27" y="1"/>
                    <a:pt x="27" y="1"/>
                    <a:pt x="27" y="1"/>
                  </a:cubicBezTo>
                  <a:cubicBezTo>
                    <a:pt x="56" y="10"/>
                    <a:pt x="88" y="20"/>
                    <a:pt x="121" y="30"/>
                  </a:cubicBezTo>
                  <a:cubicBezTo>
                    <a:pt x="141" y="36"/>
                    <a:pt x="161" y="42"/>
                    <a:pt x="180" y="48"/>
                  </a:cubicBezTo>
                  <a:cubicBezTo>
                    <a:pt x="182" y="49"/>
                    <a:pt x="182" y="49"/>
                    <a:pt x="182" y="49"/>
                  </a:cubicBezTo>
                  <a:cubicBezTo>
                    <a:pt x="180" y="50"/>
                    <a:pt x="180" y="50"/>
                    <a:pt x="180" y="50"/>
                  </a:cubicBezTo>
                  <a:cubicBezTo>
                    <a:pt x="129" y="91"/>
                    <a:pt x="84" y="128"/>
                    <a:pt x="51" y="154"/>
                  </a:cubicBezTo>
                  <a:cubicBezTo>
                    <a:pt x="35" y="167"/>
                    <a:pt x="22" y="177"/>
                    <a:pt x="13" y="184"/>
                  </a:cubicBezTo>
                  <a:cubicBezTo>
                    <a:pt x="9" y="188"/>
                    <a:pt x="6" y="190"/>
                    <a:pt x="3" y="192"/>
                  </a:cubicBezTo>
                  <a:cubicBezTo>
                    <a:pt x="2" y="193"/>
                    <a:pt x="1" y="194"/>
                    <a:pt x="1" y="194"/>
                  </a:cubicBezTo>
                  <a:cubicBezTo>
                    <a:pt x="0" y="195"/>
                    <a:pt x="0" y="195"/>
                    <a:pt x="0" y="19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92">
              <a:extLst>
                <a:ext uri="{FF2B5EF4-FFF2-40B4-BE49-F238E27FC236}">
                  <a16:creationId xmlns:a16="http://schemas.microsoft.com/office/drawing/2014/main" id="{904608BA-9A60-7D43-FD5B-AFA60D094730}"/>
                </a:ext>
              </a:extLst>
            </p:cNvPr>
            <p:cNvSpPr>
              <a:spLocks/>
            </p:cNvSpPr>
            <p:nvPr/>
          </p:nvSpPr>
          <p:spPr bwMode="auto">
            <a:xfrm>
              <a:off x="2692" y="272"/>
              <a:ext cx="57" cy="152"/>
            </a:xfrm>
            <a:custGeom>
              <a:avLst/>
              <a:gdLst>
                <a:gd name="T0" fmla="*/ 57 w 57"/>
                <a:gd name="T1" fmla="*/ 0 h 152"/>
                <a:gd name="T2" fmla="*/ 27 w 57"/>
                <a:gd name="T3" fmla="*/ 0 h 152"/>
                <a:gd name="T4" fmla="*/ 0 w 57"/>
                <a:gd name="T5" fmla="*/ 152 h 152"/>
                <a:gd name="T6" fmla="*/ 31 w 57"/>
                <a:gd name="T7" fmla="*/ 152 h 152"/>
                <a:gd name="T8" fmla="*/ 57 w 57"/>
                <a:gd name="T9" fmla="*/ 0 h 152"/>
              </a:gdLst>
              <a:ahLst/>
              <a:cxnLst>
                <a:cxn ang="0">
                  <a:pos x="T0" y="T1"/>
                </a:cxn>
                <a:cxn ang="0">
                  <a:pos x="T2" y="T3"/>
                </a:cxn>
                <a:cxn ang="0">
                  <a:pos x="T4" y="T5"/>
                </a:cxn>
                <a:cxn ang="0">
                  <a:pos x="T6" y="T7"/>
                </a:cxn>
                <a:cxn ang="0">
                  <a:pos x="T8" y="T9"/>
                </a:cxn>
              </a:cxnLst>
              <a:rect l="0" t="0" r="r" b="b"/>
              <a:pathLst>
                <a:path w="57" h="152">
                  <a:moveTo>
                    <a:pt x="57" y="0"/>
                  </a:moveTo>
                  <a:lnTo>
                    <a:pt x="27" y="0"/>
                  </a:lnTo>
                  <a:lnTo>
                    <a:pt x="0" y="152"/>
                  </a:lnTo>
                  <a:lnTo>
                    <a:pt x="31" y="152"/>
                  </a:lnTo>
                  <a:lnTo>
                    <a:pt x="57" y="0"/>
                  </a:lnTo>
                  <a:close/>
                </a:path>
              </a:pathLst>
            </a:custGeom>
            <a:solidFill>
              <a:srgbClr val="A23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93">
              <a:extLst>
                <a:ext uri="{FF2B5EF4-FFF2-40B4-BE49-F238E27FC236}">
                  <a16:creationId xmlns:a16="http://schemas.microsoft.com/office/drawing/2014/main" id="{E96FCB78-5BB0-4C32-A6E7-9B3A0B967148}"/>
                </a:ext>
              </a:extLst>
            </p:cNvPr>
            <p:cNvSpPr>
              <a:spLocks/>
            </p:cNvSpPr>
            <p:nvPr/>
          </p:nvSpPr>
          <p:spPr bwMode="auto">
            <a:xfrm>
              <a:off x="2692" y="272"/>
              <a:ext cx="57" cy="152"/>
            </a:xfrm>
            <a:custGeom>
              <a:avLst/>
              <a:gdLst>
                <a:gd name="T0" fmla="*/ 57 w 57"/>
                <a:gd name="T1" fmla="*/ 0 h 152"/>
                <a:gd name="T2" fmla="*/ 27 w 57"/>
                <a:gd name="T3" fmla="*/ 0 h 152"/>
                <a:gd name="T4" fmla="*/ 0 w 57"/>
                <a:gd name="T5" fmla="*/ 152 h 152"/>
                <a:gd name="T6" fmla="*/ 31 w 57"/>
                <a:gd name="T7" fmla="*/ 152 h 152"/>
                <a:gd name="T8" fmla="*/ 57 w 57"/>
                <a:gd name="T9" fmla="*/ 0 h 152"/>
              </a:gdLst>
              <a:ahLst/>
              <a:cxnLst>
                <a:cxn ang="0">
                  <a:pos x="T0" y="T1"/>
                </a:cxn>
                <a:cxn ang="0">
                  <a:pos x="T2" y="T3"/>
                </a:cxn>
                <a:cxn ang="0">
                  <a:pos x="T4" y="T5"/>
                </a:cxn>
                <a:cxn ang="0">
                  <a:pos x="T6" y="T7"/>
                </a:cxn>
                <a:cxn ang="0">
                  <a:pos x="T8" y="T9"/>
                </a:cxn>
              </a:cxnLst>
              <a:rect l="0" t="0" r="r" b="b"/>
              <a:pathLst>
                <a:path w="57" h="152">
                  <a:moveTo>
                    <a:pt x="57" y="0"/>
                  </a:moveTo>
                  <a:lnTo>
                    <a:pt x="27" y="0"/>
                  </a:lnTo>
                  <a:lnTo>
                    <a:pt x="0" y="152"/>
                  </a:lnTo>
                  <a:lnTo>
                    <a:pt x="31" y="152"/>
                  </a:lnTo>
                  <a:lnTo>
                    <a:pt x="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94">
              <a:extLst>
                <a:ext uri="{FF2B5EF4-FFF2-40B4-BE49-F238E27FC236}">
                  <a16:creationId xmlns:a16="http://schemas.microsoft.com/office/drawing/2014/main" id="{1BA45C12-D3D4-E1C5-11EE-FEBB2FAE526C}"/>
                </a:ext>
              </a:extLst>
            </p:cNvPr>
            <p:cNvSpPr>
              <a:spLocks/>
            </p:cNvSpPr>
            <p:nvPr/>
          </p:nvSpPr>
          <p:spPr bwMode="auto">
            <a:xfrm>
              <a:off x="1251" y="1362"/>
              <a:ext cx="247" cy="527"/>
            </a:xfrm>
            <a:custGeom>
              <a:avLst/>
              <a:gdLst>
                <a:gd name="T0" fmla="*/ 30 w 104"/>
                <a:gd name="T1" fmla="*/ 220 h 222"/>
                <a:gd name="T2" fmla="*/ 69 w 104"/>
                <a:gd name="T3" fmla="*/ 186 h 222"/>
                <a:gd name="T4" fmla="*/ 70 w 104"/>
                <a:gd name="T5" fmla="*/ 146 h 222"/>
                <a:gd name="T6" fmla="*/ 102 w 104"/>
                <a:gd name="T7" fmla="*/ 114 h 222"/>
                <a:gd name="T8" fmla="*/ 103 w 104"/>
                <a:gd name="T9" fmla="*/ 17 h 222"/>
                <a:gd name="T10" fmla="*/ 0 w 104"/>
                <a:gd name="T11" fmla="*/ 24 h 222"/>
                <a:gd name="T12" fmla="*/ 2 w 104"/>
                <a:gd name="T13" fmla="*/ 127 h 222"/>
                <a:gd name="T14" fmla="*/ 2 w 104"/>
                <a:gd name="T15" fmla="*/ 183 h 222"/>
                <a:gd name="T16" fmla="*/ 30 w 104"/>
                <a:gd name="T17" fmla="*/ 22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22">
                  <a:moveTo>
                    <a:pt x="30" y="220"/>
                  </a:moveTo>
                  <a:cubicBezTo>
                    <a:pt x="51" y="222"/>
                    <a:pt x="68" y="206"/>
                    <a:pt x="69" y="186"/>
                  </a:cubicBezTo>
                  <a:cubicBezTo>
                    <a:pt x="70" y="166"/>
                    <a:pt x="70" y="146"/>
                    <a:pt x="70" y="146"/>
                  </a:cubicBezTo>
                  <a:cubicBezTo>
                    <a:pt x="70" y="146"/>
                    <a:pt x="100" y="144"/>
                    <a:pt x="102" y="114"/>
                  </a:cubicBezTo>
                  <a:cubicBezTo>
                    <a:pt x="104" y="85"/>
                    <a:pt x="103" y="17"/>
                    <a:pt x="103" y="17"/>
                  </a:cubicBezTo>
                  <a:cubicBezTo>
                    <a:pt x="70" y="0"/>
                    <a:pt x="31" y="3"/>
                    <a:pt x="0" y="24"/>
                  </a:cubicBezTo>
                  <a:cubicBezTo>
                    <a:pt x="2" y="127"/>
                    <a:pt x="2" y="127"/>
                    <a:pt x="2" y="127"/>
                  </a:cubicBezTo>
                  <a:cubicBezTo>
                    <a:pt x="2" y="183"/>
                    <a:pt x="2" y="183"/>
                    <a:pt x="2" y="183"/>
                  </a:cubicBezTo>
                  <a:cubicBezTo>
                    <a:pt x="2" y="201"/>
                    <a:pt x="12" y="219"/>
                    <a:pt x="30" y="220"/>
                  </a:cubicBezTo>
                </a:path>
              </a:pathLst>
            </a:custGeom>
            <a:solidFill>
              <a:srgbClr val="FFB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95">
              <a:extLst>
                <a:ext uri="{FF2B5EF4-FFF2-40B4-BE49-F238E27FC236}">
                  <a16:creationId xmlns:a16="http://schemas.microsoft.com/office/drawing/2014/main" id="{9F3E79DE-CCCE-3F71-FA30-DB6E74CD5303}"/>
                </a:ext>
              </a:extLst>
            </p:cNvPr>
            <p:cNvSpPr>
              <a:spLocks/>
            </p:cNvSpPr>
            <p:nvPr/>
          </p:nvSpPr>
          <p:spPr bwMode="auto">
            <a:xfrm>
              <a:off x="1213" y="1312"/>
              <a:ext cx="344" cy="420"/>
            </a:xfrm>
            <a:custGeom>
              <a:avLst/>
              <a:gdLst>
                <a:gd name="T0" fmla="*/ 89 w 145"/>
                <a:gd name="T1" fmla="*/ 99 h 177"/>
                <a:gd name="T2" fmla="*/ 69 w 145"/>
                <a:gd name="T3" fmla="*/ 95 h 177"/>
                <a:gd name="T4" fmla="*/ 63 w 145"/>
                <a:gd name="T5" fmla="*/ 116 h 177"/>
                <a:gd name="T6" fmla="*/ 78 w 145"/>
                <a:gd name="T7" fmla="*/ 127 h 177"/>
                <a:gd name="T8" fmla="*/ 86 w 145"/>
                <a:gd name="T9" fmla="*/ 139 h 177"/>
                <a:gd name="T10" fmla="*/ 76 w 145"/>
                <a:gd name="T11" fmla="*/ 160 h 177"/>
                <a:gd name="T12" fmla="*/ 42 w 145"/>
                <a:gd name="T13" fmla="*/ 176 h 177"/>
                <a:gd name="T14" fmla="*/ 8 w 145"/>
                <a:gd name="T15" fmla="*/ 165 h 177"/>
                <a:gd name="T16" fmla="*/ 2 w 145"/>
                <a:gd name="T17" fmla="*/ 138 h 177"/>
                <a:gd name="T18" fmla="*/ 1 w 145"/>
                <a:gd name="T19" fmla="*/ 73 h 177"/>
                <a:gd name="T20" fmla="*/ 2 w 145"/>
                <a:gd name="T21" fmla="*/ 50 h 177"/>
                <a:gd name="T22" fmla="*/ 15 w 145"/>
                <a:gd name="T23" fmla="*/ 31 h 177"/>
                <a:gd name="T24" fmla="*/ 39 w 145"/>
                <a:gd name="T25" fmla="*/ 23 h 177"/>
                <a:gd name="T26" fmla="*/ 67 w 145"/>
                <a:gd name="T27" fmla="*/ 8 h 177"/>
                <a:gd name="T28" fmla="*/ 98 w 145"/>
                <a:gd name="T29" fmla="*/ 5 h 177"/>
                <a:gd name="T30" fmla="*/ 116 w 145"/>
                <a:gd name="T31" fmla="*/ 19 h 177"/>
                <a:gd name="T32" fmla="*/ 143 w 145"/>
                <a:gd name="T33" fmla="*/ 37 h 177"/>
                <a:gd name="T34" fmla="*/ 143 w 145"/>
                <a:gd name="T35" fmla="*/ 52 h 177"/>
                <a:gd name="T36" fmla="*/ 96 w 145"/>
                <a:gd name="T37" fmla="*/ 71 h 177"/>
                <a:gd name="T38" fmla="*/ 95 w 145"/>
                <a:gd name="T39" fmla="*/ 91 h 177"/>
                <a:gd name="T40" fmla="*/ 89 w 145"/>
                <a:gd name="T41" fmla="*/ 9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5" h="177">
                  <a:moveTo>
                    <a:pt x="89" y="99"/>
                  </a:moveTo>
                  <a:cubicBezTo>
                    <a:pt x="84" y="93"/>
                    <a:pt x="76" y="91"/>
                    <a:pt x="69" y="95"/>
                  </a:cubicBezTo>
                  <a:cubicBezTo>
                    <a:pt x="62" y="99"/>
                    <a:pt x="60" y="109"/>
                    <a:pt x="63" y="116"/>
                  </a:cubicBezTo>
                  <a:cubicBezTo>
                    <a:pt x="66" y="121"/>
                    <a:pt x="72" y="126"/>
                    <a:pt x="78" y="127"/>
                  </a:cubicBezTo>
                  <a:cubicBezTo>
                    <a:pt x="83" y="128"/>
                    <a:pt x="87" y="134"/>
                    <a:pt x="86" y="139"/>
                  </a:cubicBezTo>
                  <a:cubicBezTo>
                    <a:pt x="86" y="147"/>
                    <a:pt x="82" y="154"/>
                    <a:pt x="76" y="160"/>
                  </a:cubicBezTo>
                  <a:cubicBezTo>
                    <a:pt x="68" y="169"/>
                    <a:pt x="55" y="174"/>
                    <a:pt x="42" y="176"/>
                  </a:cubicBezTo>
                  <a:cubicBezTo>
                    <a:pt x="30" y="177"/>
                    <a:pt x="15" y="175"/>
                    <a:pt x="8" y="165"/>
                  </a:cubicBezTo>
                  <a:cubicBezTo>
                    <a:pt x="3" y="157"/>
                    <a:pt x="2" y="147"/>
                    <a:pt x="2" y="138"/>
                  </a:cubicBezTo>
                  <a:cubicBezTo>
                    <a:pt x="2" y="116"/>
                    <a:pt x="1" y="95"/>
                    <a:pt x="1" y="73"/>
                  </a:cubicBezTo>
                  <a:cubicBezTo>
                    <a:pt x="1" y="65"/>
                    <a:pt x="0" y="57"/>
                    <a:pt x="2" y="50"/>
                  </a:cubicBezTo>
                  <a:cubicBezTo>
                    <a:pt x="4" y="42"/>
                    <a:pt x="8" y="35"/>
                    <a:pt x="15" y="31"/>
                  </a:cubicBezTo>
                  <a:cubicBezTo>
                    <a:pt x="22" y="26"/>
                    <a:pt x="31" y="25"/>
                    <a:pt x="39" y="23"/>
                  </a:cubicBezTo>
                  <a:cubicBezTo>
                    <a:pt x="49" y="20"/>
                    <a:pt x="58" y="13"/>
                    <a:pt x="67" y="8"/>
                  </a:cubicBezTo>
                  <a:cubicBezTo>
                    <a:pt x="77" y="3"/>
                    <a:pt x="88" y="0"/>
                    <a:pt x="98" y="5"/>
                  </a:cubicBezTo>
                  <a:cubicBezTo>
                    <a:pt x="105" y="8"/>
                    <a:pt x="109" y="15"/>
                    <a:pt x="116" y="19"/>
                  </a:cubicBezTo>
                  <a:cubicBezTo>
                    <a:pt x="126" y="24"/>
                    <a:pt x="139" y="23"/>
                    <a:pt x="143" y="37"/>
                  </a:cubicBezTo>
                  <a:cubicBezTo>
                    <a:pt x="145" y="42"/>
                    <a:pt x="145" y="47"/>
                    <a:pt x="143" y="52"/>
                  </a:cubicBezTo>
                  <a:cubicBezTo>
                    <a:pt x="137" y="71"/>
                    <a:pt x="113" y="79"/>
                    <a:pt x="96" y="71"/>
                  </a:cubicBezTo>
                  <a:cubicBezTo>
                    <a:pt x="96" y="74"/>
                    <a:pt x="99" y="81"/>
                    <a:pt x="95" y="91"/>
                  </a:cubicBezTo>
                  <a:cubicBezTo>
                    <a:pt x="94" y="94"/>
                    <a:pt x="94" y="99"/>
                    <a:pt x="89" y="99"/>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96">
              <a:extLst>
                <a:ext uri="{FF2B5EF4-FFF2-40B4-BE49-F238E27FC236}">
                  <a16:creationId xmlns:a16="http://schemas.microsoft.com/office/drawing/2014/main" id="{37059D33-25E8-7E16-DE31-324EDD62F88D}"/>
                </a:ext>
              </a:extLst>
            </p:cNvPr>
            <p:cNvSpPr>
              <a:spLocks/>
            </p:cNvSpPr>
            <p:nvPr/>
          </p:nvSpPr>
          <p:spPr bwMode="auto">
            <a:xfrm>
              <a:off x="1109" y="1250"/>
              <a:ext cx="147" cy="167"/>
            </a:xfrm>
            <a:custGeom>
              <a:avLst/>
              <a:gdLst>
                <a:gd name="T0" fmla="*/ 52 w 62"/>
                <a:gd name="T1" fmla="*/ 65 h 70"/>
                <a:gd name="T2" fmla="*/ 61 w 62"/>
                <a:gd name="T3" fmla="*/ 35 h 70"/>
                <a:gd name="T4" fmla="*/ 52 w 62"/>
                <a:gd name="T5" fmla="*/ 7 h 70"/>
                <a:gd name="T6" fmla="*/ 33 w 62"/>
                <a:gd name="T7" fmla="*/ 0 h 70"/>
                <a:gd name="T8" fmla="*/ 3 w 62"/>
                <a:gd name="T9" fmla="*/ 23 h 70"/>
                <a:gd name="T10" fmla="*/ 15 w 62"/>
                <a:gd name="T11" fmla="*/ 60 h 70"/>
                <a:gd name="T12" fmla="*/ 53 w 62"/>
                <a:gd name="T13" fmla="*/ 65 h 70"/>
              </a:gdLst>
              <a:ahLst/>
              <a:cxnLst>
                <a:cxn ang="0">
                  <a:pos x="T0" y="T1"/>
                </a:cxn>
                <a:cxn ang="0">
                  <a:pos x="T2" y="T3"/>
                </a:cxn>
                <a:cxn ang="0">
                  <a:pos x="T4" y="T5"/>
                </a:cxn>
                <a:cxn ang="0">
                  <a:pos x="T6" y="T7"/>
                </a:cxn>
                <a:cxn ang="0">
                  <a:pos x="T8" y="T9"/>
                </a:cxn>
                <a:cxn ang="0">
                  <a:pos x="T10" y="T11"/>
                </a:cxn>
                <a:cxn ang="0">
                  <a:pos x="T12" y="T13"/>
                </a:cxn>
              </a:cxnLst>
              <a:rect l="0" t="0" r="r" b="b"/>
              <a:pathLst>
                <a:path w="62" h="70">
                  <a:moveTo>
                    <a:pt x="52" y="65"/>
                  </a:moveTo>
                  <a:cubicBezTo>
                    <a:pt x="56" y="55"/>
                    <a:pt x="60" y="46"/>
                    <a:pt x="61" y="35"/>
                  </a:cubicBezTo>
                  <a:cubicBezTo>
                    <a:pt x="62" y="25"/>
                    <a:pt x="60" y="14"/>
                    <a:pt x="52" y="7"/>
                  </a:cubicBezTo>
                  <a:cubicBezTo>
                    <a:pt x="47" y="2"/>
                    <a:pt x="40" y="0"/>
                    <a:pt x="33" y="0"/>
                  </a:cubicBezTo>
                  <a:cubicBezTo>
                    <a:pt x="19" y="0"/>
                    <a:pt x="7" y="10"/>
                    <a:pt x="3" y="23"/>
                  </a:cubicBezTo>
                  <a:cubicBezTo>
                    <a:pt x="0" y="36"/>
                    <a:pt x="5" y="51"/>
                    <a:pt x="15" y="60"/>
                  </a:cubicBezTo>
                  <a:cubicBezTo>
                    <a:pt x="26" y="68"/>
                    <a:pt x="41" y="70"/>
                    <a:pt x="53" y="65"/>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97">
              <a:extLst>
                <a:ext uri="{FF2B5EF4-FFF2-40B4-BE49-F238E27FC236}">
                  <a16:creationId xmlns:a16="http://schemas.microsoft.com/office/drawing/2014/main" id="{8AD6E619-EABA-215C-7C4D-C28BA320FFED}"/>
                </a:ext>
              </a:extLst>
            </p:cNvPr>
            <p:cNvSpPr>
              <a:spLocks/>
            </p:cNvSpPr>
            <p:nvPr/>
          </p:nvSpPr>
          <p:spPr bwMode="auto">
            <a:xfrm>
              <a:off x="1213" y="1379"/>
              <a:ext cx="33" cy="33"/>
            </a:xfrm>
            <a:custGeom>
              <a:avLst/>
              <a:gdLst>
                <a:gd name="T0" fmla="*/ 14 w 14"/>
                <a:gd name="T1" fmla="*/ 0 h 14"/>
                <a:gd name="T2" fmla="*/ 9 w 14"/>
                <a:gd name="T3" fmla="*/ 10 h 14"/>
                <a:gd name="T4" fmla="*/ 0 w 14"/>
                <a:gd name="T5" fmla="*/ 14 h 14"/>
                <a:gd name="T6" fmla="*/ 8 w 14"/>
                <a:gd name="T7" fmla="*/ 8 h 14"/>
                <a:gd name="T8" fmla="*/ 14 w 14"/>
                <a:gd name="T9" fmla="*/ 0 h 14"/>
              </a:gdLst>
              <a:ahLst/>
              <a:cxnLst>
                <a:cxn ang="0">
                  <a:pos x="T0" y="T1"/>
                </a:cxn>
                <a:cxn ang="0">
                  <a:pos x="T2" y="T3"/>
                </a:cxn>
                <a:cxn ang="0">
                  <a:pos x="T4" y="T5"/>
                </a:cxn>
                <a:cxn ang="0">
                  <a:pos x="T6" y="T7"/>
                </a:cxn>
                <a:cxn ang="0">
                  <a:pos x="T8" y="T9"/>
                </a:cxn>
              </a:cxnLst>
              <a:rect l="0" t="0" r="r" b="b"/>
              <a:pathLst>
                <a:path w="14" h="14">
                  <a:moveTo>
                    <a:pt x="14" y="0"/>
                  </a:moveTo>
                  <a:cubicBezTo>
                    <a:pt x="14" y="0"/>
                    <a:pt x="14" y="5"/>
                    <a:pt x="9" y="10"/>
                  </a:cubicBezTo>
                  <a:cubicBezTo>
                    <a:pt x="5" y="14"/>
                    <a:pt x="0" y="14"/>
                    <a:pt x="0" y="14"/>
                  </a:cubicBezTo>
                  <a:cubicBezTo>
                    <a:pt x="0" y="13"/>
                    <a:pt x="4" y="12"/>
                    <a:pt x="8" y="8"/>
                  </a:cubicBezTo>
                  <a:cubicBezTo>
                    <a:pt x="12" y="4"/>
                    <a:pt x="13" y="0"/>
                    <a:pt x="14" y="0"/>
                  </a:cubicBezTo>
                  <a:close/>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98">
              <a:extLst>
                <a:ext uri="{FF2B5EF4-FFF2-40B4-BE49-F238E27FC236}">
                  <a16:creationId xmlns:a16="http://schemas.microsoft.com/office/drawing/2014/main" id="{A5C4599A-97E5-D755-B9E8-EAFDE0827D19}"/>
                </a:ext>
              </a:extLst>
            </p:cNvPr>
            <p:cNvSpPr>
              <a:spLocks/>
            </p:cNvSpPr>
            <p:nvPr/>
          </p:nvSpPr>
          <p:spPr bwMode="auto">
            <a:xfrm>
              <a:off x="1142" y="1333"/>
              <a:ext cx="81" cy="84"/>
            </a:xfrm>
            <a:custGeom>
              <a:avLst/>
              <a:gdLst>
                <a:gd name="T0" fmla="*/ 34 w 34"/>
                <a:gd name="T1" fmla="*/ 26 h 35"/>
                <a:gd name="T2" fmla="*/ 26 w 34"/>
                <a:gd name="T3" fmla="*/ 32 h 35"/>
                <a:gd name="T4" fmla="*/ 16 w 34"/>
                <a:gd name="T5" fmla="*/ 35 h 35"/>
                <a:gd name="T6" fmla="*/ 3 w 34"/>
                <a:gd name="T7" fmla="*/ 30 h 35"/>
                <a:gd name="T8" fmla="*/ 1 w 34"/>
                <a:gd name="T9" fmla="*/ 16 h 35"/>
                <a:gd name="T10" fmla="*/ 6 w 34"/>
                <a:gd name="T11" fmla="*/ 7 h 35"/>
                <a:gd name="T12" fmla="*/ 13 w 34"/>
                <a:gd name="T13" fmla="*/ 0 h 35"/>
                <a:gd name="T14" fmla="*/ 7 w 34"/>
                <a:gd name="T15" fmla="*/ 8 h 35"/>
                <a:gd name="T16" fmla="*/ 3 w 34"/>
                <a:gd name="T17" fmla="*/ 17 h 35"/>
                <a:gd name="T18" fmla="*/ 5 w 34"/>
                <a:gd name="T19" fmla="*/ 28 h 35"/>
                <a:gd name="T20" fmla="*/ 16 w 34"/>
                <a:gd name="T21" fmla="*/ 33 h 35"/>
                <a:gd name="T22" fmla="*/ 25 w 34"/>
                <a:gd name="T23" fmla="*/ 31 h 35"/>
                <a:gd name="T24" fmla="*/ 34 w 34"/>
                <a:gd name="T25"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5">
                  <a:moveTo>
                    <a:pt x="34" y="26"/>
                  </a:moveTo>
                  <a:cubicBezTo>
                    <a:pt x="34" y="27"/>
                    <a:pt x="31" y="29"/>
                    <a:pt x="26" y="32"/>
                  </a:cubicBezTo>
                  <a:cubicBezTo>
                    <a:pt x="23" y="34"/>
                    <a:pt x="20" y="35"/>
                    <a:pt x="16" y="35"/>
                  </a:cubicBezTo>
                  <a:cubicBezTo>
                    <a:pt x="11" y="35"/>
                    <a:pt x="6" y="34"/>
                    <a:pt x="3" y="30"/>
                  </a:cubicBezTo>
                  <a:cubicBezTo>
                    <a:pt x="0" y="26"/>
                    <a:pt x="0" y="20"/>
                    <a:pt x="1" y="16"/>
                  </a:cubicBezTo>
                  <a:cubicBezTo>
                    <a:pt x="2" y="12"/>
                    <a:pt x="4" y="9"/>
                    <a:pt x="6" y="7"/>
                  </a:cubicBezTo>
                  <a:cubicBezTo>
                    <a:pt x="10" y="2"/>
                    <a:pt x="13" y="0"/>
                    <a:pt x="13" y="0"/>
                  </a:cubicBezTo>
                  <a:cubicBezTo>
                    <a:pt x="13" y="0"/>
                    <a:pt x="11" y="3"/>
                    <a:pt x="7" y="8"/>
                  </a:cubicBezTo>
                  <a:cubicBezTo>
                    <a:pt x="6" y="10"/>
                    <a:pt x="4" y="13"/>
                    <a:pt x="3" y="17"/>
                  </a:cubicBezTo>
                  <a:cubicBezTo>
                    <a:pt x="2" y="20"/>
                    <a:pt x="2" y="25"/>
                    <a:pt x="5" y="28"/>
                  </a:cubicBezTo>
                  <a:cubicBezTo>
                    <a:pt x="7" y="32"/>
                    <a:pt x="12" y="33"/>
                    <a:pt x="16" y="33"/>
                  </a:cubicBezTo>
                  <a:cubicBezTo>
                    <a:pt x="19" y="33"/>
                    <a:pt x="23" y="32"/>
                    <a:pt x="25" y="31"/>
                  </a:cubicBezTo>
                  <a:cubicBezTo>
                    <a:pt x="31" y="28"/>
                    <a:pt x="34" y="26"/>
                    <a:pt x="34" y="2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99">
              <a:extLst>
                <a:ext uri="{FF2B5EF4-FFF2-40B4-BE49-F238E27FC236}">
                  <a16:creationId xmlns:a16="http://schemas.microsoft.com/office/drawing/2014/main" id="{EE42CD41-75A4-4CFC-507F-B45E70896C7B}"/>
                </a:ext>
              </a:extLst>
            </p:cNvPr>
            <p:cNvSpPr>
              <a:spLocks/>
            </p:cNvSpPr>
            <p:nvPr/>
          </p:nvSpPr>
          <p:spPr bwMode="auto">
            <a:xfrm>
              <a:off x="1104" y="1405"/>
              <a:ext cx="116" cy="116"/>
            </a:xfrm>
            <a:custGeom>
              <a:avLst/>
              <a:gdLst>
                <a:gd name="T0" fmla="*/ 0 w 49"/>
                <a:gd name="T1" fmla="*/ 30 h 49"/>
                <a:gd name="T2" fmla="*/ 1 w 49"/>
                <a:gd name="T3" fmla="*/ 33 h 49"/>
                <a:gd name="T4" fmla="*/ 6 w 49"/>
                <a:gd name="T5" fmla="*/ 41 h 49"/>
                <a:gd name="T6" fmla="*/ 17 w 49"/>
                <a:gd name="T7" fmla="*/ 46 h 49"/>
                <a:gd name="T8" fmla="*/ 28 w 49"/>
                <a:gd name="T9" fmla="*/ 35 h 49"/>
                <a:gd name="T10" fmla="*/ 31 w 49"/>
                <a:gd name="T11" fmla="*/ 18 h 49"/>
                <a:gd name="T12" fmla="*/ 37 w 49"/>
                <a:gd name="T13" fmla="*/ 5 h 49"/>
                <a:gd name="T14" fmla="*/ 46 w 49"/>
                <a:gd name="T15" fmla="*/ 0 h 49"/>
                <a:gd name="T16" fmla="*/ 49 w 49"/>
                <a:gd name="T17" fmla="*/ 0 h 49"/>
                <a:gd name="T18" fmla="*/ 46 w 49"/>
                <a:gd name="T19" fmla="*/ 1 h 49"/>
                <a:gd name="T20" fmla="*/ 38 w 49"/>
                <a:gd name="T21" fmla="*/ 6 h 49"/>
                <a:gd name="T22" fmla="*/ 33 w 49"/>
                <a:gd name="T23" fmla="*/ 19 h 49"/>
                <a:gd name="T24" fmla="*/ 30 w 49"/>
                <a:gd name="T25" fmla="*/ 36 h 49"/>
                <a:gd name="T26" fmla="*/ 18 w 49"/>
                <a:gd name="T27" fmla="*/ 48 h 49"/>
                <a:gd name="T28" fmla="*/ 10 w 49"/>
                <a:gd name="T29" fmla="*/ 47 h 49"/>
                <a:gd name="T30" fmla="*/ 5 w 49"/>
                <a:gd name="T31" fmla="*/ 42 h 49"/>
                <a:gd name="T32" fmla="*/ 1 w 49"/>
                <a:gd name="T33" fmla="*/ 33 h 49"/>
                <a:gd name="T34" fmla="*/ 0 w 49"/>
                <a:gd name="T35" fmla="*/ 3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49">
                  <a:moveTo>
                    <a:pt x="0" y="30"/>
                  </a:moveTo>
                  <a:cubicBezTo>
                    <a:pt x="0" y="30"/>
                    <a:pt x="1" y="31"/>
                    <a:pt x="1" y="33"/>
                  </a:cubicBezTo>
                  <a:cubicBezTo>
                    <a:pt x="2" y="35"/>
                    <a:pt x="3" y="38"/>
                    <a:pt x="6" y="41"/>
                  </a:cubicBezTo>
                  <a:cubicBezTo>
                    <a:pt x="8" y="44"/>
                    <a:pt x="12" y="47"/>
                    <a:pt x="17" y="46"/>
                  </a:cubicBezTo>
                  <a:cubicBezTo>
                    <a:pt x="22" y="46"/>
                    <a:pt x="27" y="41"/>
                    <a:pt x="28" y="35"/>
                  </a:cubicBezTo>
                  <a:cubicBezTo>
                    <a:pt x="30" y="30"/>
                    <a:pt x="30" y="24"/>
                    <a:pt x="31" y="18"/>
                  </a:cubicBezTo>
                  <a:cubicBezTo>
                    <a:pt x="32" y="13"/>
                    <a:pt x="34" y="8"/>
                    <a:pt x="37" y="5"/>
                  </a:cubicBezTo>
                  <a:cubicBezTo>
                    <a:pt x="40" y="2"/>
                    <a:pt x="43" y="0"/>
                    <a:pt x="46" y="0"/>
                  </a:cubicBezTo>
                  <a:cubicBezTo>
                    <a:pt x="48" y="0"/>
                    <a:pt x="49" y="0"/>
                    <a:pt x="49" y="0"/>
                  </a:cubicBezTo>
                  <a:cubicBezTo>
                    <a:pt x="49" y="0"/>
                    <a:pt x="48" y="0"/>
                    <a:pt x="46" y="1"/>
                  </a:cubicBezTo>
                  <a:cubicBezTo>
                    <a:pt x="44" y="1"/>
                    <a:pt x="41" y="3"/>
                    <a:pt x="38" y="6"/>
                  </a:cubicBezTo>
                  <a:cubicBezTo>
                    <a:pt x="36" y="9"/>
                    <a:pt x="34" y="13"/>
                    <a:pt x="33" y="19"/>
                  </a:cubicBezTo>
                  <a:cubicBezTo>
                    <a:pt x="32" y="24"/>
                    <a:pt x="32" y="30"/>
                    <a:pt x="30" y="36"/>
                  </a:cubicBezTo>
                  <a:cubicBezTo>
                    <a:pt x="28" y="42"/>
                    <a:pt x="24" y="47"/>
                    <a:pt x="18" y="48"/>
                  </a:cubicBezTo>
                  <a:cubicBezTo>
                    <a:pt x="15" y="49"/>
                    <a:pt x="12" y="48"/>
                    <a:pt x="10" y="47"/>
                  </a:cubicBezTo>
                  <a:cubicBezTo>
                    <a:pt x="7" y="46"/>
                    <a:pt x="6" y="44"/>
                    <a:pt x="5" y="42"/>
                  </a:cubicBezTo>
                  <a:cubicBezTo>
                    <a:pt x="2" y="39"/>
                    <a:pt x="1" y="35"/>
                    <a:pt x="1" y="33"/>
                  </a:cubicBezTo>
                  <a:cubicBezTo>
                    <a:pt x="0" y="31"/>
                    <a:pt x="0" y="30"/>
                    <a:pt x="0" y="3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00">
              <a:extLst>
                <a:ext uri="{FF2B5EF4-FFF2-40B4-BE49-F238E27FC236}">
                  <a16:creationId xmlns:a16="http://schemas.microsoft.com/office/drawing/2014/main" id="{812562D6-ABC6-B73A-FD0F-84F72B53DC22}"/>
                </a:ext>
              </a:extLst>
            </p:cNvPr>
            <p:cNvSpPr>
              <a:spLocks/>
            </p:cNvSpPr>
            <p:nvPr/>
          </p:nvSpPr>
          <p:spPr bwMode="auto">
            <a:xfrm>
              <a:off x="1035" y="2060"/>
              <a:ext cx="185" cy="328"/>
            </a:xfrm>
            <a:custGeom>
              <a:avLst/>
              <a:gdLst>
                <a:gd name="T0" fmla="*/ 15 w 78"/>
                <a:gd name="T1" fmla="*/ 0 h 138"/>
                <a:gd name="T2" fmla="*/ 15 w 78"/>
                <a:gd name="T3" fmla="*/ 124 h 138"/>
                <a:gd name="T4" fmla="*/ 44 w 78"/>
                <a:gd name="T5" fmla="*/ 133 h 138"/>
                <a:gd name="T6" fmla="*/ 73 w 78"/>
                <a:gd name="T7" fmla="*/ 109 h 138"/>
                <a:gd name="T8" fmla="*/ 78 w 78"/>
                <a:gd name="T9" fmla="*/ 0 h 138"/>
                <a:gd name="T10" fmla="*/ 15 w 78"/>
                <a:gd name="T11" fmla="*/ 0 h 138"/>
              </a:gdLst>
              <a:ahLst/>
              <a:cxnLst>
                <a:cxn ang="0">
                  <a:pos x="T0" y="T1"/>
                </a:cxn>
                <a:cxn ang="0">
                  <a:pos x="T2" y="T3"/>
                </a:cxn>
                <a:cxn ang="0">
                  <a:pos x="T4" y="T5"/>
                </a:cxn>
                <a:cxn ang="0">
                  <a:pos x="T6" y="T7"/>
                </a:cxn>
                <a:cxn ang="0">
                  <a:pos x="T8" y="T9"/>
                </a:cxn>
                <a:cxn ang="0">
                  <a:pos x="T10" y="T11"/>
                </a:cxn>
              </a:cxnLst>
              <a:rect l="0" t="0" r="r" b="b"/>
              <a:pathLst>
                <a:path w="78" h="138">
                  <a:moveTo>
                    <a:pt x="15" y="0"/>
                  </a:moveTo>
                  <a:cubicBezTo>
                    <a:pt x="15" y="0"/>
                    <a:pt x="0" y="110"/>
                    <a:pt x="15" y="124"/>
                  </a:cubicBezTo>
                  <a:cubicBezTo>
                    <a:pt x="30" y="138"/>
                    <a:pt x="44" y="133"/>
                    <a:pt x="44" y="133"/>
                  </a:cubicBezTo>
                  <a:cubicBezTo>
                    <a:pt x="73" y="109"/>
                    <a:pt x="73" y="109"/>
                    <a:pt x="73" y="109"/>
                  </a:cubicBezTo>
                  <a:cubicBezTo>
                    <a:pt x="78" y="0"/>
                    <a:pt x="78" y="0"/>
                    <a:pt x="78" y="0"/>
                  </a:cubicBezTo>
                  <a:cubicBezTo>
                    <a:pt x="15" y="0"/>
                    <a:pt x="15" y="0"/>
                    <a:pt x="15" y="0"/>
                  </a:cubicBezTo>
                </a:path>
              </a:pathLst>
            </a:custGeom>
            <a:solidFill>
              <a:srgbClr val="FFB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01">
              <a:extLst>
                <a:ext uri="{FF2B5EF4-FFF2-40B4-BE49-F238E27FC236}">
                  <a16:creationId xmlns:a16="http://schemas.microsoft.com/office/drawing/2014/main" id="{8DE8B60C-5334-1D3C-A60A-D4E4796ADCB3}"/>
                </a:ext>
              </a:extLst>
            </p:cNvPr>
            <p:cNvSpPr>
              <a:spLocks/>
            </p:cNvSpPr>
            <p:nvPr/>
          </p:nvSpPr>
          <p:spPr bwMode="auto">
            <a:xfrm>
              <a:off x="1804" y="1174"/>
              <a:ext cx="335" cy="264"/>
            </a:xfrm>
            <a:custGeom>
              <a:avLst/>
              <a:gdLst>
                <a:gd name="T0" fmla="*/ 0 w 335"/>
                <a:gd name="T1" fmla="*/ 155 h 264"/>
                <a:gd name="T2" fmla="*/ 45 w 335"/>
                <a:gd name="T3" fmla="*/ 107 h 264"/>
                <a:gd name="T4" fmla="*/ 121 w 335"/>
                <a:gd name="T5" fmla="*/ 167 h 264"/>
                <a:gd name="T6" fmla="*/ 295 w 335"/>
                <a:gd name="T7" fmla="*/ 0 h 264"/>
                <a:gd name="T8" fmla="*/ 335 w 335"/>
                <a:gd name="T9" fmla="*/ 48 h 264"/>
                <a:gd name="T10" fmla="*/ 119 w 335"/>
                <a:gd name="T11" fmla="*/ 264 h 264"/>
                <a:gd name="T12" fmla="*/ 0 w 335"/>
                <a:gd name="T13" fmla="*/ 155 h 264"/>
              </a:gdLst>
              <a:ahLst/>
              <a:cxnLst>
                <a:cxn ang="0">
                  <a:pos x="T0" y="T1"/>
                </a:cxn>
                <a:cxn ang="0">
                  <a:pos x="T2" y="T3"/>
                </a:cxn>
                <a:cxn ang="0">
                  <a:pos x="T4" y="T5"/>
                </a:cxn>
                <a:cxn ang="0">
                  <a:pos x="T6" y="T7"/>
                </a:cxn>
                <a:cxn ang="0">
                  <a:pos x="T8" y="T9"/>
                </a:cxn>
                <a:cxn ang="0">
                  <a:pos x="T10" y="T11"/>
                </a:cxn>
                <a:cxn ang="0">
                  <a:pos x="T12" y="T13"/>
                </a:cxn>
              </a:cxnLst>
              <a:rect l="0" t="0" r="r" b="b"/>
              <a:pathLst>
                <a:path w="335" h="264">
                  <a:moveTo>
                    <a:pt x="0" y="155"/>
                  </a:moveTo>
                  <a:lnTo>
                    <a:pt x="45" y="107"/>
                  </a:lnTo>
                  <a:lnTo>
                    <a:pt x="121" y="167"/>
                  </a:lnTo>
                  <a:lnTo>
                    <a:pt x="295" y="0"/>
                  </a:lnTo>
                  <a:lnTo>
                    <a:pt x="335" y="48"/>
                  </a:lnTo>
                  <a:lnTo>
                    <a:pt x="119" y="264"/>
                  </a:lnTo>
                  <a:lnTo>
                    <a:pt x="0" y="155"/>
                  </a:lnTo>
                  <a:close/>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02">
              <a:extLst>
                <a:ext uri="{FF2B5EF4-FFF2-40B4-BE49-F238E27FC236}">
                  <a16:creationId xmlns:a16="http://schemas.microsoft.com/office/drawing/2014/main" id="{50996693-880D-8A6E-6BBA-45F3B1DD6ACC}"/>
                </a:ext>
              </a:extLst>
            </p:cNvPr>
            <p:cNvSpPr>
              <a:spLocks/>
            </p:cNvSpPr>
            <p:nvPr/>
          </p:nvSpPr>
          <p:spPr bwMode="auto">
            <a:xfrm>
              <a:off x="1633" y="1333"/>
              <a:ext cx="402" cy="585"/>
            </a:xfrm>
            <a:custGeom>
              <a:avLst/>
              <a:gdLst>
                <a:gd name="T0" fmla="*/ 162 w 169"/>
                <a:gd name="T1" fmla="*/ 4 h 246"/>
                <a:gd name="T2" fmla="*/ 134 w 169"/>
                <a:gd name="T3" fmla="*/ 22 h 246"/>
                <a:gd name="T4" fmla="*/ 125 w 169"/>
                <a:gd name="T5" fmla="*/ 5 h 246"/>
                <a:gd name="T6" fmla="*/ 125 w 169"/>
                <a:gd name="T7" fmla="*/ 39 h 246"/>
                <a:gd name="T8" fmla="*/ 76 w 169"/>
                <a:gd name="T9" fmla="*/ 143 h 246"/>
                <a:gd name="T10" fmla="*/ 46 w 169"/>
                <a:gd name="T11" fmla="*/ 172 h 246"/>
                <a:gd name="T12" fmla="*/ 0 w 169"/>
                <a:gd name="T13" fmla="*/ 186 h 246"/>
                <a:gd name="T14" fmla="*/ 18 w 169"/>
                <a:gd name="T15" fmla="*/ 246 h 246"/>
                <a:gd name="T16" fmla="*/ 81 w 169"/>
                <a:gd name="T17" fmla="*/ 225 h 246"/>
                <a:gd name="T18" fmla="*/ 116 w 169"/>
                <a:gd name="T19" fmla="*/ 190 h 246"/>
                <a:gd name="T20" fmla="*/ 160 w 169"/>
                <a:gd name="T21" fmla="*/ 56 h 246"/>
                <a:gd name="T22" fmla="*/ 168 w 169"/>
                <a:gd name="T23" fmla="*/ 30 h 246"/>
                <a:gd name="T24" fmla="*/ 162 w 169"/>
                <a:gd name="T25" fmla="*/ 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246">
                  <a:moveTo>
                    <a:pt x="162" y="4"/>
                  </a:moveTo>
                  <a:cubicBezTo>
                    <a:pt x="134" y="22"/>
                    <a:pt x="134" y="22"/>
                    <a:pt x="134" y="22"/>
                  </a:cubicBezTo>
                  <a:cubicBezTo>
                    <a:pt x="133" y="11"/>
                    <a:pt x="125" y="0"/>
                    <a:pt x="125" y="5"/>
                  </a:cubicBezTo>
                  <a:cubicBezTo>
                    <a:pt x="126" y="11"/>
                    <a:pt x="125" y="39"/>
                    <a:pt x="125" y="39"/>
                  </a:cubicBezTo>
                  <a:cubicBezTo>
                    <a:pt x="76" y="143"/>
                    <a:pt x="76" y="143"/>
                    <a:pt x="76" y="143"/>
                  </a:cubicBezTo>
                  <a:cubicBezTo>
                    <a:pt x="69" y="159"/>
                    <a:pt x="56" y="170"/>
                    <a:pt x="46" y="172"/>
                  </a:cubicBezTo>
                  <a:cubicBezTo>
                    <a:pt x="0" y="186"/>
                    <a:pt x="0" y="186"/>
                    <a:pt x="0" y="186"/>
                  </a:cubicBezTo>
                  <a:cubicBezTo>
                    <a:pt x="18" y="246"/>
                    <a:pt x="18" y="246"/>
                    <a:pt x="18" y="246"/>
                  </a:cubicBezTo>
                  <a:cubicBezTo>
                    <a:pt x="81" y="225"/>
                    <a:pt x="81" y="225"/>
                    <a:pt x="81" y="225"/>
                  </a:cubicBezTo>
                  <a:cubicBezTo>
                    <a:pt x="98" y="220"/>
                    <a:pt x="111" y="207"/>
                    <a:pt x="116" y="190"/>
                  </a:cubicBezTo>
                  <a:cubicBezTo>
                    <a:pt x="160" y="56"/>
                    <a:pt x="160" y="56"/>
                    <a:pt x="160" y="56"/>
                  </a:cubicBezTo>
                  <a:cubicBezTo>
                    <a:pt x="160" y="56"/>
                    <a:pt x="166" y="41"/>
                    <a:pt x="168" y="30"/>
                  </a:cubicBezTo>
                  <a:cubicBezTo>
                    <a:pt x="169" y="19"/>
                    <a:pt x="162" y="4"/>
                    <a:pt x="162" y="4"/>
                  </a:cubicBezTo>
                </a:path>
              </a:pathLst>
            </a:custGeom>
            <a:solidFill>
              <a:srgbClr val="FFB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03">
              <a:extLst>
                <a:ext uri="{FF2B5EF4-FFF2-40B4-BE49-F238E27FC236}">
                  <a16:creationId xmlns:a16="http://schemas.microsoft.com/office/drawing/2014/main" id="{312A6AA3-EEEE-4C09-86A5-CB33AB3334AD}"/>
                </a:ext>
              </a:extLst>
            </p:cNvPr>
            <p:cNvSpPr>
              <a:spLocks/>
            </p:cNvSpPr>
            <p:nvPr/>
          </p:nvSpPr>
          <p:spPr bwMode="auto">
            <a:xfrm>
              <a:off x="1344" y="3960"/>
              <a:ext cx="254" cy="114"/>
            </a:xfrm>
            <a:custGeom>
              <a:avLst/>
              <a:gdLst>
                <a:gd name="T0" fmla="*/ 58 w 107"/>
                <a:gd name="T1" fmla="*/ 31 h 48"/>
                <a:gd name="T2" fmla="*/ 57 w 107"/>
                <a:gd name="T3" fmla="*/ 0 h 48"/>
                <a:gd name="T4" fmla="*/ 0 w 107"/>
                <a:gd name="T5" fmla="*/ 1 h 48"/>
                <a:gd name="T6" fmla="*/ 0 w 107"/>
                <a:gd name="T7" fmla="*/ 46 h 48"/>
                <a:gd name="T8" fmla="*/ 4 w 107"/>
                <a:gd name="T9" fmla="*/ 46 h 48"/>
                <a:gd name="T10" fmla="*/ 95 w 107"/>
                <a:gd name="T11" fmla="*/ 45 h 48"/>
                <a:gd name="T12" fmla="*/ 58 w 107"/>
                <a:gd name="T13" fmla="*/ 31 h 48"/>
              </a:gdLst>
              <a:ahLst/>
              <a:cxnLst>
                <a:cxn ang="0">
                  <a:pos x="T0" y="T1"/>
                </a:cxn>
                <a:cxn ang="0">
                  <a:pos x="T2" y="T3"/>
                </a:cxn>
                <a:cxn ang="0">
                  <a:pos x="T4" y="T5"/>
                </a:cxn>
                <a:cxn ang="0">
                  <a:pos x="T6" y="T7"/>
                </a:cxn>
                <a:cxn ang="0">
                  <a:pos x="T8" y="T9"/>
                </a:cxn>
                <a:cxn ang="0">
                  <a:pos x="T10" y="T11"/>
                </a:cxn>
                <a:cxn ang="0">
                  <a:pos x="T12" y="T13"/>
                </a:cxn>
              </a:cxnLst>
              <a:rect l="0" t="0" r="r" b="b"/>
              <a:pathLst>
                <a:path w="107" h="48">
                  <a:moveTo>
                    <a:pt x="58" y="31"/>
                  </a:moveTo>
                  <a:cubicBezTo>
                    <a:pt x="57" y="0"/>
                    <a:pt x="57" y="0"/>
                    <a:pt x="57" y="0"/>
                  </a:cubicBezTo>
                  <a:cubicBezTo>
                    <a:pt x="0" y="1"/>
                    <a:pt x="0" y="1"/>
                    <a:pt x="0" y="1"/>
                  </a:cubicBezTo>
                  <a:cubicBezTo>
                    <a:pt x="0" y="46"/>
                    <a:pt x="0" y="46"/>
                    <a:pt x="0" y="46"/>
                  </a:cubicBezTo>
                  <a:cubicBezTo>
                    <a:pt x="4" y="46"/>
                    <a:pt x="4" y="46"/>
                    <a:pt x="4" y="46"/>
                  </a:cubicBezTo>
                  <a:cubicBezTo>
                    <a:pt x="20" y="47"/>
                    <a:pt x="84" y="48"/>
                    <a:pt x="95" y="45"/>
                  </a:cubicBezTo>
                  <a:cubicBezTo>
                    <a:pt x="107" y="41"/>
                    <a:pt x="58" y="31"/>
                    <a:pt x="58" y="31"/>
                  </a:cubicBezTo>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04">
              <a:extLst>
                <a:ext uri="{FF2B5EF4-FFF2-40B4-BE49-F238E27FC236}">
                  <a16:creationId xmlns:a16="http://schemas.microsoft.com/office/drawing/2014/main" id="{959B06CB-57C2-D211-5C67-23E7BE1BE784}"/>
                </a:ext>
              </a:extLst>
            </p:cNvPr>
            <p:cNvSpPr>
              <a:spLocks/>
            </p:cNvSpPr>
            <p:nvPr/>
          </p:nvSpPr>
          <p:spPr bwMode="auto">
            <a:xfrm>
              <a:off x="1344" y="4029"/>
              <a:ext cx="50" cy="38"/>
            </a:xfrm>
            <a:custGeom>
              <a:avLst/>
              <a:gdLst>
                <a:gd name="T0" fmla="*/ 2 w 21"/>
                <a:gd name="T1" fmla="*/ 0 h 16"/>
                <a:gd name="T2" fmla="*/ 0 w 21"/>
                <a:gd name="T3" fmla="*/ 0 h 16"/>
                <a:gd name="T4" fmla="*/ 0 w 21"/>
                <a:gd name="T5" fmla="*/ 16 h 16"/>
                <a:gd name="T6" fmla="*/ 0 w 21"/>
                <a:gd name="T7" fmla="*/ 16 h 16"/>
                <a:gd name="T8" fmla="*/ 21 w 21"/>
                <a:gd name="T9" fmla="*/ 15 h 16"/>
                <a:gd name="T10" fmla="*/ 13 w 21"/>
                <a:gd name="T11" fmla="*/ 4 h 16"/>
                <a:gd name="T12" fmla="*/ 2 w 2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1" h="16">
                  <a:moveTo>
                    <a:pt x="2" y="0"/>
                  </a:moveTo>
                  <a:cubicBezTo>
                    <a:pt x="1" y="0"/>
                    <a:pt x="0" y="0"/>
                    <a:pt x="0" y="0"/>
                  </a:cubicBezTo>
                  <a:cubicBezTo>
                    <a:pt x="0" y="16"/>
                    <a:pt x="0" y="16"/>
                    <a:pt x="0" y="16"/>
                  </a:cubicBezTo>
                  <a:cubicBezTo>
                    <a:pt x="0" y="16"/>
                    <a:pt x="0" y="16"/>
                    <a:pt x="0" y="16"/>
                  </a:cubicBezTo>
                  <a:cubicBezTo>
                    <a:pt x="21" y="15"/>
                    <a:pt x="21" y="15"/>
                    <a:pt x="21" y="15"/>
                  </a:cubicBezTo>
                  <a:cubicBezTo>
                    <a:pt x="20" y="11"/>
                    <a:pt x="17" y="7"/>
                    <a:pt x="13" y="4"/>
                  </a:cubicBezTo>
                  <a:cubicBezTo>
                    <a:pt x="10" y="1"/>
                    <a:pt x="6" y="0"/>
                    <a:pt x="2" y="0"/>
                  </a:cubicBezTo>
                </a:path>
              </a:pathLst>
            </a:custGeom>
            <a:solidFill>
              <a:srgbClr val="F4A8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105">
              <a:extLst>
                <a:ext uri="{FF2B5EF4-FFF2-40B4-BE49-F238E27FC236}">
                  <a16:creationId xmlns:a16="http://schemas.microsoft.com/office/drawing/2014/main" id="{F2B983C9-0782-ED8A-6E2C-D0D9B3B73ECB}"/>
                </a:ext>
              </a:extLst>
            </p:cNvPr>
            <p:cNvSpPr>
              <a:spLocks noEditPoints="1"/>
            </p:cNvSpPr>
            <p:nvPr/>
          </p:nvSpPr>
          <p:spPr bwMode="auto">
            <a:xfrm>
              <a:off x="1344" y="4048"/>
              <a:ext cx="230" cy="21"/>
            </a:xfrm>
            <a:custGeom>
              <a:avLst/>
              <a:gdLst>
                <a:gd name="T0" fmla="*/ 0 w 97"/>
                <a:gd name="T1" fmla="*/ 9 h 9"/>
                <a:gd name="T2" fmla="*/ 3 w 97"/>
                <a:gd name="T3" fmla="*/ 9 h 9"/>
                <a:gd name="T4" fmla="*/ 5 w 97"/>
                <a:gd name="T5" fmla="*/ 9 h 9"/>
                <a:gd name="T6" fmla="*/ 4 w 97"/>
                <a:gd name="T7" fmla="*/ 9 h 9"/>
                <a:gd name="T8" fmla="*/ 0 w 97"/>
                <a:gd name="T9" fmla="*/ 9 h 9"/>
                <a:gd name="T10" fmla="*/ 97 w 97"/>
                <a:gd name="T11" fmla="*/ 6 h 9"/>
                <a:gd name="T12" fmla="*/ 95 w 97"/>
                <a:gd name="T13" fmla="*/ 8 h 9"/>
                <a:gd name="T14" fmla="*/ 95 w 97"/>
                <a:gd name="T15" fmla="*/ 8 h 9"/>
                <a:gd name="T16" fmla="*/ 97 w 97"/>
                <a:gd name="T17" fmla="*/ 7 h 9"/>
                <a:gd name="T18" fmla="*/ 97 w 97"/>
                <a:gd name="T19" fmla="*/ 6 h 9"/>
                <a:gd name="T20" fmla="*/ 82 w 97"/>
                <a:gd name="T21" fmla="*/ 0 h 9"/>
                <a:gd name="T22" fmla="*/ 86 w 97"/>
                <a:gd name="T23" fmla="*/ 1 h 9"/>
                <a:gd name="T24" fmla="*/ 82 w 97"/>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9">
                  <a:moveTo>
                    <a:pt x="0" y="9"/>
                  </a:moveTo>
                  <a:cubicBezTo>
                    <a:pt x="1" y="9"/>
                    <a:pt x="2" y="9"/>
                    <a:pt x="3" y="9"/>
                  </a:cubicBezTo>
                  <a:cubicBezTo>
                    <a:pt x="4" y="9"/>
                    <a:pt x="4" y="9"/>
                    <a:pt x="5" y="9"/>
                  </a:cubicBezTo>
                  <a:cubicBezTo>
                    <a:pt x="4" y="9"/>
                    <a:pt x="4" y="9"/>
                    <a:pt x="4" y="9"/>
                  </a:cubicBezTo>
                  <a:cubicBezTo>
                    <a:pt x="0" y="9"/>
                    <a:pt x="0" y="9"/>
                    <a:pt x="0" y="9"/>
                  </a:cubicBezTo>
                  <a:moveTo>
                    <a:pt x="97" y="6"/>
                  </a:moveTo>
                  <a:cubicBezTo>
                    <a:pt x="97" y="7"/>
                    <a:pt x="97" y="7"/>
                    <a:pt x="95" y="8"/>
                  </a:cubicBezTo>
                  <a:cubicBezTo>
                    <a:pt x="95" y="8"/>
                    <a:pt x="95" y="8"/>
                    <a:pt x="95" y="8"/>
                  </a:cubicBezTo>
                  <a:cubicBezTo>
                    <a:pt x="96" y="8"/>
                    <a:pt x="97" y="7"/>
                    <a:pt x="97" y="7"/>
                  </a:cubicBezTo>
                  <a:cubicBezTo>
                    <a:pt x="97" y="7"/>
                    <a:pt x="97" y="6"/>
                    <a:pt x="97" y="6"/>
                  </a:cubicBezTo>
                  <a:moveTo>
                    <a:pt x="82" y="0"/>
                  </a:moveTo>
                  <a:cubicBezTo>
                    <a:pt x="83" y="0"/>
                    <a:pt x="84" y="0"/>
                    <a:pt x="86" y="1"/>
                  </a:cubicBezTo>
                  <a:cubicBezTo>
                    <a:pt x="84" y="0"/>
                    <a:pt x="82" y="0"/>
                    <a:pt x="8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106">
              <a:extLst>
                <a:ext uri="{FF2B5EF4-FFF2-40B4-BE49-F238E27FC236}">
                  <a16:creationId xmlns:a16="http://schemas.microsoft.com/office/drawing/2014/main" id="{909776C6-ACED-481C-6772-07369F68A76A}"/>
                </a:ext>
              </a:extLst>
            </p:cNvPr>
            <p:cNvSpPr>
              <a:spLocks/>
            </p:cNvSpPr>
            <p:nvPr/>
          </p:nvSpPr>
          <p:spPr bwMode="auto">
            <a:xfrm>
              <a:off x="1351" y="4069"/>
              <a:ext cx="123" cy="3"/>
            </a:xfrm>
            <a:custGeom>
              <a:avLst/>
              <a:gdLst>
                <a:gd name="T0" fmla="*/ 2 w 52"/>
                <a:gd name="T1" fmla="*/ 0 h 1"/>
                <a:gd name="T2" fmla="*/ 0 w 52"/>
                <a:gd name="T3" fmla="*/ 0 h 1"/>
                <a:gd name="T4" fmla="*/ 38 w 52"/>
                <a:gd name="T5" fmla="*/ 1 h 1"/>
                <a:gd name="T6" fmla="*/ 52 w 52"/>
                <a:gd name="T7" fmla="*/ 1 h 1"/>
                <a:gd name="T8" fmla="*/ 49 w 52"/>
                <a:gd name="T9" fmla="*/ 1 h 1"/>
                <a:gd name="T10" fmla="*/ 2 w 52"/>
                <a:gd name="T11" fmla="*/ 0 h 1"/>
              </a:gdLst>
              <a:ahLst/>
              <a:cxnLst>
                <a:cxn ang="0">
                  <a:pos x="T0" y="T1"/>
                </a:cxn>
                <a:cxn ang="0">
                  <a:pos x="T2" y="T3"/>
                </a:cxn>
                <a:cxn ang="0">
                  <a:pos x="T4" y="T5"/>
                </a:cxn>
                <a:cxn ang="0">
                  <a:pos x="T6" y="T7"/>
                </a:cxn>
                <a:cxn ang="0">
                  <a:pos x="T8" y="T9"/>
                </a:cxn>
                <a:cxn ang="0">
                  <a:pos x="T10" y="T11"/>
                </a:cxn>
              </a:cxnLst>
              <a:rect l="0" t="0" r="r" b="b"/>
              <a:pathLst>
                <a:path w="52" h="1">
                  <a:moveTo>
                    <a:pt x="2" y="0"/>
                  </a:moveTo>
                  <a:cubicBezTo>
                    <a:pt x="1" y="0"/>
                    <a:pt x="1" y="0"/>
                    <a:pt x="0" y="0"/>
                  </a:cubicBezTo>
                  <a:cubicBezTo>
                    <a:pt x="11" y="1"/>
                    <a:pt x="25" y="1"/>
                    <a:pt x="38" y="1"/>
                  </a:cubicBezTo>
                  <a:cubicBezTo>
                    <a:pt x="43" y="1"/>
                    <a:pt x="48" y="1"/>
                    <a:pt x="52" y="1"/>
                  </a:cubicBezTo>
                  <a:cubicBezTo>
                    <a:pt x="51" y="1"/>
                    <a:pt x="50" y="1"/>
                    <a:pt x="49" y="1"/>
                  </a:cubicBezTo>
                  <a:cubicBezTo>
                    <a:pt x="30" y="1"/>
                    <a:pt x="10" y="0"/>
                    <a:pt x="2" y="0"/>
                  </a:cubicBezTo>
                </a:path>
              </a:pathLst>
            </a:custGeom>
            <a:solidFill>
              <a:srgbClr val="7D84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07">
              <a:extLst>
                <a:ext uri="{FF2B5EF4-FFF2-40B4-BE49-F238E27FC236}">
                  <a16:creationId xmlns:a16="http://schemas.microsoft.com/office/drawing/2014/main" id="{AAA9CA1F-02D4-B761-2B38-5F694FC45FB1}"/>
                </a:ext>
              </a:extLst>
            </p:cNvPr>
            <p:cNvSpPr>
              <a:spLocks/>
            </p:cNvSpPr>
            <p:nvPr/>
          </p:nvSpPr>
          <p:spPr bwMode="auto">
            <a:xfrm>
              <a:off x="1344" y="4048"/>
              <a:ext cx="230" cy="24"/>
            </a:xfrm>
            <a:custGeom>
              <a:avLst/>
              <a:gdLst>
                <a:gd name="T0" fmla="*/ 82 w 97"/>
                <a:gd name="T1" fmla="*/ 0 h 10"/>
                <a:gd name="T2" fmla="*/ 77 w 97"/>
                <a:gd name="T3" fmla="*/ 7 h 10"/>
                <a:gd name="T4" fmla="*/ 21 w 97"/>
                <a:gd name="T5" fmla="*/ 7 h 10"/>
                <a:gd name="T6" fmla="*/ 21 w 97"/>
                <a:gd name="T7" fmla="*/ 8 h 10"/>
                <a:gd name="T8" fmla="*/ 0 w 97"/>
                <a:gd name="T9" fmla="*/ 8 h 10"/>
                <a:gd name="T10" fmla="*/ 0 w 97"/>
                <a:gd name="T11" fmla="*/ 9 h 10"/>
                <a:gd name="T12" fmla="*/ 0 w 97"/>
                <a:gd name="T13" fmla="*/ 9 h 10"/>
                <a:gd name="T14" fmla="*/ 4 w 97"/>
                <a:gd name="T15" fmla="*/ 9 h 10"/>
                <a:gd name="T16" fmla="*/ 5 w 97"/>
                <a:gd name="T17" fmla="*/ 9 h 10"/>
                <a:gd name="T18" fmla="*/ 52 w 97"/>
                <a:gd name="T19" fmla="*/ 10 h 10"/>
                <a:gd name="T20" fmla="*/ 55 w 97"/>
                <a:gd name="T21" fmla="*/ 10 h 10"/>
                <a:gd name="T22" fmla="*/ 95 w 97"/>
                <a:gd name="T23" fmla="*/ 8 h 10"/>
                <a:gd name="T24" fmla="*/ 95 w 97"/>
                <a:gd name="T25" fmla="*/ 8 h 10"/>
                <a:gd name="T26" fmla="*/ 97 w 97"/>
                <a:gd name="T27" fmla="*/ 6 h 10"/>
                <a:gd name="T28" fmla="*/ 86 w 97"/>
                <a:gd name="T29" fmla="*/ 1 h 10"/>
                <a:gd name="T30" fmla="*/ 82 w 97"/>
                <a:gd name="T31" fmla="*/ 0 h 10"/>
                <a:gd name="T32" fmla="*/ 82 w 97"/>
                <a:gd name="T3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10">
                  <a:moveTo>
                    <a:pt x="82" y="0"/>
                  </a:moveTo>
                  <a:cubicBezTo>
                    <a:pt x="78" y="0"/>
                    <a:pt x="77" y="7"/>
                    <a:pt x="77" y="7"/>
                  </a:cubicBezTo>
                  <a:cubicBezTo>
                    <a:pt x="21" y="7"/>
                    <a:pt x="21" y="7"/>
                    <a:pt x="21" y="7"/>
                  </a:cubicBezTo>
                  <a:cubicBezTo>
                    <a:pt x="21" y="8"/>
                    <a:pt x="21" y="8"/>
                    <a:pt x="21" y="8"/>
                  </a:cubicBezTo>
                  <a:cubicBezTo>
                    <a:pt x="0" y="8"/>
                    <a:pt x="0" y="8"/>
                    <a:pt x="0" y="8"/>
                  </a:cubicBezTo>
                  <a:cubicBezTo>
                    <a:pt x="0" y="9"/>
                    <a:pt x="0" y="9"/>
                    <a:pt x="0" y="9"/>
                  </a:cubicBezTo>
                  <a:cubicBezTo>
                    <a:pt x="0" y="9"/>
                    <a:pt x="0" y="9"/>
                    <a:pt x="0" y="9"/>
                  </a:cubicBezTo>
                  <a:cubicBezTo>
                    <a:pt x="4" y="9"/>
                    <a:pt x="4" y="9"/>
                    <a:pt x="4" y="9"/>
                  </a:cubicBezTo>
                  <a:cubicBezTo>
                    <a:pt x="4" y="9"/>
                    <a:pt x="4" y="9"/>
                    <a:pt x="5" y="9"/>
                  </a:cubicBezTo>
                  <a:cubicBezTo>
                    <a:pt x="13" y="9"/>
                    <a:pt x="33" y="10"/>
                    <a:pt x="52" y="10"/>
                  </a:cubicBezTo>
                  <a:cubicBezTo>
                    <a:pt x="53" y="10"/>
                    <a:pt x="54" y="10"/>
                    <a:pt x="55" y="10"/>
                  </a:cubicBezTo>
                  <a:cubicBezTo>
                    <a:pt x="73" y="10"/>
                    <a:pt x="89" y="9"/>
                    <a:pt x="95" y="8"/>
                  </a:cubicBezTo>
                  <a:cubicBezTo>
                    <a:pt x="95" y="8"/>
                    <a:pt x="95" y="8"/>
                    <a:pt x="95" y="8"/>
                  </a:cubicBezTo>
                  <a:cubicBezTo>
                    <a:pt x="97" y="7"/>
                    <a:pt x="97" y="7"/>
                    <a:pt x="97" y="6"/>
                  </a:cubicBezTo>
                  <a:cubicBezTo>
                    <a:pt x="95" y="4"/>
                    <a:pt x="90" y="2"/>
                    <a:pt x="86" y="1"/>
                  </a:cubicBezTo>
                  <a:cubicBezTo>
                    <a:pt x="84" y="0"/>
                    <a:pt x="83" y="0"/>
                    <a:pt x="82" y="0"/>
                  </a:cubicBezTo>
                  <a:cubicBezTo>
                    <a:pt x="82" y="0"/>
                    <a:pt x="82" y="0"/>
                    <a:pt x="82" y="0"/>
                  </a:cubicBezTo>
                </a:path>
              </a:pathLst>
            </a:custGeom>
            <a:solidFill>
              <a:srgbClr val="F196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08">
              <a:extLst>
                <a:ext uri="{FF2B5EF4-FFF2-40B4-BE49-F238E27FC236}">
                  <a16:creationId xmlns:a16="http://schemas.microsoft.com/office/drawing/2014/main" id="{44973FF6-2537-9B59-D395-4D8ED7FC41FD}"/>
                </a:ext>
              </a:extLst>
            </p:cNvPr>
            <p:cNvSpPr>
              <a:spLocks/>
            </p:cNvSpPr>
            <p:nvPr/>
          </p:nvSpPr>
          <p:spPr bwMode="auto">
            <a:xfrm>
              <a:off x="1344" y="4065"/>
              <a:ext cx="50" cy="2"/>
            </a:xfrm>
            <a:custGeom>
              <a:avLst/>
              <a:gdLst>
                <a:gd name="T0" fmla="*/ 21 w 21"/>
                <a:gd name="T1" fmla="*/ 0 h 1"/>
                <a:gd name="T2" fmla="*/ 0 w 21"/>
                <a:gd name="T3" fmla="*/ 1 h 1"/>
                <a:gd name="T4" fmla="*/ 0 w 21"/>
                <a:gd name="T5" fmla="*/ 1 h 1"/>
                <a:gd name="T6" fmla="*/ 21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cubicBezTo>
                    <a:pt x="0" y="1"/>
                    <a:pt x="0" y="1"/>
                    <a:pt x="0" y="1"/>
                  </a:cubicBezTo>
                  <a:cubicBezTo>
                    <a:pt x="0" y="1"/>
                    <a:pt x="0" y="1"/>
                    <a:pt x="0" y="1"/>
                  </a:cubicBezTo>
                  <a:cubicBezTo>
                    <a:pt x="21" y="1"/>
                    <a:pt x="21" y="1"/>
                    <a:pt x="21" y="1"/>
                  </a:cubicBezTo>
                  <a:cubicBezTo>
                    <a:pt x="21" y="1"/>
                    <a:pt x="21" y="1"/>
                    <a:pt x="21" y="0"/>
                  </a:cubicBezTo>
                </a:path>
              </a:pathLst>
            </a:custGeom>
            <a:solidFill>
              <a:srgbClr val="F8CB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09">
              <a:extLst>
                <a:ext uri="{FF2B5EF4-FFF2-40B4-BE49-F238E27FC236}">
                  <a16:creationId xmlns:a16="http://schemas.microsoft.com/office/drawing/2014/main" id="{909995C5-54C7-7397-BEA8-23AA19EDD2E1}"/>
                </a:ext>
              </a:extLst>
            </p:cNvPr>
            <p:cNvSpPr>
              <a:spLocks/>
            </p:cNvSpPr>
            <p:nvPr/>
          </p:nvSpPr>
          <p:spPr bwMode="auto">
            <a:xfrm>
              <a:off x="1341" y="4062"/>
              <a:ext cx="233" cy="5"/>
            </a:xfrm>
            <a:custGeom>
              <a:avLst/>
              <a:gdLst>
                <a:gd name="T0" fmla="*/ 0 w 98"/>
                <a:gd name="T1" fmla="*/ 2 h 2"/>
                <a:gd name="T2" fmla="*/ 1 w 98"/>
                <a:gd name="T3" fmla="*/ 2 h 2"/>
                <a:gd name="T4" fmla="*/ 4 w 98"/>
                <a:gd name="T5" fmla="*/ 2 h 2"/>
                <a:gd name="T6" fmla="*/ 15 w 98"/>
                <a:gd name="T7" fmla="*/ 2 h 2"/>
                <a:gd name="T8" fmla="*/ 49 w 98"/>
                <a:gd name="T9" fmla="*/ 2 h 2"/>
                <a:gd name="T10" fmla="*/ 84 w 98"/>
                <a:gd name="T11" fmla="*/ 1 h 2"/>
                <a:gd name="T12" fmla="*/ 94 w 98"/>
                <a:gd name="T13" fmla="*/ 0 h 2"/>
                <a:gd name="T14" fmla="*/ 97 w 98"/>
                <a:gd name="T15" fmla="*/ 0 h 2"/>
                <a:gd name="T16" fmla="*/ 98 w 98"/>
                <a:gd name="T17" fmla="*/ 0 h 2"/>
                <a:gd name="T18" fmla="*/ 97 w 98"/>
                <a:gd name="T19" fmla="*/ 0 h 2"/>
                <a:gd name="T20" fmla="*/ 94 w 98"/>
                <a:gd name="T21" fmla="*/ 0 h 2"/>
                <a:gd name="T22" fmla="*/ 84 w 98"/>
                <a:gd name="T23" fmla="*/ 1 h 2"/>
                <a:gd name="T24" fmla="*/ 49 w 98"/>
                <a:gd name="T25" fmla="*/ 1 h 2"/>
                <a:gd name="T26" fmla="*/ 15 w 98"/>
                <a:gd name="T27" fmla="*/ 2 h 2"/>
                <a:gd name="T28" fmla="*/ 4 w 98"/>
                <a:gd name="T29" fmla="*/ 1 h 2"/>
                <a:gd name="T30" fmla="*/ 1 w 98"/>
                <a:gd name="T31" fmla="*/ 1 h 2"/>
                <a:gd name="T32" fmla="*/ 0 w 98"/>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2">
                  <a:moveTo>
                    <a:pt x="0" y="2"/>
                  </a:moveTo>
                  <a:cubicBezTo>
                    <a:pt x="0" y="2"/>
                    <a:pt x="1" y="2"/>
                    <a:pt x="1" y="2"/>
                  </a:cubicBezTo>
                  <a:cubicBezTo>
                    <a:pt x="2" y="2"/>
                    <a:pt x="3" y="2"/>
                    <a:pt x="4" y="2"/>
                  </a:cubicBezTo>
                  <a:cubicBezTo>
                    <a:pt x="7" y="2"/>
                    <a:pt x="10" y="2"/>
                    <a:pt x="15" y="2"/>
                  </a:cubicBezTo>
                  <a:cubicBezTo>
                    <a:pt x="23" y="2"/>
                    <a:pt x="36" y="2"/>
                    <a:pt x="49" y="2"/>
                  </a:cubicBezTo>
                  <a:cubicBezTo>
                    <a:pt x="63" y="2"/>
                    <a:pt x="75" y="1"/>
                    <a:pt x="84" y="1"/>
                  </a:cubicBezTo>
                  <a:cubicBezTo>
                    <a:pt x="88" y="1"/>
                    <a:pt x="91" y="1"/>
                    <a:pt x="94" y="0"/>
                  </a:cubicBezTo>
                  <a:cubicBezTo>
                    <a:pt x="95" y="0"/>
                    <a:pt x="96" y="0"/>
                    <a:pt x="97" y="0"/>
                  </a:cubicBezTo>
                  <a:cubicBezTo>
                    <a:pt x="98" y="0"/>
                    <a:pt x="98" y="0"/>
                    <a:pt x="98" y="0"/>
                  </a:cubicBezTo>
                  <a:cubicBezTo>
                    <a:pt x="98" y="0"/>
                    <a:pt x="98" y="0"/>
                    <a:pt x="97" y="0"/>
                  </a:cubicBezTo>
                  <a:cubicBezTo>
                    <a:pt x="96" y="0"/>
                    <a:pt x="95" y="0"/>
                    <a:pt x="94" y="0"/>
                  </a:cubicBezTo>
                  <a:cubicBezTo>
                    <a:pt x="91" y="0"/>
                    <a:pt x="88" y="0"/>
                    <a:pt x="84" y="1"/>
                  </a:cubicBezTo>
                  <a:cubicBezTo>
                    <a:pt x="75" y="1"/>
                    <a:pt x="63" y="1"/>
                    <a:pt x="49" y="1"/>
                  </a:cubicBezTo>
                  <a:cubicBezTo>
                    <a:pt x="36" y="2"/>
                    <a:pt x="23" y="2"/>
                    <a:pt x="15" y="2"/>
                  </a:cubicBezTo>
                  <a:cubicBezTo>
                    <a:pt x="10" y="2"/>
                    <a:pt x="7" y="1"/>
                    <a:pt x="4" y="1"/>
                  </a:cubicBezTo>
                  <a:cubicBezTo>
                    <a:pt x="3" y="1"/>
                    <a:pt x="2" y="1"/>
                    <a:pt x="1" y="1"/>
                  </a:cubicBezTo>
                  <a:cubicBezTo>
                    <a:pt x="1" y="1"/>
                    <a:pt x="0" y="1"/>
                    <a:pt x="0" y="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10">
              <a:extLst>
                <a:ext uri="{FF2B5EF4-FFF2-40B4-BE49-F238E27FC236}">
                  <a16:creationId xmlns:a16="http://schemas.microsoft.com/office/drawing/2014/main" id="{A14B7874-B068-2EFB-64C2-6A7DD2B68BEB}"/>
                </a:ext>
              </a:extLst>
            </p:cNvPr>
            <p:cNvSpPr>
              <a:spLocks/>
            </p:cNvSpPr>
            <p:nvPr/>
          </p:nvSpPr>
          <p:spPr bwMode="auto">
            <a:xfrm>
              <a:off x="1524" y="4046"/>
              <a:ext cx="14" cy="21"/>
            </a:xfrm>
            <a:custGeom>
              <a:avLst/>
              <a:gdLst>
                <a:gd name="T0" fmla="*/ 1 w 6"/>
                <a:gd name="T1" fmla="*/ 9 h 9"/>
                <a:gd name="T2" fmla="*/ 3 w 6"/>
                <a:gd name="T3" fmla="*/ 4 h 9"/>
                <a:gd name="T4" fmla="*/ 6 w 6"/>
                <a:gd name="T5" fmla="*/ 0 h 9"/>
                <a:gd name="T6" fmla="*/ 2 w 6"/>
                <a:gd name="T7" fmla="*/ 4 h 9"/>
                <a:gd name="T8" fmla="*/ 1 w 6"/>
                <a:gd name="T9" fmla="*/ 9 h 9"/>
              </a:gdLst>
              <a:ahLst/>
              <a:cxnLst>
                <a:cxn ang="0">
                  <a:pos x="T0" y="T1"/>
                </a:cxn>
                <a:cxn ang="0">
                  <a:pos x="T2" y="T3"/>
                </a:cxn>
                <a:cxn ang="0">
                  <a:pos x="T4" y="T5"/>
                </a:cxn>
                <a:cxn ang="0">
                  <a:pos x="T6" y="T7"/>
                </a:cxn>
                <a:cxn ang="0">
                  <a:pos x="T8" y="T9"/>
                </a:cxn>
              </a:cxnLst>
              <a:rect l="0" t="0" r="r" b="b"/>
              <a:pathLst>
                <a:path w="6" h="9">
                  <a:moveTo>
                    <a:pt x="1" y="9"/>
                  </a:moveTo>
                  <a:cubicBezTo>
                    <a:pt x="1" y="9"/>
                    <a:pt x="1" y="6"/>
                    <a:pt x="3" y="4"/>
                  </a:cubicBezTo>
                  <a:cubicBezTo>
                    <a:pt x="4" y="1"/>
                    <a:pt x="6" y="0"/>
                    <a:pt x="6" y="0"/>
                  </a:cubicBezTo>
                  <a:cubicBezTo>
                    <a:pt x="6" y="0"/>
                    <a:pt x="4" y="1"/>
                    <a:pt x="2" y="4"/>
                  </a:cubicBezTo>
                  <a:cubicBezTo>
                    <a:pt x="0" y="6"/>
                    <a:pt x="1" y="9"/>
                    <a:pt x="1"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11">
              <a:extLst>
                <a:ext uri="{FF2B5EF4-FFF2-40B4-BE49-F238E27FC236}">
                  <a16:creationId xmlns:a16="http://schemas.microsoft.com/office/drawing/2014/main" id="{D3F2A9A1-5EC4-FC88-5A41-BF70B5538B00}"/>
                </a:ext>
              </a:extLst>
            </p:cNvPr>
            <p:cNvSpPr>
              <a:spLocks/>
            </p:cNvSpPr>
            <p:nvPr/>
          </p:nvSpPr>
          <p:spPr bwMode="auto">
            <a:xfrm>
              <a:off x="1484" y="4036"/>
              <a:ext cx="9" cy="12"/>
            </a:xfrm>
            <a:custGeom>
              <a:avLst/>
              <a:gdLst>
                <a:gd name="T0" fmla="*/ 1 w 4"/>
                <a:gd name="T1" fmla="*/ 5 h 5"/>
                <a:gd name="T2" fmla="*/ 2 w 4"/>
                <a:gd name="T3" fmla="*/ 2 h 5"/>
                <a:gd name="T4" fmla="*/ 4 w 4"/>
                <a:gd name="T5" fmla="*/ 0 h 5"/>
                <a:gd name="T6" fmla="*/ 2 w 4"/>
                <a:gd name="T7" fmla="*/ 2 h 5"/>
                <a:gd name="T8" fmla="*/ 1 w 4"/>
                <a:gd name="T9" fmla="*/ 5 h 5"/>
              </a:gdLst>
              <a:ahLst/>
              <a:cxnLst>
                <a:cxn ang="0">
                  <a:pos x="T0" y="T1"/>
                </a:cxn>
                <a:cxn ang="0">
                  <a:pos x="T2" y="T3"/>
                </a:cxn>
                <a:cxn ang="0">
                  <a:pos x="T4" y="T5"/>
                </a:cxn>
                <a:cxn ang="0">
                  <a:pos x="T6" y="T7"/>
                </a:cxn>
                <a:cxn ang="0">
                  <a:pos x="T8" y="T9"/>
                </a:cxn>
              </a:cxnLst>
              <a:rect l="0" t="0" r="r" b="b"/>
              <a:pathLst>
                <a:path w="4" h="5">
                  <a:moveTo>
                    <a:pt x="1" y="5"/>
                  </a:moveTo>
                  <a:cubicBezTo>
                    <a:pt x="1" y="5"/>
                    <a:pt x="2" y="4"/>
                    <a:pt x="2" y="2"/>
                  </a:cubicBezTo>
                  <a:cubicBezTo>
                    <a:pt x="3" y="1"/>
                    <a:pt x="4" y="0"/>
                    <a:pt x="4" y="0"/>
                  </a:cubicBezTo>
                  <a:cubicBezTo>
                    <a:pt x="3" y="0"/>
                    <a:pt x="3" y="1"/>
                    <a:pt x="2" y="2"/>
                  </a:cubicBezTo>
                  <a:cubicBezTo>
                    <a:pt x="1" y="3"/>
                    <a:pt x="0" y="4"/>
                    <a:pt x="1"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12">
              <a:extLst>
                <a:ext uri="{FF2B5EF4-FFF2-40B4-BE49-F238E27FC236}">
                  <a16:creationId xmlns:a16="http://schemas.microsoft.com/office/drawing/2014/main" id="{77930685-8A4D-C598-0BA6-CD032D7B45DD}"/>
                </a:ext>
              </a:extLst>
            </p:cNvPr>
            <p:cNvSpPr>
              <a:spLocks/>
            </p:cNvSpPr>
            <p:nvPr/>
          </p:nvSpPr>
          <p:spPr bwMode="auto">
            <a:xfrm>
              <a:off x="1474" y="4034"/>
              <a:ext cx="10" cy="7"/>
            </a:xfrm>
            <a:custGeom>
              <a:avLst/>
              <a:gdLst>
                <a:gd name="T0" fmla="*/ 0 w 4"/>
                <a:gd name="T1" fmla="*/ 3 h 3"/>
                <a:gd name="T2" fmla="*/ 2 w 4"/>
                <a:gd name="T3" fmla="*/ 2 h 3"/>
                <a:gd name="T4" fmla="*/ 3 w 4"/>
                <a:gd name="T5" fmla="*/ 0 h 3"/>
                <a:gd name="T6" fmla="*/ 1 w 4"/>
                <a:gd name="T7" fmla="*/ 1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0" y="3"/>
                    <a:pt x="1" y="3"/>
                    <a:pt x="2" y="2"/>
                  </a:cubicBezTo>
                  <a:cubicBezTo>
                    <a:pt x="3" y="1"/>
                    <a:pt x="4" y="0"/>
                    <a:pt x="3" y="0"/>
                  </a:cubicBezTo>
                  <a:cubicBezTo>
                    <a:pt x="3" y="0"/>
                    <a:pt x="2" y="0"/>
                    <a:pt x="1" y="1"/>
                  </a:cubicBezTo>
                  <a:cubicBezTo>
                    <a:pt x="1" y="2"/>
                    <a:pt x="0" y="3"/>
                    <a:pt x="0" y="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Oval 113">
              <a:extLst>
                <a:ext uri="{FF2B5EF4-FFF2-40B4-BE49-F238E27FC236}">
                  <a16:creationId xmlns:a16="http://schemas.microsoft.com/office/drawing/2014/main" id="{EE431184-2A50-3CA3-FDFA-75F2B8544551}"/>
                </a:ext>
              </a:extLst>
            </p:cNvPr>
            <p:cNvSpPr>
              <a:spLocks noChangeArrowheads="1"/>
            </p:cNvSpPr>
            <p:nvPr/>
          </p:nvSpPr>
          <p:spPr bwMode="auto">
            <a:xfrm>
              <a:off x="1467" y="4027"/>
              <a:ext cx="14" cy="2"/>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14">
              <a:extLst>
                <a:ext uri="{FF2B5EF4-FFF2-40B4-BE49-F238E27FC236}">
                  <a16:creationId xmlns:a16="http://schemas.microsoft.com/office/drawing/2014/main" id="{1D00CA0B-339C-B11F-FB1B-F2302C62BEA4}"/>
                </a:ext>
              </a:extLst>
            </p:cNvPr>
            <p:cNvSpPr>
              <a:spLocks/>
            </p:cNvSpPr>
            <p:nvPr/>
          </p:nvSpPr>
          <p:spPr bwMode="auto">
            <a:xfrm>
              <a:off x="1465" y="4020"/>
              <a:ext cx="16" cy="2"/>
            </a:xfrm>
            <a:custGeom>
              <a:avLst/>
              <a:gdLst>
                <a:gd name="T0" fmla="*/ 0 w 7"/>
                <a:gd name="T1" fmla="*/ 0 h 1"/>
                <a:gd name="T2" fmla="*/ 3 w 7"/>
                <a:gd name="T3" fmla="*/ 1 h 1"/>
                <a:gd name="T4" fmla="*/ 7 w 7"/>
                <a:gd name="T5" fmla="*/ 0 h 1"/>
                <a:gd name="T6" fmla="*/ 3 w 7"/>
                <a:gd name="T7" fmla="*/ 0 h 1"/>
                <a:gd name="T8" fmla="*/ 0 w 7"/>
                <a:gd name="T9" fmla="*/ 0 h 1"/>
              </a:gdLst>
              <a:ahLst/>
              <a:cxnLst>
                <a:cxn ang="0">
                  <a:pos x="T0" y="T1"/>
                </a:cxn>
                <a:cxn ang="0">
                  <a:pos x="T2" y="T3"/>
                </a:cxn>
                <a:cxn ang="0">
                  <a:pos x="T4" y="T5"/>
                </a:cxn>
                <a:cxn ang="0">
                  <a:pos x="T6" y="T7"/>
                </a:cxn>
                <a:cxn ang="0">
                  <a:pos x="T8" y="T9"/>
                </a:cxn>
              </a:cxnLst>
              <a:rect l="0" t="0" r="r" b="b"/>
              <a:pathLst>
                <a:path w="7" h="1">
                  <a:moveTo>
                    <a:pt x="0" y="0"/>
                  </a:moveTo>
                  <a:cubicBezTo>
                    <a:pt x="0" y="0"/>
                    <a:pt x="1" y="1"/>
                    <a:pt x="3" y="1"/>
                  </a:cubicBezTo>
                  <a:cubicBezTo>
                    <a:pt x="5" y="1"/>
                    <a:pt x="7" y="1"/>
                    <a:pt x="7" y="0"/>
                  </a:cubicBezTo>
                  <a:cubicBezTo>
                    <a:pt x="7" y="0"/>
                    <a:pt x="5" y="0"/>
                    <a:pt x="3" y="0"/>
                  </a:cubicBezTo>
                  <a:cubicBezTo>
                    <a:pt x="1" y="0"/>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15">
              <a:extLst>
                <a:ext uri="{FF2B5EF4-FFF2-40B4-BE49-F238E27FC236}">
                  <a16:creationId xmlns:a16="http://schemas.microsoft.com/office/drawing/2014/main" id="{DD8408C9-310C-31E5-6B8C-57F0EE45303D}"/>
                </a:ext>
              </a:extLst>
            </p:cNvPr>
            <p:cNvSpPr>
              <a:spLocks/>
            </p:cNvSpPr>
            <p:nvPr/>
          </p:nvSpPr>
          <p:spPr bwMode="auto">
            <a:xfrm>
              <a:off x="1491" y="4020"/>
              <a:ext cx="24" cy="19"/>
            </a:xfrm>
            <a:custGeom>
              <a:avLst/>
              <a:gdLst>
                <a:gd name="T0" fmla="*/ 0 w 10"/>
                <a:gd name="T1" fmla="*/ 7 h 8"/>
                <a:gd name="T2" fmla="*/ 3 w 10"/>
                <a:gd name="T3" fmla="*/ 6 h 8"/>
                <a:gd name="T4" fmla="*/ 7 w 10"/>
                <a:gd name="T5" fmla="*/ 6 h 8"/>
                <a:gd name="T6" fmla="*/ 9 w 10"/>
                <a:gd name="T7" fmla="*/ 5 h 8"/>
                <a:gd name="T8" fmla="*/ 10 w 10"/>
                <a:gd name="T9" fmla="*/ 3 h 8"/>
                <a:gd name="T10" fmla="*/ 10 w 10"/>
                <a:gd name="T11" fmla="*/ 2 h 8"/>
                <a:gd name="T12" fmla="*/ 1 w 10"/>
                <a:gd name="T13" fmla="*/ 4 h 8"/>
                <a:gd name="T14" fmla="*/ 0 w 10"/>
                <a:gd name="T15" fmla="*/ 7 h 8"/>
                <a:gd name="T16" fmla="*/ 0 w 10"/>
                <a:gd name="T17" fmla="*/ 8 h 8"/>
                <a:gd name="T18" fmla="*/ 2 w 10"/>
                <a:gd name="T19" fmla="*/ 4 h 8"/>
                <a:gd name="T20" fmla="*/ 5 w 10"/>
                <a:gd name="T21" fmla="*/ 2 h 8"/>
                <a:gd name="T22" fmla="*/ 9 w 10"/>
                <a:gd name="T23" fmla="*/ 2 h 8"/>
                <a:gd name="T24" fmla="*/ 9 w 10"/>
                <a:gd name="T25" fmla="*/ 4 h 8"/>
                <a:gd name="T26" fmla="*/ 7 w 10"/>
                <a:gd name="T27" fmla="*/ 5 h 8"/>
                <a:gd name="T28" fmla="*/ 3 w 10"/>
                <a:gd name="T29" fmla="*/ 6 h 8"/>
                <a:gd name="T30" fmla="*/ 0 w 10"/>
                <a:gd name="T3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8">
                  <a:moveTo>
                    <a:pt x="0" y="7"/>
                  </a:moveTo>
                  <a:cubicBezTo>
                    <a:pt x="0" y="7"/>
                    <a:pt x="1" y="7"/>
                    <a:pt x="3" y="6"/>
                  </a:cubicBezTo>
                  <a:cubicBezTo>
                    <a:pt x="4" y="6"/>
                    <a:pt x="6" y="6"/>
                    <a:pt x="7" y="6"/>
                  </a:cubicBezTo>
                  <a:cubicBezTo>
                    <a:pt x="8" y="5"/>
                    <a:pt x="9" y="5"/>
                    <a:pt x="9" y="5"/>
                  </a:cubicBezTo>
                  <a:cubicBezTo>
                    <a:pt x="10" y="4"/>
                    <a:pt x="10" y="4"/>
                    <a:pt x="10" y="3"/>
                  </a:cubicBezTo>
                  <a:cubicBezTo>
                    <a:pt x="10" y="3"/>
                    <a:pt x="10" y="2"/>
                    <a:pt x="10" y="2"/>
                  </a:cubicBezTo>
                  <a:cubicBezTo>
                    <a:pt x="6" y="0"/>
                    <a:pt x="3" y="2"/>
                    <a:pt x="1" y="4"/>
                  </a:cubicBezTo>
                  <a:cubicBezTo>
                    <a:pt x="1" y="5"/>
                    <a:pt x="0" y="6"/>
                    <a:pt x="0" y="7"/>
                  </a:cubicBezTo>
                  <a:cubicBezTo>
                    <a:pt x="0" y="7"/>
                    <a:pt x="0" y="8"/>
                    <a:pt x="0" y="8"/>
                  </a:cubicBezTo>
                  <a:cubicBezTo>
                    <a:pt x="0" y="8"/>
                    <a:pt x="0" y="6"/>
                    <a:pt x="2" y="4"/>
                  </a:cubicBezTo>
                  <a:cubicBezTo>
                    <a:pt x="2" y="3"/>
                    <a:pt x="3" y="3"/>
                    <a:pt x="5" y="2"/>
                  </a:cubicBezTo>
                  <a:cubicBezTo>
                    <a:pt x="6" y="2"/>
                    <a:pt x="8" y="2"/>
                    <a:pt x="9" y="2"/>
                  </a:cubicBezTo>
                  <a:cubicBezTo>
                    <a:pt x="10" y="3"/>
                    <a:pt x="10" y="4"/>
                    <a:pt x="9" y="4"/>
                  </a:cubicBezTo>
                  <a:cubicBezTo>
                    <a:pt x="8" y="4"/>
                    <a:pt x="8" y="5"/>
                    <a:pt x="7" y="5"/>
                  </a:cubicBezTo>
                  <a:cubicBezTo>
                    <a:pt x="6" y="5"/>
                    <a:pt x="4" y="6"/>
                    <a:pt x="3" y="6"/>
                  </a:cubicBezTo>
                  <a:cubicBezTo>
                    <a:pt x="1" y="6"/>
                    <a:pt x="0" y="6"/>
                    <a:pt x="0" y="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16">
              <a:extLst>
                <a:ext uri="{FF2B5EF4-FFF2-40B4-BE49-F238E27FC236}">
                  <a16:creationId xmlns:a16="http://schemas.microsoft.com/office/drawing/2014/main" id="{3973972E-AE6D-ACB5-6C29-5EDFA2AB9972}"/>
                </a:ext>
              </a:extLst>
            </p:cNvPr>
            <p:cNvSpPr>
              <a:spLocks/>
            </p:cNvSpPr>
            <p:nvPr/>
          </p:nvSpPr>
          <p:spPr bwMode="auto">
            <a:xfrm>
              <a:off x="1479" y="4017"/>
              <a:ext cx="14" cy="19"/>
            </a:xfrm>
            <a:custGeom>
              <a:avLst/>
              <a:gdLst>
                <a:gd name="T0" fmla="*/ 5 w 6"/>
                <a:gd name="T1" fmla="*/ 8 h 8"/>
                <a:gd name="T2" fmla="*/ 6 w 6"/>
                <a:gd name="T3" fmla="*/ 5 h 8"/>
                <a:gd name="T4" fmla="*/ 5 w 6"/>
                <a:gd name="T5" fmla="*/ 2 h 8"/>
                <a:gd name="T6" fmla="*/ 2 w 6"/>
                <a:gd name="T7" fmla="*/ 1 h 8"/>
                <a:gd name="T8" fmla="*/ 1 w 6"/>
                <a:gd name="T9" fmla="*/ 2 h 8"/>
                <a:gd name="T10" fmla="*/ 1 w 6"/>
                <a:gd name="T11" fmla="*/ 4 h 8"/>
                <a:gd name="T12" fmla="*/ 3 w 6"/>
                <a:gd name="T13" fmla="*/ 6 h 8"/>
                <a:gd name="T14" fmla="*/ 5 w 6"/>
                <a:gd name="T15" fmla="*/ 8 h 8"/>
                <a:gd name="T16" fmla="*/ 3 w 6"/>
                <a:gd name="T17" fmla="*/ 6 h 8"/>
                <a:gd name="T18" fmla="*/ 2 w 6"/>
                <a:gd name="T19" fmla="*/ 4 h 8"/>
                <a:gd name="T20" fmla="*/ 2 w 6"/>
                <a:gd name="T21" fmla="*/ 1 h 8"/>
                <a:gd name="T22" fmla="*/ 4 w 6"/>
                <a:gd name="T23" fmla="*/ 3 h 8"/>
                <a:gd name="T24" fmla="*/ 5 w 6"/>
                <a:gd name="T25" fmla="*/ 5 h 8"/>
                <a:gd name="T26" fmla="*/ 5 w 6"/>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8">
                  <a:moveTo>
                    <a:pt x="5" y="8"/>
                  </a:moveTo>
                  <a:cubicBezTo>
                    <a:pt x="6" y="8"/>
                    <a:pt x="6" y="7"/>
                    <a:pt x="6" y="5"/>
                  </a:cubicBezTo>
                  <a:cubicBezTo>
                    <a:pt x="6" y="4"/>
                    <a:pt x="5" y="3"/>
                    <a:pt x="5" y="2"/>
                  </a:cubicBezTo>
                  <a:cubicBezTo>
                    <a:pt x="4" y="2"/>
                    <a:pt x="3" y="0"/>
                    <a:pt x="2" y="1"/>
                  </a:cubicBezTo>
                  <a:cubicBezTo>
                    <a:pt x="1" y="1"/>
                    <a:pt x="0" y="2"/>
                    <a:pt x="1" y="2"/>
                  </a:cubicBezTo>
                  <a:cubicBezTo>
                    <a:pt x="1" y="3"/>
                    <a:pt x="1" y="4"/>
                    <a:pt x="1" y="4"/>
                  </a:cubicBezTo>
                  <a:cubicBezTo>
                    <a:pt x="2" y="5"/>
                    <a:pt x="2" y="6"/>
                    <a:pt x="3" y="6"/>
                  </a:cubicBezTo>
                  <a:cubicBezTo>
                    <a:pt x="4" y="7"/>
                    <a:pt x="5" y="8"/>
                    <a:pt x="5" y="8"/>
                  </a:cubicBezTo>
                  <a:cubicBezTo>
                    <a:pt x="5" y="8"/>
                    <a:pt x="4" y="7"/>
                    <a:pt x="3" y="6"/>
                  </a:cubicBezTo>
                  <a:cubicBezTo>
                    <a:pt x="3" y="5"/>
                    <a:pt x="2" y="5"/>
                    <a:pt x="2" y="4"/>
                  </a:cubicBezTo>
                  <a:cubicBezTo>
                    <a:pt x="1" y="3"/>
                    <a:pt x="1" y="1"/>
                    <a:pt x="2" y="1"/>
                  </a:cubicBezTo>
                  <a:cubicBezTo>
                    <a:pt x="3" y="1"/>
                    <a:pt x="4" y="2"/>
                    <a:pt x="4" y="3"/>
                  </a:cubicBezTo>
                  <a:cubicBezTo>
                    <a:pt x="5" y="4"/>
                    <a:pt x="5" y="4"/>
                    <a:pt x="5" y="5"/>
                  </a:cubicBezTo>
                  <a:cubicBezTo>
                    <a:pt x="6" y="7"/>
                    <a:pt x="5" y="8"/>
                    <a:pt x="5" y="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17">
              <a:extLst>
                <a:ext uri="{FF2B5EF4-FFF2-40B4-BE49-F238E27FC236}">
                  <a16:creationId xmlns:a16="http://schemas.microsoft.com/office/drawing/2014/main" id="{7B787294-4FB2-DF1F-EEC6-618B9520B873}"/>
                </a:ext>
              </a:extLst>
            </p:cNvPr>
            <p:cNvSpPr>
              <a:spLocks/>
            </p:cNvSpPr>
            <p:nvPr/>
          </p:nvSpPr>
          <p:spPr bwMode="auto">
            <a:xfrm>
              <a:off x="1344" y="4027"/>
              <a:ext cx="50" cy="40"/>
            </a:xfrm>
            <a:custGeom>
              <a:avLst/>
              <a:gdLst>
                <a:gd name="T0" fmla="*/ 0 w 21"/>
                <a:gd name="T1" fmla="*/ 1 h 17"/>
                <a:gd name="T2" fmla="*/ 4 w 21"/>
                <a:gd name="T3" fmla="*/ 1 h 17"/>
                <a:gd name="T4" fmla="*/ 14 w 21"/>
                <a:gd name="T5" fmla="*/ 5 h 17"/>
                <a:gd name="T6" fmla="*/ 20 w 21"/>
                <a:gd name="T7" fmla="*/ 13 h 17"/>
                <a:gd name="T8" fmla="*/ 21 w 21"/>
                <a:gd name="T9" fmla="*/ 17 h 17"/>
                <a:gd name="T10" fmla="*/ 21 w 21"/>
                <a:gd name="T11" fmla="*/ 16 h 17"/>
                <a:gd name="T12" fmla="*/ 20 w 21"/>
                <a:gd name="T13" fmla="*/ 12 h 17"/>
                <a:gd name="T14" fmla="*/ 14 w 21"/>
                <a:gd name="T15" fmla="*/ 4 h 17"/>
                <a:gd name="T16" fmla="*/ 4 w 21"/>
                <a:gd name="T17" fmla="*/ 0 h 17"/>
                <a:gd name="T18" fmla="*/ 1 w 21"/>
                <a:gd name="T19" fmla="*/ 0 h 17"/>
                <a:gd name="T20" fmla="*/ 0 w 21"/>
                <a:gd name="T2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7">
                  <a:moveTo>
                    <a:pt x="0" y="1"/>
                  </a:moveTo>
                  <a:cubicBezTo>
                    <a:pt x="0" y="1"/>
                    <a:pt x="2" y="1"/>
                    <a:pt x="4" y="1"/>
                  </a:cubicBezTo>
                  <a:cubicBezTo>
                    <a:pt x="7" y="1"/>
                    <a:pt x="11" y="2"/>
                    <a:pt x="14" y="5"/>
                  </a:cubicBezTo>
                  <a:cubicBezTo>
                    <a:pt x="17" y="7"/>
                    <a:pt x="19" y="10"/>
                    <a:pt x="20" y="13"/>
                  </a:cubicBezTo>
                  <a:cubicBezTo>
                    <a:pt x="21" y="15"/>
                    <a:pt x="21" y="17"/>
                    <a:pt x="21" y="17"/>
                  </a:cubicBezTo>
                  <a:cubicBezTo>
                    <a:pt x="21" y="17"/>
                    <a:pt x="21" y="16"/>
                    <a:pt x="21" y="16"/>
                  </a:cubicBezTo>
                  <a:cubicBezTo>
                    <a:pt x="21" y="15"/>
                    <a:pt x="21" y="14"/>
                    <a:pt x="20" y="12"/>
                  </a:cubicBezTo>
                  <a:cubicBezTo>
                    <a:pt x="19" y="10"/>
                    <a:pt x="17" y="7"/>
                    <a:pt x="14" y="4"/>
                  </a:cubicBezTo>
                  <a:cubicBezTo>
                    <a:pt x="11" y="1"/>
                    <a:pt x="7" y="0"/>
                    <a:pt x="4" y="0"/>
                  </a:cubicBezTo>
                  <a:cubicBezTo>
                    <a:pt x="3" y="0"/>
                    <a:pt x="2" y="0"/>
                    <a:pt x="1" y="0"/>
                  </a:cubicBezTo>
                  <a:cubicBezTo>
                    <a:pt x="1" y="1"/>
                    <a:pt x="0" y="1"/>
                    <a:pt x="0"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Oval 118">
              <a:extLst>
                <a:ext uri="{FF2B5EF4-FFF2-40B4-BE49-F238E27FC236}">
                  <a16:creationId xmlns:a16="http://schemas.microsoft.com/office/drawing/2014/main" id="{A7943A50-F6AE-E1A5-A674-0C2A9CAB3EC7}"/>
                </a:ext>
              </a:extLst>
            </p:cNvPr>
            <p:cNvSpPr>
              <a:spLocks noChangeArrowheads="1"/>
            </p:cNvSpPr>
            <p:nvPr/>
          </p:nvSpPr>
          <p:spPr bwMode="auto">
            <a:xfrm>
              <a:off x="1356" y="3972"/>
              <a:ext cx="2" cy="5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19">
              <a:extLst>
                <a:ext uri="{FF2B5EF4-FFF2-40B4-BE49-F238E27FC236}">
                  <a16:creationId xmlns:a16="http://schemas.microsoft.com/office/drawing/2014/main" id="{5D71C412-18BB-E958-4BFF-FF3E483AFB27}"/>
                </a:ext>
              </a:extLst>
            </p:cNvPr>
            <p:cNvSpPr>
              <a:spLocks/>
            </p:cNvSpPr>
            <p:nvPr/>
          </p:nvSpPr>
          <p:spPr bwMode="auto">
            <a:xfrm>
              <a:off x="1410" y="4053"/>
              <a:ext cx="41" cy="2"/>
            </a:xfrm>
            <a:custGeom>
              <a:avLst/>
              <a:gdLst>
                <a:gd name="T0" fmla="*/ 0 w 17"/>
                <a:gd name="T1" fmla="*/ 0 h 1"/>
                <a:gd name="T2" fmla="*/ 8 w 17"/>
                <a:gd name="T3" fmla="*/ 1 h 1"/>
                <a:gd name="T4" fmla="*/ 17 w 17"/>
                <a:gd name="T5" fmla="*/ 0 h 1"/>
                <a:gd name="T6" fmla="*/ 8 w 17"/>
                <a:gd name="T7" fmla="*/ 0 h 1"/>
                <a:gd name="T8" fmla="*/ 0 w 17"/>
                <a:gd name="T9" fmla="*/ 0 h 1"/>
              </a:gdLst>
              <a:ahLst/>
              <a:cxnLst>
                <a:cxn ang="0">
                  <a:pos x="T0" y="T1"/>
                </a:cxn>
                <a:cxn ang="0">
                  <a:pos x="T2" y="T3"/>
                </a:cxn>
                <a:cxn ang="0">
                  <a:pos x="T4" y="T5"/>
                </a:cxn>
                <a:cxn ang="0">
                  <a:pos x="T6" y="T7"/>
                </a:cxn>
                <a:cxn ang="0">
                  <a:pos x="T8" y="T9"/>
                </a:cxn>
              </a:cxnLst>
              <a:rect l="0" t="0" r="r" b="b"/>
              <a:pathLst>
                <a:path w="17" h="1">
                  <a:moveTo>
                    <a:pt x="0" y="0"/>
                  </a:moveTo>
                  <a:cubicBezTo>
                    <a:pt x="0" y="1"/>
                    <a:pt x="4" y="1"/>
                    <a:pt x="8" y="1"/>
                  </a:cubicBezTo>
                  <a:cubicBezTo>
                    <a:pt x="13" y="1"/>
                    <a:pt x="17" y="0"/>
                    <a:pt x="17" y="0"/>
                  </a:cubicBezTo>
                  <a:cubicBezTo>
                    <a:pt x="17" y="0"/>
                    <a:pt x="13" y="0"/>
                    <a:pt x="8" y="0"/>
                  </a:cubicBezTo>
                  <a:cubicBezTo>
                    <a:pt x="4" y="0"/>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20">
              <a:extLst>
                <a:ext uri="{FF2B5EF4-FFF2-40B4-BE49-F238E27FC236}">
                  <a16:creationId xmlns:a16="http://schemas.microsoft.com/office/drawing/2014/main" id="{D0403B76-5568-6E9F-682E-5FA7A532A5F0}"/>
                </a:ext>
              </a:extLst>
            </p:cNvPr>
            <p:cNvSpPr>
              <a:spLocks/>
            </p:cNvSpPr>
            <p:nvPr/>
          </p:nvSpPr>
          <p:spPr bwMode="auto">
            <a:xfrm>
              <a:off x="1384" y="4053"/>
              <a:ext cx="5" cy="9"/>
            </a:xfrm>
            <a:custGeom>
              <a:avLst/>
              <a:gdLst>
                <a:gd name="T0" fmla="*/ 0 w 2"/>
                <a:gd name="T1" fmla="*/ 0 h 4"/>
                <a:gd name="T2" fmla="*/ 1 w 2"/>
                <a:gd name="T3" fmla="*/ 2 h 4"/>
                <a:gd name="T4" fmla="*/ 1 w 2"/>
                <a:gd name="T5" fmla="*/ 4 h 4"/>
                <a:gd name="T6" fmla="*/ 1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cubicBezTo>
                    <a:pt x="0" y="1"/>
                    <a:pt x="0" y="1"/>
                    <a:pt x="1" y="2"/>
                  </a:cubicBezTo>
                  <a:cubicBezTo>
                    <a:pt x="1" y="3"/>
                    <a:pt x="1" y="4"/>
                    <a:pt x="1" y="4"/>
                  </a:cubicBezTo>
                  <a:cubicBezTo>
                    <a:pt x="2" y="4"/>
                    <a:pt x="2" y="3"/>
                    <a:pt x="1" y="2"/>
                  </a:cubicBezTo>
                  <a:cubicBezTo>
                    <a:pt x="1" y="1"/>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21">
              <a:extLst>
                <a:ext uri="{FF2B5EF4-FFF2-40B4-BE49-F238E27FC236}">
                  <a16:creationId xmlns:a16="http://schemas.microsoft.com/office/drawing/2014/main" id="{26DF62E9-9C5A-D350-CA97-3806A5A07FD0}"/>
                </a:ext>
              </a:extLst>
            </p:cNvPr>
            <p:cNvSpPr>
              <a:spLocks/>
            </p:cNvSpPr>
            <p:nvPr/>
          </p:nvSpPr>
          <p:spPr bwMode="auto">
            <a:xfrm>
              <a:off x="1372" y="4041"/>
              <a:ext cx="7" cy="7"/>
            </a:xfrm>
            <a:custGeom>
              <a:avLst/>
              <a:gdLst>
                <a:gd name="T0" fmla="*/ 0 w 3"/>
                <a:gd name="T1" fmla="*/ 0 h 3"/>
                <a:gd name="T2" fmla="*/ 1 w 3"/>
                <a:gd name="T3" fmla="*/ 2 h 3"/>
                <a:gd name="T4" fmla="*/ 3 w 3"/>
                <a:gd name="T5" fmla="*/ 2 h 3"/>
                <a:gd name="T6" fmla="*/ 2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1" y="1"/>
                    <a:pt x="1" y="2"/>
                  </a:cubicBezTo>
                  <a:cubicBezTo>
                    <a:pt x="2" y="2"/>
                    <a:pt x="3" y="3"/>
                    <a:pt x="3" y="2"/>
                  </a:cubicBezTo>
                  <a:cubicBezTo>
                    <a:pt x="3" y="2"/>
                    <a:pt x="2" y="2"/>
                    <a:pt x="2" y="1"/>
                  </a:cubicBezTo>
                  <a:cubicBezTo>
                    <a:pt x="1" y="0"/>
                    <a:pt x="1"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22">
              <a:extLst>
                <a:ext uri="{FF2B5EF4-FFF2-40B4-BE49-F238E27FC236}">
                  <a16:creationId xmlns:a16="http://schemas.microsoft.com/office/drawing/2014/main" id="{4E3E114E-8488-F427-23AF-C078BFA2BB94}"/>
                </a:ext>
              </a:extLst>
            </p:cNvPr>
            <p:cNvSpPr>
              <a:spLocks/>
            </p:cNvSpPr>
            <p:nvPr/>
          </p:nvSpPr>
          <p:spPr bwMode="auto">
            <a:xfrm>
              <a:off x="1358" y="4034"/>
              <a:ext cx="9" cy="5"/>
            </a:xfrm>
            <a:custGeom>
              <a:avLst/>
              <a:gdLst>
                <a:gd name="T0" fmla="*/ 0 w 4"/>
                <a:gd name="T1" fmla="*/ 1 h 2"/>
                <a:gd name="T2" fmla="*/ 2 w 4"/>
                <a:gd name="T3" fmla="*/ 1 h 2"/>
                <a:gd name="T4" fmla="*/ 4 w 4"/>
                <a:gd name="T5" fmla="*/ 2 h 2"/>
                <a:gd name="T6" fmla="*/ 2 w 4"/>
                <a:gd name="T7" fmla="*/ 1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cubicBezTo>
                    <a:pt x="0" y="1"/>
                    <a:pt x="1" y="1"/>
                    <a:pt x="2" y="1"/>
                  </a:cubicBezTo>
                  <a:cubicBezTo>
                    <a:pt x="3" y="2"/>
                    <a:pt x="3" y="2"/>
                    <a:pt x="4" y="2"/>
                  </a:cubicBezTo>
                  <a:cubicBezTo>
                    <a:pt x="4" y="2"/>
                    <a:pt x="3" y="1"/>
                    <a:pt x="2" y="1"/>
                  </a:cubicBezTo>
                  <a:cubicBezTo>
                    <a:pt x="1" y="0"/>
                    <a:pt x="0" y="1"/>
                    <a:pt x="0"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23">
              <a:extLst>
                <a:ext uri="{FF2B5EF4-FFF2-40B4-BE49-F238E27FC236}">
                  <a16:creationId xmlns:a16="http://schemas.microsoft.com/office/drawing/2014/main" id="{6930F657-9E15-373E-F781-9F84F41A2491}"/>
                </a:ext>
              </a:extLst>
            </p:cNvPr>
            <p:cNvSpPr>
              <a:spLocks/>
            </p:cNvSpPr>
            <p:nvPr/>
          </p:nvSpPr>
          <p:spPr bwMode="auto">
            <a:xfrm>
              <a:off x="1348" y="4034"/>
              <a:ext cx="5" cy="2"/>
            </a:xfrm>
            <a:custGeom>
              <a:avLst/>
              <a:gdLst>
                <a:gd name="T0" fmla="*/ 0 w 2"/>
                <a:gd name="T1" fmla="*/ 0 h 1"/>
                <a:gd name="T2" fmla="*/ 1 w 2"/>
                <a:gd name="T3" fmla="*/ 1 h 1"/>
                <a:gd name="T4" fmla="*/ 2 w 2"/>
                <a:gd name="T5" fmla="*/ 1 h 1"/>
                <a:gd name="T6" fmla="*/ 1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cubicBezTo>
                    <a:pt x="0" y="0"/>
                    <a:pt x="0" y="0"/>
                    <a:pt x="1" y="1"/>
                  </a:cubicBezTo>
                  <a:cubicBezTo>
                    <a:pt x="1" y="1"/>
                    <a:pt x="2" y="1"/>
                    <a:pt x="2" y="1"/>
                  </a:cubicBezTo>
                  <a:cubicBezTo>
                    <a:pt x="2" y="0"/>
                    <a:pt x="1" y="0"/>
                    <a:pt x="1" y="0"/>
                  </a:cubicBezTo>
                  <a:cubicBezTo>
                    <a:pt x="0" y="0"/>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24">
              <a:extLst>
                <a:ext uri="{FF2B5EF4-FFF2-40B4-BE49-F238E27FC236}">
                  <a16:creationId xmlns:a16="http://schemas.microsoft.com/office/drawing/2014/main" id="{BF262272-95D4-47B7-5359-CB35DD24AB28}"/>
                </a:ext>
              </a:extLst>
            </p:cNvPr>
            <p:cNvSpPr>
              <a:spLocks/>
            </p:cNvSpPr>
            <p:nvPr/>
          </p:nvSpPr>
          <p:spPr bwMode="auto">
            <a:xfrm>
              <a:off x="871" y="3865"/>
              <a:ext cx="200" cy="240"/>
            </a:xfrm>
            <a:custGeom>
              <a:avLst/>
              <a:gdLst>
                <a:gd name="T0" fmla="*/ 54 w 84"/>
                <a:gd name="T1" fmla="*/ 61 h 101"/>
                <a:gd name="T2" fmla="*/ 73 w 84"/>
                <a:gd name="T3" fmla="*/ 37 h 101"/>
                <a:gd name="T4" fmla="*/ 29 w 84"/>
                <a:gd name="T5" fmla="*/ 0 h 101"/>
                <a:gd name="T6" fmla="*/ 0 w 84"/>
                <a:gd name="T7" fmla="*/ 35 h 101"/>
                <a:gd name="T8" fmla="*/ 3 w 84"/>
                <a:gd name="T9" fmla="*/ 37 h 101"/>
                <a:gd name="T10" fmla="*/ 73 w 84"/>
                <a:gd name="T11" fmla="*/ 96 h 101"/>
                <a:gd name="T12" fmla="*/ 54 w 84"/>
                <a:gd name="T13" fmla="*/ 61 h 101"/>
              </a:gdLst>
              <a:ahLst/>
              <a:cxnLst>
                <a:cxn ang="0">
                  <a:pos x="T0" y="T1"/>
                </a:cxn>
                <a:cxn ang="0">
                  <a:pos x="T2" y="T3"/>
                </a:cxn>
                <a:cxn ang="0">
                  <a:pos x="T4" y="T5"/>
                </a:cxn>
                <a:cxn ang="0">
                  <a:pos x="T6" y="T7"/>
                </a:cxn>
                <a:cxn ang="0">
                  <a:pos x="T8" y="T9"/>
                </a:cxn>
                <a:cxn ang="0">
                  <a:pos x="T10" y="T11"/>
                </a:cxn>
                <a:cxn ang="0">
                  <a:pos x="T12" y="T13"/>
                </a:cxn>
              </a:cxnLst>
              <a:rect l="0" t="0" r="r" b="b"/>
              <a:pathLst>
                <a:path w="84" h="101">
                  <a:moveTo>
                    <a:pt x="54" y="61"/>
                  </a:moveTo>
                  <a:cubicBezTo>
                    <a:pt x="73" y="37"/>
                    <a:pt x="73" y="37"/>
                    <a:pt x="73" y="37"/>
                  </a:cubicBezTo>
                  <a:cubicBezTo>
                    <a:pt x="29" y="0"/>
                    <a:pt x="29" y="0"/>
                    <a:pt x="29" y="0"/>
                  </a:cubicBezTo>
                  <a:cubicBezTo>
                    <a:pt x="0" y="35"/>
                    <a:pt x="0" y="35"/>
                    <a:pt x="0" y="35"/>
                  </a:cubicBezTo>
                  <a:cubicBezTo>
                    <a:pt x="3" y="37"/>
                    <a:pt x="3" y="37"/>
                    <a:pt x="3" y="37"/>
                  </a:cubicBezTo>
                  <a:cubicBezTo>
                    <a:pt x="14" y="48"/>
                    <a:pt x="63" y="91"/>
                    <a:pt x="73" y="96"/>
                  </a:cubicBezTo>
                  <a:cubicBezTo>
                    <a:pt x="84" y="101"/>
                    <a:pt x="54" y="61"/>
                    <a:pt x="54" y="61"/>
                  </a:cubicBezTo>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25">
              <a:extLst>
                <a:ext uri="{FF2B5EF4-FFF2-40B4-BE49-F238E27FC236}">
                  <a16:creationId xmlns:a16="http://schemas.microsoft.com/office/drawing/2014/main" id="{C65C0B9B-3EA5-98A2-A4DC-DACC54FF0089}"/>
                </a:ext>
              </a:extLst>
            </p:cNvPr>
            <p:cNvSpPr>
              <a:spLocks/>
            </p:cNvSpPr>
            <p:nvPr/>
          </p:nvSpPr>
          <p:spPr bwMode="auto">
            <a:xfrm>
              <a:off x="897" y="391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26">
              <a:extLst>
                <a:ext uri="{FF2B5EF4-FFF2-40B4-BE49-F238E27FC236}">
                  <a16:creationId xmlns:a16="http://schemas.microsoft.com/office/drawing/2014/main" id="{7C81BC26-E4C3-3507-0193-B0BC86D1F001}"/>
                </a:ext>
              </a:extLst>
            </p:cNvPr>
            <p:cNvSpPr>
              <a:spLocks/>
            </p:cNvSpPr>
            <p:nvPr/>
          </p:nvSpPr>
          <p:spPr bwMode="auto">
            <a:xfrm>
              <a:off x="874" y="3917"/>
              <a:ext cx="45" cy="60"/>
            </a:xfrm>
            <a:custGeom>
              <a:avLst/>
              <a:gdLst>
                <a:gd name="T0" fmla="*/ 10 w 19"/>
                <a:gd name="T1" fmla="*/ 0 h 25"/>
                <a:gd name="T2" fmla="*/ 10 w 19"/>
                <a:gd name="T3" fmla="*/ 0 h 25"/>
                <a:gd name="T4" fmla="*/ 0 w 19"/>
                <a:gd name="T5" fmla="*/ 12 h 25"/>
                <a:gd name="T6" fmla="*/ 0 w 19"/>
                <a:gd name="T7" fmla="*/ 12 h 25"/>
                <a:gd name="T8" fmla="*/ 16 w 19"/>
                <a:gd name="T9" fmla="*/ 25 h 25"/>
                <a:gd name="T10" fmla="*/ 18 w 19"/>
                <a:gd name="T11" fmla="*/ 12 h 25"/>
                <a:gd name="T12" fmla="*/ 10 w 19"/>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19" h="25">
                  <a:moveTo>
                    <a:pt x="10" y="0"/>
                  </a:moveTo>
                  <a:cubicBezTo>
                    <a:pt x="10" y="0"/>
                    <a:pt x="10" y="0"/>
                    <a:pt x="10" y="0"/>
                  </a:cubicBezTo>
                  <a:cubicBezTo>
                    <a:pt x="0" y="12"/>
                    <a:pt x="0" y="12"/>
                    <a:pt x="0" y="12"/>
                  </a:cubicBezTo>
                  <a:cubicBezTo>
                    <a:pt x="0" y="12"/>
                    <a:pt x="0" y="12"/>
                    <a:pt x="0" y="12"/>
                  </a:cubicBezTo>
                  <a:cubicBezTo>
                    <a:pt x="16" y="25"/>
                    <a:pt x="16" y="25"/>
                    <a:pt x="16" y="25"/>
                  </a:cubicBezTo>
                  <a:cubicBezTo>
                    <a:pt x="18" y="21"/>
                    <a:pt x="19" y="16"/>
                    <a:pt x="18" y="12"/>
                  </a:cubicBezTo>
                  <a:cubicBezTo>
                    <a:pt x="17" y="7"/>
                    <a:pt x="14" y="3"/>
                    <a:pt x="10" y="0"/>
                  </a:cubicBezTo>
                </a:path>
              </a:pathLst>
            </a:custGeom>
            <a:solidFill>
              <a:srgbClr val="F4A8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27">
              <a:extLst>
                <a:ext uri="{FF2B5EF4-FFF2-40B4-BE49-F238E27FC236}">
                  <a16:creationId xmlns:a16="http://schemas.microsoft.com/office/drawing/2014/main" id="{EC6CB8A2-DFB5-C02F-1B93-FA2E8BC13F7A}"/>
                </a:ext>
              </a:extLst>
            </p:cNvPr>
            <p:cNvSpPr>
              <a:spLocks/>
            </p:cNvSpPr>
            <p:nvPr/>
          </p:nvSpPr>
          <p:spPr bwMode="auto">
            <a:xfrm>
              <a:off x="897" y="3972"/>
              <a:ext cx="71" cy="64"/>
            </a:xfrm>
            <a:custGeom>
              <a:avLst/>
              <a:gdLst>
                <a:gd name="T0" fmla="*/ 0 w 30"/>
                <a:gd name="T1" fmla="*/ 0 h 27"/>
                <a:gd name="T2" fmla="*/ 0 w 30"/>
                <a:gd name="T3" fmla="*/ 0 h 27"/>
                <a:gd name="T4" fmla="*/ 30 w 30"/>
                <a:gd name="T5" fmla="*/ 27 h 27"/>
                <a:gd name="T6" fmla="*/ 0 w 30"/>
                <a:gd name="T7" fmla="*/ 0 h 27"/>
              </a:gdLst>
              <a:ahLst/>
              <a:cxnLst>
                <a:cxn ang="0">
                  <a:pos x="T0" y="T1"/>
                </a:cxn>
                <a:cxn ang="0">
                  <a:pos x="T2" y="T3"/>
                </a:cxn>
                <a:cxn ang="0">
                  <a:pos x="T4" y="T5"/>
                </a:cxn>
                <a:cxn ang="0">
                  <a:pos x="T6" y="T7"/>
                </a:cxn>
              </a:cxnLst>
              <a:rect l="0" t="0" r="r" b="b"/>
              <a:pathLst>
                <a:path w="30" h="27">
                  <a:moveTo>
                    <a:pt x="0" y="0"/>
                  </a:moveTo>
                  <a:cubicBezTo>
                    <a:pt x="0" y="0"/>
                    <a:pt x="0" y="0"/>
                    <a:pt x="0" y="0"/>
                  </a:cubicBezTo>
                  <a:cubicBezTo>
                    <a:pt x="9" y="8"/>
                    <a:pt x="20" y="18"/>
                    <a:pt x="30" y="27"/>
                  </a:cubicBezTo>
                  <a:cubicBezTo>
                    <a:pt x="19" y="17"/>
                    <a:pt x="8" y="7"/>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28">
              <a:extLst>
                <a:ext uri="{FF2B5EF4-FFF2-40B4-BE49-F238E27FC236}">
                  <a16:creationId xmlns:a16="http://schemas.microsoft.com/office/drawing/2014/main" id="{4E2EE2E2-5B49-1DC7-9394-736AF706968E}"/>
                </a:ext>
              </a:extLst>
            </p:cNvPr>
            <p:cNvSpPr>
              <a:spLocks/>
            </p:cNvSpPr>
            <p:nvPr/>
          </p:nvSpPr>
          <p:spPr bwMode="auto">
            <a:xfrm>
              <a:off x="871" y="3948"/>
              <a:ext cx="26" cy="24"/>
            </a:xfrm>
            <a:custGeom>
              <a:avLst/>
              <a:gdLst>
                <a:gd name="T0" fmla="*/ 0 w 11"/>
                <a:gd name="T1" fmla="*/ 0 h 10"/>
                <a:gd name="T2" fmla="*/ 11 w 11"/>
                <a:gd name="T3" fmla="*/ 10 h 10"/>
                <a:gd name="T4" fmla="*/ 11 w 11"/>
                <a:gd name="T5" fmla="*/ 10 h 10"/>
                <a:gd name="T6" fmla="*/ 3 w 11"/>
                <a:gd name="T7" fmla="*/ 2 h 10"/>
                <a:gd name="T8" fmla="*/ 0 w 11"/>
                <a:gd name="T9" fmla="*/ 0 h 10"/>
              </a:gdLst>
              <a:ahLst/>
              <a:cxnLst>
                <a:cxn ang="0">
                  <a:pos x="T0" y="T1"/>
                </a:cxn>
                <a:cxn ang="0">
                  <a:pos x="T2" y="T3"/>
                </a:cxn>
                <a:cxn ang="0">
                  <a:pos x="T4" y="T5"/>
                </a:cxn>
                <a:cxn ang="0">
                  <a:pos x="T6" y="T7"/>
                </a:cxn>
                <a:cxn ang="0">
                  <a:pos x="T8" y="T9"/>
                </a:cxn>
              </a:cxnLst>
              <a:rect l="0" t="0" r="r" b="b"/>
              <a:pathLst>
                <a:path w="11" h="10">
                  <a:moveTo>
                    <a:pt x="0" y="0"/>
                  </a:moveTo>
                  <a:cubicBezTo>
                    <a:pt x="3" y="3"/>
                    <a:pt x="7" y="6"/>
                    <a:pt x="11" y="10"/>
                  </a:cubicBezTo>
                  <a:cubicBezTo>
                    <a:pt x="11" y="10"/>
                    <a:pt x="11" y="10"/>
                    <a:pt x="11" y="10"/>
                  </a:cubicBezTo>
                  <a:cubicBezTo>
                    <a:pt x="7" y="7"/>
                    <a:pt x="5" y="4"/>
                    <a:pt x="3" y="2"/>
                  </a:cubicBezTo>
                  <a:cubicBezTo>
                    <a:pt x="0" y="0"/>
                    <a:pt x="0" y="0"/>
                    <a:pt x="0" y="0"/>
                  </a:cubicBezTo>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129">
              <a:extLst>
                <a:ext uri="{FF2B5EF4-FFF2-40B4-BE49-F238E27FC236}">
                  <a16:creationId xmlns:a16="http://schemas.microsoft.com/office/drawing/2014/main" id="{E7239241-04AB-5529-914C-653CC70CDE1F}"/>
                </a:ext>
              </a:extLst>
            </p:cNvPr>
            <p:cNvSpPr>
              <a:spLocks noEditPoints="1"/>
            </p:cNvSpPr>
            <p:nvPr/>
          </p:nvSpPr>
          <p:spPr bwMode="auto">
            <a:xfrm>
              <a:off x="1033" y="4058"/>
              <a:ext cx="16" cy="38"/>
            </a:xfrm>
            <a:custGeom>
              <a:avLst/>
              <a:gdLst>
                <a:gd name="T0" fmla="*/ 7 w 7"/>
                <a:gd name="T1" fmla="*/ 14 h 16"/>
                <a:gd name="T2" fmla="*/ 6 w 7"/>
                <a:gd name="T3" fmla="*/ 15 h 16"/>
                <a:gd name="T4" fmla="*/ 5 w 7"/>
                <a:gd name="T5" fmla="*/ 15 h 16"/>
                <a:gd name="T6" fmla="*/ 4 w 7"/>
                <a:gd name="T7" fmla="*/ 15 h 16"/>
                <a:gd name="T8" fmla="*/ 7 w 7"/>
                <a:gd name="T9" fmla="*/ 16 h 16"/>
                <a:gd name="T10" fmla="*/ 7 w 7"/>
                <a:gd name="T11" fmla="*/ 15 h 16"/>
                <a:gd name="T12" fmla="*/ 7 w 7"/>
                <a:gd name="T13" fmla="*/ 14 h 16"/>
                <a:gd name="T14" fmla="*/ 0 w 7"/>
                <a:gd name="T15" fmla="*/ 0 h 16"/>
                <a:gd name="T16" fmla="*/ 2 w 7"/>
                <a:gd name="T17" fmla="*/ 3 h 16"/>
                <a:gd name="T18" fmla="*/ 0 w 7"/>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6">
                  <a:moveTo>
                    <a:pt x="7" y="14"/>
                  </a:moveTo>
                  <a:cubicBezTo>
                    <a:pt x="7" y="15"/>
                    <a:pt x="7" y="15"/>
                    <a:pt x="6" y="15"/>
                  </a:cubicBezTo>
                  <a:cubicBezTo>
                    <a:pt x="6" y="15"/>
                    <a:pt x="5" y="15"/>
                    <a:pt x="5" y="15"/>
                  </a:cubicBezTo>
                  <a:cubicBezTo>
                    <a:pt x="5" y="15"/>
                    <a:pt x="5" y="15"/>
                    <a:pt x="4" y="15"/>
                  </a:cubicBezTo>
                  <a:cubicBezTo>
                    <a:pt x="5" y="15"/>
                    <a:pt x="6" y="16"/>
                    <a:pt x="7" y="16"/>
                  </a:cubicBezTo>
                  <a:cubicBezTo>
                    <a:pt x="7" y="16"/>
                    <a:pt x="7" y="16"/>
                    <a:pt x="7" y="15"/>
                  </a:cubicBezTo>
                  <a:cubicBezTo>
                    <a:pt x="7" y="15"/>
                    <a:pt x="7" y="15"/>
                    <a:pt x="7" y="14"/>
                  </a:cubicBezTo>
                  <a:moveTo>
                    <a:pt x="0" y="0"/>
                  </a:moveTo>
                  <a:cubicBezTo>
                    <a:pt x="1" y="1"/>
                    <a:pt x="2" y="2"/>
                    <a:pt x="2" y="3"/>
                  </a:cubicBezTo>
                  <a:cubicBezTo>
                    <a:pt x="1" y="2"/>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130">
              <a:extLst>
                <a:ext uri="{FF2B5EF4-FFF2-40B4-BE49-F238E27FC236}">
                  <a16:creationId xmlns:a16="http://schemas.microsoft.com/office/drawing/2014/main" id="{9BFF9DFF-B254-4101-25EB-2D6D4F28A785}"/>
                </a:ext>
              </a:extLst>
            </p:cNvPr>
            <p:cNvSpPr>
              <a:spLocks/>
            </p:cNvSpPr>
            <p:nvPr/>
          </p:nvSpPr>
          <p:spPr bwMode="auto">
            <a:xfrm>
              <a:off x="871" y="3946"/>
              <a:ext cx="178" cy="147"/>
            </a:xfrm>
            <a:custGeom>
              <a:avLst/>
              <a:gdLst>
                <a:gd name="T0" fmla="*/ 1 w 75"/>
                <a:gd name="T1" fmla="*/ 0 h 62"/>
                <a:gd name="T2" fmla="*/ 0 w 75"/>
                <a:gd name="T3" fmla="*/ 1 h 62"/>
                <a:gd name="T4" fmla="*/ 0 w 75"/>
                <a:gd name="T5" fmla="*/ 1 h 62"/>
                <a:gd name="T6" fmla="*/ 3 w 75"/>
                <a:gd name="T7" fmla="*/ 3 h 62"/>
                <a:gd name="T8" fmla="*/ 11 w 75"/>
                <a:gd name="T9" fmla="*/ 11 h 62"/>
                <a:gd name="T10" fmla="*/ 41 w 75"/>
                <a:gd name="T11" fmla="*/ 38 h 62"/>
                <a:gd name="T12" fmla="*/ 72 w 75"/>
                <a:gd name="T13" fmla="*/ 62 h 62"/>
                <a:gd name="T14" fmla="*/ 73 w 75"/>
                <a:gd name="T15" fmla="*/ 62 h 62"/>
                <a:gd name="T16" fmla="*/ 74 w 75"/>
                <a:gd name="T17" fmla="*/ 62 h 62"/>
                <a:gd name="T18" fmla="*/ 75 w 75"/>
                <a:gd name="T19" fmla="*/ 61 h 62"/>
                <a:gd name="T20" fmla="*/ 70 w 75"/>
                <a:gd name="T21" fmla="*/ 50 h 62"/>
                <a:gd name="T22" fmla="*/ 68 w 75"/>
                <a:gd name="T23" fmla="*/ 47 h 62"/>
                <a:gd name="T24" fmla="*/ 68 w 75"/>
                <a:gd name="T25" fmla="*/ 47 h 62"/>
                <a:gd name="T26" fmla="*/ 66 w 75"/>
                <a:gd name="T27" fmla="*/ 46 h 62"/>
                <a:gd name="T28" fmla="*/ 59 w 75"/>
                <a:gd name="T29" fmla="*/ 49 h 62"/>
                <a:gd name="T30" fmla="*/ 17 w 75"/>
                <a:gd name="T31" fmla="*/ 13 h 62"/>
                <a:gd name="T32" fmla="*/ 16 w 75"/>
                <a:gd name="T33" fmla="*/ 14 h 62"/>
                <a:gd name="T34" fmla="*/ 1 w 75"/>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62">
                  <a:moveTo>
                    <a:pt x="1" y="0"/>
                  </a:moveTo>
                  <a:cubicBezTo>
                    <a:pt x="0" y="1"/>
                    <a:pt x="0" y="1"/>
                    <a:pt x="0" y="1"/>
                  </a:cubicBezTo>
                  <a:cubicBezTo>
                    <a:pt x="0" y="1"/>
                    <a:pt x="0" y="1"/>
                    <a:pt x="0" y="1"/>
                  </a:cubicBezTo>
                  <a:cubicBezTo>
                    <a:pt x="3" y="3"/>
                    <a:pt x="3" y="3"/>
                    <a:pt x="3" y="3"/>
                  </a:cubicBezTo>
                  <a:cubicBezTo>
                    <a:pt x="5" y="5"/>
                    <a:pt x="7" y="8"/>
                    <a:pt x="11" y="11"/>
                  </a:cubicBezTo>
                  <a:cubicBezTo>
                    <a:pt x="19" y="18"/>
                    <a:pt x="30" y="28"/>
                    <a:pt x="41" y="38"/>
                  </a:cubicBezTo>
                  <a:cubicBezTo>
                    <a:pt x="55" y="49"/>
                    <a:pt x="67" y="59"/>
                    <a:pt x="72" y="62"/>
                  </a:cubicBezTo>
                  <a:cubicBezTo>
                    <a:pt x="73" y="62"/>
                    <a:pt x="73" y="62"/>
                    <a:pt x="73" y="62"/>
                  </a:cubicBezTo>
                  <a:cubicBezTo>
                    <a:pt x="73" y="62"/>
                    <a:pt x="74" y="62"/>
                    <a:pt x="74" y="62"/>
                  </a:cubicBezTo>
                  <a:cubicBezTo>
                    <a:pt x="75" y="62"/>
                    <a:pt x="75" y="62"/>
                    <a:pt x="75" y="61"/>
                  </a:cubicBezTo>
                  <a:cubicBezTo>
                    <a:pt x="75" y="59"/>
                    <a:pt x="72" y="54"/>
                    <a:pt x="70" y="50"/>
                  </a:cubicBezTo>
                  <a:cubicBezTo>
                    <a:pt x="70" y="49"/>
                    <a:pt x="69" y="48"/>
                    <a:pt x="68" y="47"/>
                  </a:cubicBezTo>
                  <a:cubicBezTo>
                    <a:pt x="68" y="47"/>
                    <a:pt x="68" y="47"/>
                    <a:pt x="68" y="47"/>
                  </a:cubicBezTo>
                  <a:cubicBezTo>
                    <a:pt x="68" y="47"/>
                    <a:pt x="67" y="46"/>
                    <a:pt x="66" y="46"/>
                  </a:cubicBezTo>
                  <a:cubicBezTo>
                    <a:pt x="63" y="46"/>
                    <a:pt x="59" y="49"/>
                    <a:pt x="59" y="49"/>
                  </a:cubicBezTo>
                  <a:cubicBezTo>
                    <a:pt x="17" y="13"/>
                    <a:pt x="17" y="13"/>
                    <a:pt x="17" y="13"/>
                  </a:cubicBezTo>
                  <a:cubicBezTo>
                    <a:pt x="17" y="13"/>
                    <a:pt x="17" y="14"/>
                    <a:pt x="16" y="14"/>
                  </a:cubicBezTo>
                  <a:cubicBezTo>
                    <a:pt x="1" y="0"/>
                    <a:pt x="1" y="0"/>
                    <a:pt x="1" y="0"/>
                  </a:cubicBezTo>
                </a:path>
              </a:pathLst>
            </a:custGeom>
            <a:solidFill>
              <a:srgbClr val="F196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131">
              <a:extLst>
                <a:ext uri="{FF2B5EF4-FFF2-40B4-BE49-F238E27FC236}">
                  <a16:creationId xmlns:a16="http://schemas.microsoft.com/office/drawing/2014/main" id="{31C74360-043B-4DD5-2045-7CF108381162}"/>
                </a:ext>
              </a:extLst>
            </p:cNvPr>
            <p:cNvSpPr>
              <a:spLocks/>
            </p:cNvSpPr>
            <p:nvPr/>
          </p:nvSpPr>
          <p:spPr bwMode="auto">
            <a:xfrm>
              <a:off x="874" y="3946"/>
              <a:ext cx="38" cy="33"/>
            </a:xfrm>
            <a:custGeom>
              <a:avLst/>
              <a:gdLst>
                <a:gd name="T0" fmla="*/ 0 w 16"/>
                <a:gd name="T1" fmla="*/ 0 h 14"/>
                <a:gd name="T2" fmla="*/ 0 w 16"/>
                <a:gd name="T3" fmla="*/ 0 h 14"/>
                <a:gd name="T4" fmla="*/ 15 w 16"/>
                <a:gd name="T5" fmla="*/ 14 h 14"/>
                <a:gd name="T6" fmla="*/ 16 w 16"/>
                <a:gd name="T7" fmla="*/ 13 h 14"/>
                <a:gd name="T8" fmla="*/ 0 w 16"/>
                <a:gd name="T9" fmla="*/ 0 h 14"/>
              </a:gdLst>
              <a:ahLst/>
              <a:cxnLst>
                <a:cxn ang="0">
                  <a:pos x="T0" y="T1"/>
                </a:cxn>
                <a:cxn ang="0">
                  <a:pos x="T2" y="T3"/>
                </a:cxn>
                <a:cxn ang="0">
                  <a:pos x="T4" y="T5"/>
                </a:cxn>
                <a:cxn ang="0">
                  <a:pos x="T6" y="T7"/>
                </a:cxn>
                <a:cxn ang="0">
                  <a:pos x="T8" y="T9"/>
                </a:cxn>
              </a:cxnLst>
              <a:rect l="0" t="0" r="r" b="b"/>
              <a:pathLst>
                <a:path w="16" h="14">
                  <a:moveTo>
                    <a:pt x="0" y="0"/>
                  </a:moveTo>
                  <a:cubicBezTo>
                    <a:pt x="0" y="0"/>
                    <a:pt x="0" y="0"/>
                    <a:pt x="0" y="0"/>
                  </a:cubicBezTo>
                  <a:cubicBezTo>
                    <a:pt x="15" y="14"/>
                    <a:pt x="15" y="14"/>
                    <a:pt x="15" y="14"/>
                  </a:cubicBezTo>
                  <a:cubicBezTo>
                    <a:pt x="16" y="14"/>
                    <a:pt x="16" y="13"/>
                    <a:pt x="16" y="13"/>
                  </a:cubicBezTo>
                  <a:cubicBezTo>
                    <a:pt x="0" y="0"/>
                    <a:pt x="0" y="0"/>
                    <a:pt x="0" y="0"/>
                  </a:cubicBezTo>
                </a:path>
              </a:pathLst>
            </a:custGeom>
            <a:solidFill>
              <a:srgbClr val="F8CB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132">
              <a:extLst>
                <a:ext uri="{FF2B5EF4-FFF2-40B4-BE49-F238E27FC236}">
                  <a16:creationId xmlns:a16="http://schemas.microsoft.com/office/drawing/2014/main" id="{94F4C03B-6BF5-65E2-0AC3-3346C59CBE53}"/>
                </a:ext>
              </a:extLst>
            </p:cNvPr>
            <p:cNvSpPr>
              <a:spLocks/>
            </p:cNvSpPr>
            <p:nvPr/>
          </p:nvSpPr>
          <p:spPr bwMode="auto">
            <a:xfrm>
              <a:off x="871" y="3944"/>
              <a:ext cx="178" cy="149"/>
            </a:xfrm>
            <a:custGeom>
              <a:avLst/>
              <a:gdLst>
                <a:gd name="T0" fmla="*/ 0 w 75"/>
                <a:gd name="T1" fmla="*/ 0 h 63"/>
                <a:gd name="T2" fmla="*/ 1 w 75"/>
                <a:gd name="T3" fmla="*/ 1 h 63"/>
                <a:gd name="T4" fmla="*/ 3 w 75"/>
                <a:gd name="T5" fmla="*/ 3 h 63"/>
                <a:gd name="T6" fmla="*/ 11 w 75"/>
                <a:gd name="T7" fmla="*/ 10 h 63"/>
                <a:gd name="T8" fmla="*/ 37 w 75"/>
                <a:gd name="T9" fmla="*/ 32 h 63"/>
                <a:gd name="T10" fmla="*/ 64 w 75"/>
                <a:gd name="T11" fmla="*/ 54 h 63"/>
                <a:gd name="T12" fmla="*/ 72 w 75"/>
                <a:gd name="T13" fmla="*/ 61 h 63"/>
                <a:gd name="T14" fmla="*/ 74 w 75"/>
                <a:gd name="T15" fmla="*/ 62 h 63"/>
                <a:gd name="T16" fmla="*/ 75 w 75"/>
                <a:gd name="T17" fmla="*/ 63 h 63"/>
                <a:gd name="T18" fmla="*/ 75 w 75"/>
                <a:gd name="T19" fmla="*/ 62 h 63"/>
                <a:gd name="T20" fmla="*/ 72 w 75"/>
                <a:gd name="T21" fmla="*/ 60 h 63"/>
                <a:gd name="T22" fmla="*/ 64 w 75"/>
                <a:gd name="T23" fmla="*/ 54 h 63"/>
                <a:gd name="T24" fmla="*/ 37 w 75"/>
                <a:gd name="T25" fmla="*/ 32 h 63"/>
                <a:gd name="T26" fmla="*/ 11 w 75"/>
                <a:gd name="T27" fmla="*/ 10 h 63"/>
                <a:gd name="T28" fmla="*/ 3 w 75"/>
                <a:gd name="T29" fmla="*/ 3 h 63"/>
                <a:gd name="T30" fmla="*/ 1 w 75"/>
                <a:gd name="T31" fmla="*/ 1 h 63"/>
                <a:gd name="T32" fmla="*/ 0 w 75"/>
                <a:gd name="T3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 h="63">
                  <a:moveTo>
                    <a:pt x="0" y="0"/>
                  </a:moveTo>
                  <a:cubicBezTo>
                    <a:pt x="0" y="0"/>
                    <a:pt x="1" y="0"/>
                    <a:pt x="1" y="1"/>
                  </a:cubicBezTo>
                  <a:cubicBezTo>
                    <a:pt x="2" y="1"/>
                    <a:pt x="2" y="2"/>
                    <a:pt x="3" y="3"/>
                  </a:cubicBezTo>
                  <a:cubicBezTo>
                    <a:pt x="5" y="5"/>
                    <a:pt x="8" y="7"/>
                    <a:pt x="11" y="10"/>
                  </a:cubicBezTo>
                  <a:cubicBezTo>
                    <a:pt x="17" y="16"/>
                    <a:pt x="27" y="24"/>
                    <a:pt x="37" y="32"/>
                  </a:cubicBezTo>
                  <a:cubicBezTo>
                    <a:pt x="47" y="41"/>
                    <a:pt x="57" y="49"/>
                    <a:pt x="64" y="54"/>
                  </a:cubicBezTo>
                  <a:cubicBezTo>
                    <a:pt x="67" y="57"/>
                    <a:pt x="70" y="59"/>
                    <a:pt x="72" y="61"/>
                  </a:cubicBezTo>
                  <a:cubicBezTo>
                    <a:pt x="73" y="61"/>
                    <a:pt x="74" y="62"/>
                    <a:pt x="74" y="62"/>
                  </a:cubicBezTo>
                  <a:cubicBezTo>
                    <a:pt x="75" y="63"/>
                    <a:pt x="75" y="63"/>
                    <a:pt x="75" y="63"/>
                  </a:cubicBezTo>
                  <a:cubicBezTo>
                    <a:pt x="75" y="63"/>
                    <a:pt x="75" y="63"/>
                    <a:pt x="75" y="62"/>
                  </a:cubicBezTo>
                  <a:cubicBezTo>
                    <a:pt x="74" y="62"/>
                    <a:pt x="73" y="61"/>
                    <a:pt x="72" y="60"/>
                  </a:cubicBezTo>
                  <a:cubicBezTo>
                    <a:pt x="70" y="59"/>
                    <a:pt x="67" y="56"/>
                    <a:pt x="64" y="54"/>
                  </a:cubicBezTo>
                  <a:cubicBezTo>
                    <a:pt x="57" y="48"/>
                    <a:pt x="48" y="41"/>
                    <a:pt x="37" y="32"/>
                  </a:cubicBezTo>
                  <a:cubicBezTo>
                    <a:pt x="27" y="23"/>
                    <a:pt x="18" y="15"/>
                    <a:pt x="11" y="10"/>
                  </a:cubicBezTo>
                  <a:cubicBezTo>
                    <a:pt x="8" y="7"/>
                    <a:pt x="5" y="5"/>
                    <a:pt x="3" y="3"/>
                  </a:cubicBezTo>
                  <a:cubicBezTo>
                    <a:pt x="2" y="2"/>
                    <a:pt x="2" y="1"/>
                    <a:pt x="1" y="1"/>
                  </a:cubicBezTo>
                  <a:cubicBezTo>
                    <a:pt x="1" y="0"/>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133">
              <a:extLst>
                <a:ext uri="{FF2B5EF4-FFF2-40B4-BE49-F238E27FC236}">
                  <a16:creationId xmlns:a16="http://schemas.microsoft.com/office/drawing/2014/main" id="{333500A2-C614-AC75-823C-0F1A615113A2}"/>
                </a:ext>
              </a:extLst>
            </p:cNvPr>
            <p:cNvSpPr>
              <a:spLocks/>
            </p:cNvSpPr>
            <p:nvPr/>
          </p:nvSpPr>
          <p:spPr bwMode="auto">
            <a:xfrm>
              <a:off x="1011" y="4055"/>
              <a:ext cx="24" cy="10"/>
            </a:xfrm>
            <a:custGeom>
              <a:avLst/>
              <a:gdLst>
                <a:gd name="T0" fmla="*/ 0 w 10"/>
                <a:gd name="T1" fmla="*/ 4 h 4"/>
                <a:gd name="T2" fmla="*/ 5 w 10"/>
                <a:gd name="T3" fmla="*/ 1 h 4"/>
                <a:gd name="T4" fmla="*/ 10 w 10"/>
                <a:gd name="T5" fmla="*/ 1 h 4"/>
                <a:gd name="T6" fmla="*/ 4 w 10"/>
                <a:gd name="T7" fmla="*/ 1 h 4"/>
                <a:gd name="T8" fmla="*/ 0 w 10"/>
                <a:gd name="T9" fmla="*/ 4 h 4"/>
              </a:gdLst>
              <a:ahLst/>
              <a:cxnLst>
                <a:cxn ang="0">
                  <a:pos x="T0" y="T1"/>
                </a:cxn>
                <a:cxn ang="0">
                  <a:pos x="T2" y="T3"/>
                </a:cxn>
                <a:cxn ang="0">
                  <a:pos x="T4" y="T5"/>
                </a:cxn>
                <a:cxn ang="0">
                  <a:pos x="T6" y="T7"/>
                </a:cxn>
                <a:cxn ang="0">
                  <a:pos x="T8" y="T9"/>
                </a:cxn>
              </a:cxnLst>
              <a:rect l="0" t="0" r="r" b="b"/>
              <a:pathLst>
                <a:path w="10" h="4">
                  <a:moveTo>
                    <a:pt x="0" y="4"/>
                  </a:moveTo>
                  <a:cubicBezTo>
                    <a:pt x="0" y="4"/>
                    <a:pt x="2" y="2"/>
                    <a:pt x="5" y="1"/>
                  </a:cubicBezTo>
                  <a:cubicBezTo>
                    <a:pt x="7" y="0"/>
                    <a:pt x="10" y="1"/>
                    <a:pt x="10" y="1"/>
                  </a:cubicBezTo>
                  <a:cubicBezTo>
                    <a:pt x="10" y="1"/>
                    <a:pt x="7" y="0"/>
                    <a:pt x="4" y="1"/>
                  </a:cubicBezTo>
                  <a:cubicBezTo>
                    <a:pt x="1" y="2"/>
                    <a:pt x="0" y="4"/>
                    <a:pt x="0" y="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134">
              <a:extLst>
                <a:ext uri="{FF2B5EF4-FFF2-40B4-BE49-F238E27FC236}">
                  <a16:creationId xmlns:a16="http://schemas.microsoft.com/office/drawing/2014/main" id="{85893F00-7512-FDBC-4A5C-7215057553AD}"/>
                </a:ext>
              </a:extLst>
            </p:cNvPr>
            <p:cNvSpPr>
              <a:spLocks/>
            </p:cNvSpPr>
            <p:nvPr/>
          </p:nvSpPr>
          <p:spPr bwMode="auto">
            <a:xfrm>
              <a:off x="992" y="4020"/>
              <a:ext cx="14" cy="4"/>
            </a:xfrm>
            <a:custGeom>
              <a:avLst/>
              <a:gdLst>
                <a:gd name="T0" fmla="*/ 0 w 6"/>
                <a:gd name="T1" fmla="*/ 2 h 2"/>
                <a:gd name="T2" fmla="*/ 3 w 6"/>
                <a:gd name="T3" fmla="*/ 1 h 2"/>
                <a:gd name="T4" fmla="*/ 6 w 6"/>
                <a:gd name="T5" fmla="*/ 0 h 2"/>
                <a:gd name="T6" fmla="*/ 3 w 6"/>
                <a:gd name="T7" fmla="*/ 0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0" y="2"/>
                    <a:pt x="2" y="1"/>
                    <a:pt x="3" y="1"/>
                  </a:cubicBezTo>
                  <a:cubicBezTo>
                    <a:pt x="5" y="1"/>
                    <a:pt x="6" y="0"/>
                    <a:pt x="6" y="0"/>
                  </a:cubicBezTo>
                  <a:cubicBezTo>
                    <a:pt x="6" y="0"/>
                    <a:pt x="4" y="0"/>
                    <a:pt x="3" y="0"/>
                  </a:cubicBezTo>
                  <a:cubicBezTo>
                    <a:pt x="1" y="1"/>
                    <a:pt x="0" y="1"/>
                    <a:pt x="0" y="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135">
              <a:extLst>
                <a:ext uri="{FF2B5EF4-FFF2-40B4-BE49-F238E27FC236}">
                  <a16:creationId xmlns:a16="http://schemas.microsoft.com/office/drawing/2014/main" id="{1C9337F0-15B9-56D6-47B4-007F8D6151CA}"/>
                </a:ext>
              </a:extLst>
            </p:cNvPr>
            <p:cNvSpPr>
              <a:spLocks noChangeArrowheads="1"/>
            </p:cNvSpPr>
            <p:nvPr/>
          </p:nvSpPr>
          <p:spPr bwMode="auto">
            <a:xfrm>
              <a:off x="987" y="4010"/>
              <a:ext cx="12" cy="2"/>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136">
              <a:extLst>
                <a:ext uri="{FF2B5EF4-FFF2-40B4-BE49-F238E27FC236}">
                  <a16:creationId xmlns:a16="http://schemas.microsoft.com/office/drawing/2014/main" id="{B637C085-51F6-9675-6ABD-34FA7B09D1D8}"/>
                </a:ext>
              </a:extLst>
            </p:cNvPr>
            <p:cNvSpPr>
              <a:spLocks/>
            </p:cNvSpPr>
            <p:nvPr/>
          </p:nvSpPr>
          <p:spPr bwMode="auto">
            <a:xfrm>
              <a:off x="990" y="3996"/>
              <a:ext cx="12" cy="12"/>
            </a:xfrm>
            <a:custGeom>
              <a:avLst/>
              <a:gdLst>
                <a:gd name="T0" fmla="*/ 1 w 5"/>
                <a:gd name="T1" fmla="*/ 1 h 5"/>
                <a:gd name="T2" fmla="*/ 3 w 5"/>
                <a:gd name="T3" fmla="*/ 3 h 5"/>
                <a:gd name="T4" fmla="*/ 5 w 5"/>
                <a:gd name="T5" fmla="*/ 5 h 5"/>
                <a:gd name="T6" fmla="*/ 3 w 5"/>
                <a:gd name="T7" fmla="*/ 2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1"/>
                    <a:pt x="1" y="2"/>
                    <a:pt x="3" y="3"/>
                  </a:cubicBezTo>
                  <a:cubicBezTo>
                    <a:pt x="4" y="4"/>
                    <a:pt x="5" y="5"/>
                    <a:pt x="5" y="5"/>
                  </a:cubicBezTo>
                  <a:cubicBezTo>
                    <a:pt x="5" y="4"/>
                    <a:pt x="4" y="3"/>
                    <a:pt x="3" y="2"/>
                  </a:cubicBezTo>
                  <a:cubicBezTo>
                    <a:pt x="2" y="1"/>
                    <a:pt x="1" y="0"/>
                    <a:pt x="1"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137">
              <a:extLst>
                <a:ext uri="{FF2B5EF4-FFF2-40B4-BE49-F238E27FC236}">
                  <a16:creationId xmlns:a16="http://schemas.microsoft.com/office/drawing/2014/main" id="{AB3FB728-21BD-B2B6-A221-8D389C5A2094}"/>
                </a:ext>
              </a:extLst>
            </p:cNvPr>
            <p:cNvSpPr>
              <a:spLocks/>
            </p:cNvSpPr>
            <p:nvPr/>
          </p:nvSpPr>
          <p:spPr bwMode="auto">
            <a:xfrm>
              <a:off x="995" y="3989"/>
              <a:ext cx="11" cy="12"/>
            </a:xfrm>
            <a:custGeom>
              <a:avLst/>
              <a:gdLst>
                <a:gd name="T0" fmla="*/ 0 w 5"/>
                <a:gd name="T1" fmla="*/ 0 h 5"/>
                <a:gd name="T2" fmla="*/ 2 w 5"/>
                <a:gd name="T3" fmla="*/ 3 h 5"/>
                <a:gd name="T4" fmla="*/ 5 w 5"/>
                <a:gd name="T5" fmla="*/ 5 h 5"/>
                <a:gd name="T6" fmla="*/ 3 w 5"/>
                <a:gd name="T7" fmla="*/ 2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cubicBezTo>
                    <a:pt x="0" y="0"/>
                    <a:pt x="1" y="2"/>
                    <a:pt x="2" y="3"/>
                  </a:cubicBezTo>
                  <a:cubicBezTo>
                    <a:pt x="4" y="4"/>
                    <a:pt x="5" y="5"/>
                    <a:pt x="5" y="5"/>
                  </a:cubicBezTo>
                  <a:cubicBezTo>
                    <a:pt x="5" y="5"/>
                    <a:pt x="4" y="4"/>
                    <a:pt x="3" y="2"/>
                  </a:cubicBezTo>
                  <a:cubicBezTo>
                    <a:pt x="1" y="1"/>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38">
              <a:extLst>
                <a:ext uri="{FF2B5EF4-FFF2-40B4-BE49-F238E27FC236}">
                  <a16:creationId xmlns:a16="http://schemas.microsoft.com/office/drawing/2014/main" id="{42F1C1F4-9ECB-4018-9FFC-0404389EA9C8}"/>
                </a:ext>
              </a:extLst>
            </p:cNvPr>
            <p:cNvSpPr>
              <a:spLocks/>
            </p:cNvSpPr>
            <p:nvPr/>
          </p:nvSpPr>
          <p:spPr bwMode="auto">
            <a:xfrm>
              <a:off x="1004" y="4015"/>
              <a:ext cx="26" cy="14"/>
            </a:xfrm>
            <a:custGeom>
              <a:avLst/>
              <a:gdLst>
                <a:gd name="T0" fmla="*/ 0 w 11"/>
                <a:gd name="T1" fmla="*/ 1 h 6"/>
                <a:gd name="T2" fmla="*/ 3 w 11"/>
                <a:gd name="T3" fmla="*/ 3 h 6"/>
                <a:gd name="T4" fmla="*/ 6 w 11"/>
                <a:gd name="T5" fmla="*/ 5 h 6"/>
                <a:gd name="T6" fmla="*/ 9 w 11"/>
                <a:gd name="T7" fmla="*/ 6 h 6"/>
                <a:gd name="T8" fmla="*/ 10 w 11"/>
                <a:gd name="T9" fmla="*/ 6 h 6"/>
                <a:gd name="T10" fmla="*/ 11 w 11"/>
                <a:gd name="T11" fmla="*/ 4 h 6"/>
                <a:gd name="T12" fmla="*/ 3 w 11"/>
                <a:gd name="T13" fmla="*/ 0 h 6"/>
                <a:gd name="T14" fmla="*/ 1 w 11"/>
                <a:gd name="T15" fmla="*/ 1 h 6"/>
                <a:gd name="T16" fmla="*/ 0 w 11"/>
                <a:gd name="T17" fmla="*/ 2 h 6"/>
                <a:gd name="T18" fmla="*/ 3 w 11"/>
                <a:gd name="T19" fmla="*/ 1 h 6"/>
                <a:gd name="T20" fmla="*/ 7 w 11"/>
                <a:gd name="T21" fmla="*/ 1 h 6"/>
                <a:gd name="T22" fmla="*/ 10 w 11"/>
                <a:gd name="T23" fmla="*/ 4 h 6"/>
                <a:gd name="T24" fmla="*/ 9 w 11"/>
                <a:gd name="T25" fmla="*/ 5 h 6"/>
                <a:gd name="T26" fmla="*/ 7 w 11"/>
                <a:gd name="T27" fmla="*/ 5 h 6"/>
                <a:gd name="T28" fmla="*/ 3 w 11"/>
                <a:gd name="T29" fmla="*/ 3 h 6"/>
                <a:gd name="T30" fmla="*/ 0 w 11"/>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6">
                  <a:moveTo>
                    <a:pt x="0" y="1"/>
                  </a:moveTo>
                  <a:cubicBezTo>
                    <a:pt x="0" y="1"/>
                    <a:pt x="1" y="2"/>
                    <a:pt x="3" y="3"/>
                  </a:cubicBezTo>
                  <a:cubicBezTo>
                    <a:pt x="4" y="4"/>
                    <a:pt x="5" y="5"/>
                    <a:pt x="6" y="5"/>
                  </a:cubicBezTo>
                  <a:cubicBezTo>
                    <a:pt x="7" y="5"/>
                    <a:pt x="8" y="6"/>
                    <a:pt x="9" y="6"/>
                  </a:cubicBezTo>
                  <a:cubicBezTo>
                    <a:pt x="9" y="6"/>
                    <a:pt x="10" y="6"/>
                    <a:pt x="10" y="6"/>
                  </a:cubicBezTo>
                  <a:cubicBezTo>
                    <a:pt x="11" y="5"/>
                    <a:pt x="11" y="5"/>
                    <a:pt x="11" y="4"/>
                  </a:cubicBezTo>
                  <a:cubicBezTo>
                    <a:pt x="9" y="0"/>
                    <a:pt x="5" y="0"/>
                    <a:pt x="3" y="0"/>
                  </a:cubicBezTo>
                  <a:cubicBezTo>
                    <a:pt x="2" y="1"/>
                    <a:pt x="1" y="1"/>
                    <a:pt x="1" y="1"/>
                  </a:cubicBezTo>
                  <a:cubicBezTo>
                    <a:pt x="0" y="2"/>
                    <a:pt x="0" y="2"/>
                    <a:pt x="0" y="2"/>
                  </a:cubicBezTo>
                  <a:cubicBezTo>
                    <a:pt x="0" y="2"/>
                    <a:pt x="1" y="1"/>
                    <a:pt x="3" y="1"/>
                  </a:cubicBezTo>
                  <a:cubicBezTo>
                    <a:pt x="4" y="1"/>
                    <a:pt x="6" y="1"/>
                    <a:pt x="7" y="1"/>
                  </a:cubicBezTo>
                  <a:cubicBezTo>
                    <a:pt x="8" y="2"/>
                    <a:pt x="10" y="3"/>
                    <a:pt x="10" y="4"/>
                  </a:cubicBezTo>
                  <a:cubicBezTo>
                    <a:pt x="10" y="5"/>
                    <a:pt x="10" y="5"/>
                    <a:pt x="9" y="5"/>
                  </a:cubicBezTo>
                  <a:cubicBezTo>
                    <a:pt x="8" y="5"/>
                    <a:pt x="7" y="5"/>
                    <a:pt x="7" y="5"/>
                  </a:cubicBezTo>
                  <a:cubicBezTo>
                    <a:pt x="5" y="4"/>
                    <a:pt x="4" y="3"/>
                    <a:pt x="3" y="3"/>
                  </a:cubicBezTo>
                  <a:cubicBezTo>
                    <a:pt x="1" y="2"/>
                    <a:pt x="0" y="1"/>
                    <a:pt x="0"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139">
              <a:extLst>
                <a:ext uri="{FF2B5EF4-FFF2-40B4-BE49-F238E27FC236}">
                  <a16:creationId xmlns:a16="http://schemas.microsoft.com/office/drawing/2014/main" id="{B99B5CBE-9CC9-B149-8AF3-C7DDDAD15348}"/>
                </a:ext>
              </a:extLst>
            </p:cNvPr>
            <p:cNvSpPr>
              <a:spLocks/>
            </p:cNvSpPr>
            <p:nvPr/>
          </p:nvSpPr>
          <p:spPr bwMode="auto">
            <a:xfrm>
              <a:off x="1004" y="3998"/>
              <a:ext cx="10" cy="22"/>
            </a:xfrm>
            <a:custGeom>
              <a:avLst/>
              <a:gdLst>
                <a:gd name="T0" fmla="*/ 1 w 4"/>
                <a:gd name="T1" fmla="*/ 9 h 9"/>
                <a:gd name="T2" fmla="*/ 3 w 4"/>
                <a:gd name="T3" fmla="*/ 7 h 9"/>
                <a:gd name="T4" fmla="*/ 4 w 4"/>
                <a:gd name="T5" fmla="*/ 4 h 9"/>
                <a:gd name="T6" fmla="*/ 2 w 4"/>
                <a:gd name="T7" fmla="*/ 1 h 9"/>
                <a:gd name="T8" fmla="*/ 0 w 4"/>
                <a:gd name="T9" fmla="*/ 1 h 9"/>
                <a:gd name="T10" fmla="*/ 0 w 4"/>
                <a:gd name="T11" fmla="*/ 3 h 9"/>
                <a:gd name="T12" fmla="*/ 0 w 4"/>
                <a:gd name="T13" fmla="*/ 6 h 9"/>
                <a:gd name="T14" fmla="*/ 0 w 4"/>
                <a:gd name="T15" fmla="*/ 8 h 9"/>
                <a:gd name="T16" fmla="*/ 0 w 4"/>
                <a:gd name="T17" fmla="*/ 6 h 9"/>
                <a:gd name="T18" fmla="*/ 1 w 4"/>
                <a:gd name="T19" fmla="*/ 3 h 9"/>
                <a:gd name="T20" fmla="*/ 2 w 4"/>
                <a:gd name="T21" fmla="*/ 1 h 9"/>
                <a:gd name="T22" fmla="*/ 3 w 4"/>
                <a:gd name="T23" fmla="*/ 4 h 9"/>
                <a:gd name="T24" fmla="*/ 2 w 4"/>
                <a:gd name="T25" fmla="*/ 7 h 9"/>
                <a:gd name="T26" fmla="*/ 1 w 4"/>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9">
                  <a:moveTo>
                    <a:pt x="1" y="9"/>
                  </a:moveTo>
                  <a:cubicBezTo>
                    <a:pt x="1" y="9"/>
                    <a:pt x="2" y="8"/>
                    <a:pt x="3" y="7"/>
                  </a:cubicBezTo>
                  <a:cubicBezTo>
                    <a:pt x="3" y="6"/>
                    <a:pt x="3" y="5"/>
                    <a:pt x="4" y="4"/>
                  </a:cubicBezTo>
                  <a:cubicBezTo>
                    <a:pt x="4" y="3"/>
                    <a:pt x="4" y="2"/>
                    <a:pt x="2" y="1"/>
                  </a:cubicBezTo>
                  <a:cubicBezTo>
                    <a:pt x="2" y="0"/>
                    <a:pt x="1" y="1"/>
                    <a:pt x="0" y="1"/>
                  </a:cubicBezTo>
                  <a:cubicBezTo>
                    <a:pt x="0" y="2"/>
                    <a:pt x="0" y="3"/>
                    <a:pt x="0" y="3"/>
                  </a:cubicBezTo>
                  <a:cubicBezTo>
                    <a:pt x="0" y="4"/>
                    <a:pt x="0" y="5"/>
                    <a:pt x="0" y="6"/>
                  </a:cubicBezTo>
                  <a:cubicBezTo>
                    <a:pt x="0" y="8"/>
                    <a:pt x="0" y="8"/>
                    <a:pt x="0" y="8"/>
                  </a:cubicBezTo>
                  <a:cubicBezTo>
                    <a:pt x="1" y="8"/>
                    <a:pt x="0" y="7"/>
                    <a:pt x="0" y="6"/>
                  </a:cubicBezTo>
                  <a:cubicBezTo>
                    <a:pt x="0" y="5"/>
                    <a:pt x="0" y="4"/>
                    <a:pt x="1" y="3"/>
                  </a:cubicBezTo>
                  <a:cubicBezTo>
                    <a:pt x="1" y="2"/>
                    <a:pt x="1" y="1"/>
                    <a:pt x="2" y="1"/>
                  </a:cubicBezTo>
                  <a:cubicBezTo>
                    <a:pt x="3" y="2"/>
                    <a:pt x="3" y="3"/>
                    <a:pt x="3" y="4"/>
                  </a:cubicBezTo>
                  <a:cubicBezTo>
                    <a:pt x="3" y="5"/>
                    <a:pt x="3" y="6"/>
                    <a:pt x="2" y="7"/>
                  </a:cubicBezTo>
                  <a:cubicBezTo>
                    <a:pt x="1" y="8"/>
                    <a:pt x="1" y="9"/>
                    <a:pt x="1"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40">
              <a:extLst>
                <a:ext uri="{FF2B5EF4-FFF2-40B4-BE49-F238E27FC236}">
                  <a16:creationId xmlns:a16="http://schemas.microsoft.com/office/drawing/2014/main" id="{0C30FCF0-9D8E-1EEE-009A-AC0704A3F45C}"/>
                </a:ext>
              </a:extLst>
            </p:cNvPr>
            <p:cNvSpPr>
              <a:spLocks/>
            </p:cNvSpPr>
            <p:nvPr/>
          </p:nvSpPr>
          <p:spPr bwMode="auto">
            <a:xfrm>
              <a:off x="897" y="3917"/>
              <a:ext cx="24" cy="60"/>
            </a:xfrm>
            <a:custGeom>
              <a:avLst/>
              <a:gdLst>
                <a:gd name="T0" fmla="*/ 0 w 10"/>
                <a:gd name="T1" fmla="*/ 0 h 25"/>
                <a:gd name="T2" fmla="*/ 3 w 10"/>
                <a:gd name="T3" fmla="*/ 3 h 25"/>
                <a:gd name="T4" fmla="*/ 8 w 10"/>
                <a:gd name="T5" fmla="*/ 12 h 25"/>
                <a:gd name="T6" fmla="*/ 7 w 10"/>
                <a:gd name="T7" fmla="*/ 22 h 25"/>
                <a:gd name="T8" fmla="*/ 6 w 10"/>
                <a:gd name="T9" fmla="*/ 25 h 25"/>
                <a:gd name="T10" fmla="*/ 6 w 10"/>
                <a:gd name="T11" fmla="*/ 25 h 25"/>
                <a:gd name="T12" fmla="*/ 8 w 10"/>
                <a:gd name="T13" fmla="*/ 22 h 25"/>
                <a:gd name="T14" fmla="*/ 9 w 10"/>
                <a:gd name="T15" fmla="*/ 11 h 25"/>
                <a:gd name="T16" fmla="*/ 4 w 10"/>
                <a:gd name="T17" fmla="*/ 2 h 25"/>
                <a:gd name="T18" fmla="*/ 1 w 10"/>
                <a:gd name="T19" fmla="*/ 0 h 25"/>
                <a:gd name="T20" fmla="*/ 0 w 10"/>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5">
                  <a:moveTo>
                    <a:pt x="0" y="0"/>
                  </a:moveTo>
                  <a:cubicBezTo>
                    <a:pt x="0" y="0"/>
                    <a:pt x="2" y="1"/>
                    <a:pt x="3" y="3"/>
                  </a:cubicBezTo>
                  <a:cubicBezTo>
                    <a:pt x="5" y="5"/>
                    <a:pt x="7" y="8"/>
                    <a:pt x="8" y="12"/>
                  </a:cubicBezTo>
                  <a:cubicBezTo>
                    <a:pt x="9" y="15"/>
                    <a:pt x="8" y="19"/>
                    <a:pt x="7" y="22"/>
                  </a:cubicBezTo>
                  <a:cubicBezTo>
                    <a:pt x="6" y="24"/>
                    <a:pt x="5" y="25"/>
                    <a:pt x="6" y="25"/>
                  </a:cubicBezTo>
                  <a:cubicBezTo>
                    <a:pt x="6" y="25"/>
                    <a:pt x="6" y="25"/>
                    <a:pt x="6" y="25"/>
                  </a:cubicBezTo>
                  <a:cubicBezTo>
                    <a:pt x="7" y="24"/>
                    <a:pt x="7" y="23"/>
                    <a:pt x="8" y="22"/>
                  </a:cubicBezTo>
                  <a:cubicBezTo>
                    <a:pt x="9" y="19"/>
                    <a:pt x="10" y="15"/>
                    <a:pt x="9" y="11"/>
                  </a:cubicBezTo>
                  <a:cubicBezTo>
                    <a:pt x="8" y="7"/>
                    <a:pt x="6" y="4"/>
                    <a:pt x="4" y="2"/>
                  </a:cubicBezTo>
                  <a:cubicBezTo>
                    <a:pt x="3" y="1"/>
                    <a:pt x="2" y="1"/>
                    <a:pt x="1" y="0"/>
                  </a:cubicBezTo>
                  <a:cubicBezTo>
                    <a:pt x="1" y="0"/>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41">
              <a:extLst>
                <a:ext uri="{FF2B5EF4-FFF2-40B4-BE49-F238E27FC236}">
                  <a16:creationId xmlns:a16="http://schemas.microsoft.com/office/drawing/2014/main" id="{F43D1876-7F17-3E17-6975-42A073BEF54A}"/>
                </a:ext>
              </a:extLst>
            </p:cNvPr>
            <p:cNvSpPr>
              <a:spLocks/>
            </p:cNvSpPr>
            <p:nvPr/>
          </p:nvSpPr>
          <p:spPr bwMode="auto">
            <a:xfrm>
              <a:off x="909" y="3882"/>
              <a:ext cx="36" cy="43"/>
            </a:xfrm>
            <a:custGeom>
              <a:avLst/>
              <a:gdLst>
                <a:gd name="T0" fmla="*/ 15 w 15"/>
                <a:gd name="T1" fmla="*/ 0 h 18"/>
                <a:gd name="T2" fmla="*/ 7 w 15"/>
                <a:gd name="T3" fmla="*/ 9 h 18"/>
                <a:gd name="T4" fmla="*/ 0 w 15"/>
                <a:gd name="T5" fmla="*/ 18 h 18"/>
                <a:gd name="T6" fmla="*/ 8 w 15"/>
                <a:gd name="T7" fmla="*/ 9 h 18"/>
                <a:gd name="T8" fmla="*/ 15 w 15"/>
                <a:gd name="T9" fmla="*/ 0 h 18"/>
              </a:gdLst>
              <a:ahLst/>
              <a:cxnLst>
                <a:cxn ang="0">
                  <a:pos x="T0" y="T1"/>
                </a:cxn>
                <a:cxn ang="0">
                  <a:pos x="T2" y="T3"/>
                </a:cxn>
                <a:cxn ang="0">
                  <a:pos x="T4" y="T5"/>
                </a:cxn>
                <a:cxn ang="0">
                  <a:pos x="T6" y="T7"/>
                </a:cxn>
                <a:cxn ang="0">
                  <a:pos x="T8" y="T9"/>
                </a:cxn>
              </a:cxnLst>
              <a:rect l="0" t="0" r="r" b="b"/>
              <a:pathLst>
                <a:path w="15" h="18">
                  <a:moveTo>
                    <a:pt x="15" y="0"/>
                  </a:moveTo>
                  <a:cubicBezTo>
                    <a:pt x="15" y="0"/>
                    <a:pt x="12" y="4"/>
                    <a:pt x="7" y="9"/>
                  </a:cubicBezTo>
                  <a:cubicBezTo>
                    <a:pt x="3" y="14"/>
                    <a:pt x="0" y="18"/>
                    <a:pt x="0" y="18"/>
                  </a:cubicBezTo>
                  <a:cubicBezTo>
                    <a:pt x="0" y="18"/>
                    <a:pt x="4" y="14"/>
                    <a:pt x="8" y="9"/>
                  </a:cubicBezTo>
                  <a:cubicBezTo>
                    <a:pt x="12" y="5"/>
                    <a:pt x="15" y="0"/>
                    <a:pt x="15"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42">
              <a:extLst>
                <a:ext uri="{FF2B5EF4-FFF2-40B4-BE49-F238E27FC236}">
                  <a16:creationId xmlns:a16="http://schemas.microsoft.com/office/drawing/2014/main" id="{17DC6CA8-623F-2E1B-1914-1A5D10FA205D}"/>
                </a:ext>
              </a:extLst>
            </p:cNvPr>
            <p:cNvSpPr>
              <a:spLocks/>
            </p:cNvSpPr>
            <p:nvPr/>
          </p:nvSpPr>
          <p:spPr bwMode="auto">
            <a:xfrm>
              <a:off x="931" y="3979"/>
              <a:ext cx="33" cy="26"/>
            </a:xfrm>
            <a:custGeom>
              <a:avLst/>
              <a:gdLst>
                <a:gd name="T0" fmla="*/ 1 w 14"/>
                <a:gd name="T1" fmla="*/ 0 h 11"/>
                <a:gd name="T2" fmla="*/ 6 w 14"/>
                <a:gd name="T3" fmla="*/ 6 h 11"/>
                <a:gd name="T4" fmla="*/ 13 w 14"/>
                <a:gd name="T5" fmla="*/ 11 h 11"/>
                <a:gd name="T6" fmla="*/ 7 w 14"/>
                <a:gd name="T7" fmla="*/ 6 h 11"/>
                <a:gd name="T8" fmla="*/ 1 w 14"/>
                <a:gd name="T9" fmla="*/ 0 h 11"/>
              </a:gdLst>
              <a:ahLst/>
              <a:cxnLst>
                <a:cxn ang="0">
                  <a:pos x="T0" y="T1"/>
                </a:cxn>
                <a:cxn ang="0">
                  <a:pos x="T2" y="T3"/>
                </a:cxn>
                <a:cxn ang="0">
                  <a:pos x="T4" y="T5"/>
                </a:cxn>
                <a:cxn ang="0">
                  <a:pos x="T6" y="T7"/>
                </a:cxn>
                <a:cxn ang="0">
                  <a:pos x="T8" y="T9"/>
                </a:cxn>
              </a:cxnLst>
              <a:rect l="0" t="0" r="r" b="b"/>
              <a:pathLst>
                <a:path w="14" h="11">
                  <a:moveTo>
                    <a:pt x="1" y="0"/>
                  </a:moveTo>
                  <a:cubicBezTo>
                    <a:pt x="0" y="0"/>
                    <a:pt x="3" y="3"/>
                    <a:pt x="6" y="6"/>
                  </a:cubicBezTo>
                  <a:cubicBezTo>
                    <a:pt x="10" y="9"/>
                    <a:pt x="13" y="11"/>
                    <a:pt x="13" y="11"/>
                  </a:cubicBezTo>
                  <a:cubicBezTo>
                    <a:pt x="14" y="11"/>
                    <a:pt x="10" y="9"/>
                    <a:pt x="7" y="6"/>
                  </a:cubicBezTo>
                  <a:cubicBezTo>
                    <a:pt x="3" y="3"/>
                    <a:pt x="1" y="0"/>
                    <a:pt x="1"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43">
              <a:extLst>
                <a:ext uri="{FF2B5EF4-FFF2-40B4-BE49-F238E27FC236}">
                  <a16:creationId xmlns:a16="http://schemas.microsoft.com/office/drawing/2014/main" id="{621D2A3C-4451-4679-36EB-D54070F7D448}"/>
                </a:ext>
              </a:extLst>
            </p:cNvPr>
            <p:cNvSpPr>
              <a:spLocks/>
            </p:cNvSpPr>
            <p:nvPr/>
          </p:nvSpPr>
          <p:spPr bwMode="auto">
            <a:xfrm>
              <a:off x="909" y="3963"/>
              <a:ext cx="3" cy="7"/>
            </a:xfrm>
            <a:custGeom>
              <a:avLst/>
              <a:gdLst>
                <a:gd name="T0" fmla="*/ 1 w 1"/>
                <a:gd name="T1" fmla="*/ 0 h 3"/>
                <a:gd name="T2" fmla="*/ 0 w 1"/>
                <a:gd name="T3" fmla="*/ 2 h 3"/>
                <a:gd name="T4" fmla="*/ 0 w 1"/>
                <a:gd name="T5" fmla="*/ 3 h 3"/>
                <a:gd name="T6" fmla="*/ 1 w 1"/>
                <a:gd name="T7" fmla="*/ 2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cubicBezTo>
                    <a:pt x="1" y="0"/>
                    <a:pt x="1" y="1"/>
                    <a:pt x="0" y="2"/>
                  </a:cubicBezTo>
                  <a:cubicBezTo>
                    <a:pt x="0" y="2"/>
                    <a:pt x="0" y="3"/>
                    <a:pt x="0" y="3"/>
                  </a:cubicBezTo>
                  <a:cubicBezTo>
                    <a:pt x="0" y="3"/>
                    <a:pt x="1" y="3"/>
                    <a:pt x="1" y="2"/>
                  </a:cubicBezTo>
                  <a:cubicBezTo>
                    <a:pt x="1" y="1"/>
                    <a:pt x="1" y="0"/>
                    <a:pt x="1"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144">
              <a:extLst>
                <a:ext uri="{FF2B5EF4-FFF2-40B4-BE49-F238E27FC236}">
                  <a16:creationId xmlns:a16="http://schemas.microsoft.com/office/drawing/2014/main" id="{C6685EBB-F2C9-A696-3691-2047A2F54EB6}"/>
                </a:ext>
              </a:extLst>
            </p:cNvPr>
            <p:cNvSpPr>
              <a:spLocks/>
            </p:cNvSpPr>
            <p:nvPr/>
          </p:nvSpPr>
          <p:spPr bwMode="auto">
            <a:xfrm>
              <a:off x="912" y="3946"/>
              <a:ext cx="2" cy="7"/>
            </a:xfrm>
            <a:custGeom>
              <a:avLst/>
              <a:gdLst>
                <a:gd name="T0" fmla="*/ 0 w 1"/>
                <a:gd name="T1" fmla="*/ 0 h 3"/>
                <a:gd name="T2" fmla="*/ 0 w 1"/>
                <a:gd name="T3" fmla="*/ 2 h 3"/>
                <a:gd name="T4" fmla="*/ 0 w 1"/>
                <a:gd name="T5" fmla="*/ 3 h 3"/>
                <a:gd name="T6" fmla="*/ 1 w 1"/>
                <a:gd name="T7" fmla="*/ 2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0"/>
                    <a:pt x="0" y="1"/>
                    <a:pt x="0" y="2"/>
                  </a:cubicBezTo>
                  <a:cubicBezTo>
                    <a:pt x="0" y="2"/>
                    <a:pt x="0" y="3"/>
                    <a:pt x="0" y="3"/>
                  </a:cubicBezTo>
                  <a:cubicBezTo>
                    <a:pt x="0" y="3"/>
                    <a:pt x="1" y="2"/>
                    <a:pt x="1" y="2"/>
                  </a:cubicBezTo>
                  <a:cubicBezTo>
                    <a:pt x="0" y="1"/>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145">
              <a:extLst>
                <a:ext uri="{FF2B5EF4-FFF2-40B4-BE49-F238E27FC236}">
                  <a16:creationId xmlns:a16="http://schemas.microsoft.com/office/drawing/2014/main" id="{CCA93D3D-70CF-5568-F183-DFD8F1CC6EE2}"/>
                </a:ext>
              </a:extLst>
            </p:cNvPr>
            <p:cNvSpPr>
              <a:spLocks/>
            </p:cNvSpPr>
            <p:nvPr/>
          </p:nvSpPr>
          <p:spPr bwMode="auto">
            <a:xfrm>
              <a:off x="904" y="3932"/>
              <a:ext cx="5" cy="7"/>
            </a:xfrm>
            <a:custGeom>
              <a:avLst/>
              <a:gdLst>
                <a:gd name="T0" fmla="*/ 0 w 2"/>
                <a:gd name="T1" fmla="*/ 0 h 3"/>
                <a:gd name="T2" fmla="*/ 1 w 2"/>
                <a:gd name="T3" fmla="*/ 2 h 3"/>
                <a:gd name="T4" fmla="*/ 2 w 2"/>
                <a:gd name="T5" fmla="*/ 3 h 3"/>
                <a:gd name="T6" fmla="*/ 1 w 2"/>
                <a:gd name="T7" fmla="*/ 1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0" y="0"/>
                    <a:pt x="0" y="1"/>
                    <a:pt x="1" y="2"/>
                  </a:cubicBezTo>
                  <a:cubicBezTo>
                    <a:pt x="1" y="2"/>
                    <a:pt x="2" y="3"/>
                    <a:pt x="2" y="3"/>
                  </a:cubicBezTo>
                  <a:cubicBezTo>
                    <a:pt x="2" y="3"/>
                    <a:pt x="2" y="2"/>
                    <a:pt x="1" y="1"/>
                  </a:cubicBezTo>
                  <a:cubicBezTo>
                    <a:pt x="1" y="0"/>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146">
              <a:extLst>
                <a:ext uri="{FF2B5EF4-FFF2-40B4-BE49-F238E27FC236}">
                  <a16:creationId xmlns:a16="http://schemas.microsoft.com/office/drawing/2014/main" id="{45C99F29-B092-C302-0797-A428EC79C87B}"/>
                </a:ext>
              </a:extLst>
            </p:cNvPr>
            <p:cNvSpPr>
              <a:spLocks/>
            </p:cNvSpPr>
            <p:nvPr/>
          </p:nvSpPr>
          <p:spPr bwMode="auto">
            <a:xfrm>
              <a:off x="897" y="3925"/>
              <a:ext cx="3" cy="2"/>
            </a:xfrm>
            <a:custGeom>
              <a:avLst/>
              <a:gdLst>
                <a:gd name="T0" fmla="*/ 0 w 1"/>
                <a:gd name="T1" fmla="*/ 0 h 1"/>
                <a:gd name="T2" fmla="*/ 0 w 1"/>
                <a:gd name="T3" fmla="*/ 1 h 1"/>
                <a:gd name="T4" fmla="*/ 1 w 1"/>
                <a:gd name="T5" fmla="*/ 1 h 1"/>
                <a:gd name="T6" fmla="*/ 1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0" y="0"/>
                    <a:pt x="0" y="0"/>
                    <a:pt x="0" y="1"/>
                  </a:cubicBezTo>
                  <a:cubicBezTo>
                    <a:pt x="1" y="1"/>
                    <a:pt x="1" y="1"/>
                    <a:pt x="1" y="1"/>
                  </a:cubicBezTo>
                  <a:cubicBezTo>
                    <a:pt x="1" y="1"/>
                    <a:pt x="1" y="1"/>
                    <a:pt x="1" y="0"/>
                  </a:cubicBezTo>
                  <a:cubicBezTo>
                    <a:pt x="1" y="0"/>
                    <a:pt x="1"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147">
              <a:extLst>
                <a:ext uri="{FF2B5EF4-FFF2-40B4-BE49-F238E27FC236}">
                  <a16:creationId xmlns:a16="http://schemas.microsoft.com/office/drawing/2014/main" id="{D02B78B8-5794-5D65-A1EE-D78146E303B8}"/>
                </a:ext>
              </a:extLst>
            </p:cNvPr>
            <p:cNvSpPr>
              <a:spLocks/>
            </p:cNvSpPr>
            <p:nvPr/>
          </p:nvSpPr>
          <p:spPr bwMode="auto">
            <a:xfrm>
              <a:off x="883" y="2476"/>
              <a:ext cx="757" cy="1534"/>
            </a:xfrm>
            <a:custGeom>
              <a:avLst/>
              <a:gdLst>
                <a:gd name="T0" fmla="*/ 168 w 319"/>
                <a:gd name="T1" fmla="*/ 3 h 646"/>
                <a:gd name="T2" fmla="*/ 155 w 319"/>
                <a:gd name="T3" fmla="*/ 100 h 646"/>
                <a:gd name="T4" fmla="*/ 195 w 319"/>
                <a:gd name="T5" fmla="*/ 126 h 646"/>
                <a:gd name="T6" fmla="*/ 194 w 319"/>
                <a:gd name="T7" fmla="*/ 347 h 646"/>
                <a:gd name="T8" fmla="*/ 0 w 319"/>
                <a:gd name="T9" fmla="*/ 587 h 646"/>
                <a:gd name="T10" fmla="*/ 72 w 319"/>
                <a:gd name="T11" fmla="*/ 646 h 646"/>
                <a:gd name="T12" fmla="*/ 300 w 319"/>
                <a:gd name="T13" fmla="*/ 362 h 646"/>
                <a:gd name="T14" fmla="*/ 288 w 319"/>
                <a:gd name="T15" fmla="*/ 0 h 646"/>
                <a:gd name="T16" fmla="*/ 168 w 319"/>
                <a:gd name="T17" fmla="*/ 3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646">
                  <a:moveTo>
                    <a:pt x="168" y="3"/>
                  </a:moveTo>
                  <a:cubicBezTo>
                    <a:pt x="168" y="3"/>
                    <a:pt x="149" y="84"/>
                    <a:pt x="155" y="100"/>
                  </a:cubicBezTo>
                  <a:cubicBezTo>
                    <a:pt x="160" y="116"/>
                    <a:pt x="195" y="126"/>
                    <a:pt x="195" y="126"/>
                  </a:cubicBezTo>
                  <a:cubicBezTo>
                    <a:pt x="194" y="347"/>
                    <a:pt x="194" y="347"/>
                    <a:pt x="194" y="347"/>
                  </a:cubicBezTo>
                  <a:cubicBezTo>
                    <a:pt x="0" y="587"/>
                    <a:pt x="0" y="587"/>
                    <a:pt x="0" y="587"/>
                  </a:cubicBezTo>
                  <a:cubicBezTo>
                    <a:pt x="72" y="646"/>
                    <a:pt x="72" y="646"/>
                    <a:pt x="72" y="646"/>
                  </a:cubicBezTo>
                  <a:cubicBezTo>
                    <a:pt x="72" y="646"/>
                    <a:pt x="282" y="406"/>
                    <a:pt x="300" y="362"/>
                  </a:cubicBezTo>
                  <a:cubicBezTo>
                    <a:pt x="319" y="319"/>
                    <a:pt x="288" y="0"/>
                    <a:pt x="288" y="0"/>
                  </a:cubicBezTo>
                  <a:cubicBezTo>
                    <a:pt x="168" y="3"/>
                    <a:pt x="168" y="3"/>
                    <a:pt x="168" y="3"/>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148">
              <a:extLst>
                <a:ext uri="{FF2B5EF4-FFF2-40B4-BE49-F238E27FC236}">
                  <a16:creationId xmlns:a16="http://schemas.microsoft.com/office/drawing/2014/main" id="{E0B81F4C-D717-73ED-577A-B3E52453759A}"/>
                </a:ext>
              </a:extLst>
            </p:cNvPr>
            <p:cNvSpPr>
              <a:spLocks/>
            </p:cNvSpPr>
            <p:nvPr/>
          </p:nvSpPr>
          <p:spPr bwMode="auto">
            <a:xfrm>
              <a:off x="1130" y="2405"/>
              <a:ext cx="411" cy="1603"/>
            </a:xfrm>
            <a:custGeom>
              <a:avLst/>
              <a:gdLst>
                <a:gd name="T0" fmla="*/ 164 w 173"/>
                <a:gd name="T1" fmla="*/ 0 h 675"/>
                <a:gd name="T2" fmla="*/ 173 w 173"/>
                <a:gd name="T3" fmla="*/ 674 h 675"/>
                <a:gd name="T4" fmla="*/ 74 w 173"/>
                <a:gd name="T5" fmla="*/ 675 h 675"/>
                <a:gd name="T6" fmla="*/ 25 w 173"/>
                <a:gd name="T7" fmla="*/ 126 h 675"/>
                <a:gd name="T8" fmla="*/ 2 w 173"/>
                <a:gd name="T9" fmla="*/ 60 h 675"/>
                <a:gd name="T10" fmla="*/ 4 w 173"/>
                <a:gd name="T11" fmla="*/ 16 h 675"/>
                <a:gd name="T12" fmla="*/ 164 w 173"/>
                <a:gd name="T13" fmla="*/ 0 h 675"/>
              </a:gdLst>
              <a:ahLst/>
              <a:cxnLst>
                <a:cxn ang="0">
                  <a:pos x="T0" y="T1"/>
                </a:cxn>
                <a:cxn ang="0">
                  <a:pos x="T2" y="T3"/>
                </a:cxn>
                <a:cxn ang="0">
                  <a:pos x="T4" y="T5"/>
                </a:cxn>
                <a:cxn ang="0">
                  <a:pos x="T6" y="T7"/>
                </a:cxn>
                <a:cxn ang="0">
                  <a:pos x="T8" y="T9"/>
                </a:cxn>
                <a:cxn ang="0">
                  <a:pos x="T10" y="T11"/>
                </a:cxn>
                <a:cxn ang="0">
                  <a:pos x="T12" y="T13"/>
                </a:cxn>
              </a:cxnLst>
              <a:rect l="0" t="0" r="r" b="b"/>
              <a:pathLst>
                <a:path w="173" h="675">
                  <a:moveTo>
                    <a:pt x="164" y="0"/>
                  </a:moveTo>
                  <a:cubicBezTo>
                    <a:pt x="173" y="674"/>
                    <a:pt x="173" y="674"/>
                    <a:pt x="173" y="674"/>
                  </a:cubicBezTo>
                  <a:cubicBezTo>
                    <a:pt x="74" y="675"/>
                    <a:pt x="74" y="675"/>
                    <a:pt x="74" y="675"/>
                  </a:cubicBezTo>
                  <a:cubicBezTo>
                    <a:pt x="25" y="126"/>
                    <a:pt x="25" y="126"/>
                    <a:pt x="25" y="126"/>
                  </a:cubicBezTo>
                  <a:cubicBezTo>
                    <a:pt x="14" y="116"/>
                    <a:pt x="0" y="99"/>
                    <a:pt x="2" y="60"/>
                  </a:cubicBezTo>
                  <a:cubicBezTo>
                    <a:pt x="4" y="16"/>
                    <a:pt x="4" y="16"/>
                    <a:pt x="4" y="16"/>
                  </a:cubicBezTo>
                  <a:cubicBezTo>
                    <a:pt x="164" y="0"/>
                    <a:pt x="164" y="0"/>
                    <a:pt x="164"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49">
              <a:extLst>
                <a:ext uri="{FF2B5EF4-FFF2-40B4-BE49-F238E27FC236}">
                  <a16:creationId xmlns:a16="http://schemas.microsoft.com/office/drawing/2014/main" id="{C074261F-01F6-779F-E2C6-C5ABE78F527F}"/>
                </a:ext>
              </a:extLst>
            </p:cNvPr>
            <p:cNvSpPr>
              <a:spLocks/>
            </p:cNvSpPr>
            <p:nvPr/>
          </p:nvSpPr>
          <p:spPr bwMode="auto">
            <a:xfrm>
              <a:off x="1270" y="2730"/>
              <a:ext cx="93" cy="660"/>
            </a:xfrm>
            <a:custGeom>
              <a:avLst/>
              <a:gdLst>
                <a:gd name="T0" fmla="*/ 0 w 39"/>
                <a:gd name="T1" fmla="*/ 278 h 278"/>
                <a:gd name="T2" fmla="*/ 1 w 39"/>
                <a:gd name="T3" fmla="*/ 277 h 278"/>
                <a:gd name="T4" fmla="*/ 3 w 39"/>
                <a:gd name="T5" fmla="*/ 274 h 278"/>
                <a:gd name="T6" fmla="*/ 10 w 39"/>
                <a:gd name="T7" fmla="*/ 264 h 278"/>
                <a:gd name="T8" fmla="*/ 37 w 39"/>
                <a:gd name="T9" fmla="*/ 227 h 278"/>
                <a:gd name="T10" fmla="*/ 37 w 39"/>
                <a:gd name="T11" fmla="*/ 227 h 278"/>
                <a:gd name="T12" fmla="*/ 29 w 39"/>
                <a:gd name="T13" fmla="*/ 145 h 278"/>
                <a:gd name="T14" fmla="*/ 21 w 39"/>
                <a:gd name="T15" fmla="*/ 42 h 278"/>
                <a:gd name="T16" fmla="*/ 19 w 39"/>
                <a:gd name="T17" fmla="*/ 11 h 278"/>
                <a:gd name="T18" fmla="*/ 19 w 39"/>
                <a:gd name="T19" fmla="*/ 2 h 278"/>
                <a:gd name="T20" fmla="*/ 19 w 39"/>
                <a:gd name="T21" fmla="*/ 0 h 278"/>
                <a:gd name="T22" fmla="*/ 19 w 39"/>
                <a:gd name="T23" fmla="*/ 2 h 278"/>
                <a:gd name="T24" fmla="*/ 20 w 39"/>
                <a:gd name="T25" fmla="*/ 11 h 278"/>
                <a:gd name="T26" fmla="*/ 23 w 39"/>
                <a:gd name="T27" fmla="*/ 42 h 278"/>
                <a:gd name="T28" fmla="*/ 31 w 39"/>
                <a:gd name="T29" fmla="*/ 145 h 278"/>
                <a:gd name="T30" fmla="*/ 39 w 39"/>
                <a:gd name="T31" fmla="*/ 227 h 278"/>
                <a:gd name="T32" fmla="*/ 39 w 39"/>
                <a:gd name="T33" fmla="*/ 228 h 278"/>
                <a:gd name="T34" fmla="*/ 38 w 39"/>
                <a:gd name="T35" fmla="*/ 228 h 278"/>
                <a:gd name="T36" fmla="*/ 11 w 39"/>
                <a:gd name="T37" fmla="*/ 264 h 278"/>
                <a:gd name="T38" fmla="*/ 3 w 39"/>
                <a:gd name="T39" fmla="*/ 275 h 278"/>
                <a:gd name="T40" fmla="*/ 1 w 39"/>
                <a:gd name="T41" fmla="*/ 277 h 278"/>
                <a:gd name="T42" fmla="*/ 0 w 39"/>
                <a:gd name="T43"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278">
                  <a:moveTo>
                    <a:pt x="0" y="278"/>
                  </a:moveTo>
                  <a:cubicBezTo>
                    <a:pt x="0" y="278"/>
                    <a:pt x="1" y="278"/>
                    <a:pt x="1" y="277"/>
                  </a:cubicBezTo>
                  <a:cubicBezTo>
                    <a:pt x="2" y="276"/>
                    <a:pt x="2" y="275"/>
                    <a:pt x="3" y="274"/>
                  </a:cubicBezTo>
                  <a:cubicBezTo>
                    <a:pt x="5" y="272"/>
                    <a:pt x="7" y="268"/>
                    <a:pt x="10" y="264"/>
                  </a:cubicBezTo>
                  <a:cubicBezTo>
                    <a:pt x="17" y="255"/>
                    <a:pt x="26" y="242"/>
                    <a:pt x="37" y="227"/>
                  </a:cubicBezTo>
                  <a:cubicBezTo>
                    <a:pt x="37" y="227"/>
                    <a:pt x="37" y="227"/>
                    <a:pt x="37" y="227"/>
                  </a:cubicBezTo>
                  <a:cubicBezTo>
                    <a:pt x="35" y="204"/>
                    <a:pt x="32" y="175"/>
                    <a:pt x="29" y="145"/>
                  </a:cubicBezTo>
                  <a:cubicBezTo>
                    <a:pt x="26" y="105"/>
                    <a:pt x="23" y="68"/>
                    <a:pt x="21" y="42"/>
                  </a:cubicBezTo>
                  <a:cubicBezTo>
                    <a:pt x="20" y="29"/>
                    <a:pt x="20" y="18"/>
                    <a:pt x="19" y="11"/>
                  </a:cubicBezTo>
                  <a:cubicBezTo>
                    <a:pt x="19" y="7"/>
                    <a:pt x="19" y="5"/>
                    <a:pt x="19" y="2"/>
                  </a:cubicBezTo>
                  <a:cubicBezTo>
                    <a:pt x="19" y="1"/>
                    <a:pt x="19" y="0"/>
                    <a:pt x="19" y="0"/>
                  </a:cubicBezTo>
                  <a:cubicBezTo>
                    <a:pt x="19" y="0"/>
                    <a:pt x="19" y="1"/>
                    <a:pt x="19" y="2"/>
                  </a:cubicBezTo>
                  <a:cubicBezTo>
                    <a:pt x="20" y="5"/>
                    <a:pt x="20" y="7"/>
                    <a:pt x="20" y="11"/>
                  </a:cubicBezTo>
                  <a:cubicBezTo>
                    <a:pt x="21" y="19"/>
                    <a:pt x="22" y="29"/>
                    <a:pt x="23" y="42"/>
                  </a:cubicBezTo>
                  <a:cubicBezTo>
                    <a:pt x="25" y="68"/>
                    <a:pt x="28" y="105"/>
                    <a:pt x="31" y="145"/>
                  </a:cubicBezTo>
                  <a:cubicBezTo>
                    <a:pt x="34" y="175"/>
                    <a:pt x="37" y="204"/>
                    <a:pt x="39" y="227"/>
                  </a:cubicBezTo>
                  <a:cubicBezTo>
                    <a:pt x="39" y="228"/>
                    <a:pt x="39" y="228"/>
                    <a:pt x="39" y="228"/>
                  </a:cubicBezTo>
                  <a:cubicBezTo>
                    <a:pt x="38" y="228"/>
                    <a:pt x="38" y="228"/>
                    <a:pt x="38" y="228"/>
                  </a:cubicBezTo>
                  <a:cubicBezTo>
                    <a:pt x="27" y="243"/>
                    <a:pt x="18" y="255"/>
                    <a:pt x="11" y="264"/>
                  </a:cubicBezTo>
                  <a:cubicBezTo>
                    <a:pt x="8" y="269"/>
                    <a:pt x="5" y="272"/>
                    <a:pt x="3" y="275"/>
                  </a:cubicBezTo>
                  <a:cubicBezTo>
                    <a:pt x="3" y="276"/>
                    <a:pt x="2" y="276"/>
                    <a:pt x="1" y="277"/>
                  </a:cubicBezTo>
                  <a:cubicBezTo>
                    <a:pt x="1" y="278"/>
                    <a:pt x="1" y="278"/>
                    <a:pt x="0" y="278"/>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50">
              <a:extLst>
                <a:ext uri="{FF2B5EF4-FFF2-40B4-BE49-F238E27FC236}">
                  <a16:creationId xmlns:a16="http://schemas.microsoft.com/office/drawing/2014/main" id="{5092CEA9-EFF4-D4FB-8AE3-6380722AF193}"/>
                </a:ext>
              </a:extLst>
            </p:cNvPr>
            <p:cNvSpPr>
              <a:spLocks/>
            </p:cNvSpPr>
            <p:nvPr/>
          </p:nvSpPr>
          <p:spPr bwMode="auto">
            <a:xfrm>
              <a:off x="1220" y="2701"/>
              <a:ext cx="124" cy="29"/>
            </a:xfrm>
            <a:custGeom>
              <a:avLst/>
              <a:gdLst>
                <a:gd name="T0" fmla="*/ 52 w 52"/>
                <a:gd name="T1" fmla="*/ 12 h 12"/>
                <a:gd name="T2" fmla="*/ 26 w 52"/>
                <a:gd name="T3" fmla="*/ 8 h 12"/>
                <a:gd name="T4" fmla="*/ 0 w 52"/>
                <a:gd name="T5" fmla="*/ 1 h 12"/>
                <a:gd name="T6" fmla="*/ 26 w 52"/>
                <a:gd name="T7" fmla="*/ 6 h 12"/>
                <a:gd name="T8" fmla="*/ 52 w 52"/>
                <a:gd name="T9" fmla="*/ 12 h 12"/>
              </a:gdLst>
              <a:ahLst/>
              <a:cxnLst>
                <a:cxn ang="0">
                  <a:pos x="T0" y="T1"/>
                </a:cxn>
                <a:cxn ang="0">
                  <a:pos x="T2" y="T3"/>
                </a:cxn>
                <a:cxn ang="0">
                  <a:pos x="T4" y="T5"/>
                </a:cxn>
                <a:cxn ang="0">
                  <a:pos x="T6" y="T7"/>
                </a:cxn>
                <a:cxn ang="0">
                  <a:pos x="T8" y="T9"/>
                </a:cxn>
              </a:cxnLst>
              <a:rect l="0" t="0" r="r" b="b"/>
              <a:pathLst>
                <a:path w="52" h="12">
                  <a:moveTo>
                    <a:pt x="52" y="12"/>
                  </a:moveTo>
                  <a:cubicBezTo>
                    <a:pt x="52" y="12"/>
                    <a:pt x="40" y="11"/>
                    <a:pt x="26" y="8"/>
                  </a:cubicBezTo>
                  <a:cubicBezTo>
                    <a:pt x="11" y="5"/>
                    <a:pt x="0" y="1"/>
                    <a:pt x="0" y="1"/>
                  </a:cubicBezTo>
                  <a:cubicBezTo>
                    <a:pt x="0" y="0"/>
                    <a:pt x="12" y="3"/>
                    <a:pt x="26" y="6"/>
                  </a:cubicBezTo>
                  <a:cubicBezTo>
                    <a:pt x="40" y="9"/>
                    <a:pt x="52" y="11"/>
                    <a:pt x="52" y="12"/>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51">
              <a:extLst>
                <a:ext uri="{FF2B5EF4-FFF2-40B4-BE49-F238E27FC236}">
                  <a16:creationId xmlns:a16="http://schemas.microsoft.com/office/drawing/2014/main" id="{A901D7D8-D7FE-C5BE-DCD7-57AD66930A4B}"/>
                </a:ext>
              </a:extLst>
            </p:cNvPr>
            <p:cNvSpPr>
              <a:spLocks/>
            </p:cNvSpPr>
            <p:nvPr/>
          </p:nvSpPr>
          <p:spPr bwMode="auto">
            <a:xfrm>
              <a:off x="1375" y="3252"/>
              <a:ext cx="130" cy="24"/>
            </a:xfrm>
            <a:custGeom>
              <a:avLst/>
              <a:gdLst>
                <a:gd name="T0" fmla="*/ 54 w 55"/>
                <a:gd name="T1" fmla="*/ 10 h 10"/>
                <a:gd name="T2" fmla="*/ 28 w 55"/>
                <a:gd name="T3" fmla="*/ 3 h 10"/>
                <a:gd name="T4" fmla="*/ 0 w 55"/>
                <a:gd name="T5" fmla="*/ 5 h 10"/>
                <a:gd name="T6" fmla="*/ 8 w 55"/>
                <a:gd name="T7" fmla="*/ 2 h 10"/>
                <a:gd name="T8" fmla="*/ 28 w 55"/>
                <a:gd name="T9" fmla="*/ 1 h 10"/>
                <a:gd name="T10" fmla="*/ 47 w 55"/>
                <a:gd name="T11" fmla="*/ 5 h 10"/>
                <a:gd name="T12" fmla="*/ 54 w 55"/>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55" h="10">
                  <a:moveTo>
                    <a:pt x="54" y="10"/>
                  </a:moveTo>
                  <a:cubicBezTo>
                    <a:pt x="54" y="10"/>
                    <a:pt x="43" y="4"/>
                    <a:pt x="28" y="3"/>
                  </a:cubicBezTo>
                  <a:cubicBezTo>
                    <a:pt x="12" y="1"/>
                    <a:pt x="0" y="6"/>
                    <a:pt x="0" y="5"/>
                  </a:cubicBezTo>
                  <a:cubicBezTo>
                    <a:pt x="0" y="5"/>
                    <a:pt x="3" y="4"/>
                    <a:pt x="8" y="2"/>
                  </a:cubicBezTo>
                  <a:cubicBezTo>
                    <a:pt x="13" y="1"/>
                    <a:pt x="20" y="0"/>
                    <a:pt x="28" y="1"/>
                  </a:cubicBezTo>
                  <a:cubicBezTo>
                    <a:pt x="36" y="1"/>
                    <a:pt x="43" y="3"/>
                    <a:pt x="47" y="5"/>
                  </a:cubicBezTo>
                  <a:cubicBezTo>
                    <a:pt x="52" y="8"/>
                    <a:pt x="55" y="9"/>
                    <a:pt x="54" y="10"/>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52">
              <a:extLst>
                <a:ext uri="{FF2B5EF4-FFF2-40B4-BE49-F238E27FC236}">
                  <a16:creationId xmlns:a16="http://schemas.microsoft.com/office/drawing/2014/main" id="{AA354569-3455-03E7-298E-BABC903079CC}"/>
                </a:ext>
              </a:extLst>
            </p:cNvPr>
            <p:cNvSpPr>
              <a:spLocks/>
            </p:cNvSpPr>
            <p:nvPr/>
          </p:nvSpPr>
          <p:spPr bwMode="auto">
            <a:xfrm>
              <a:off x="1287" y="3350"/>
              <a:ext cx="301" cy="394"/>
            </a:xfrm>
            <a:custGeom>
              <a:avLst/>
              <a:gdLst>
                <a:gd name="T0" fmla="*/ 126 w 127"/>
                <a:gd name="T1" fmla="*/ 0 h 166"/>
                <a:gd name="T2" fmla="*/ 64 w 127"/>
                <a:gd name="T3" fmla="*/ 83 h 166"/>
                <a:gd name="T4" fmla="*/ 1 w 127"/>
                <a:gd name="T5" fmla="*/ 165 h 166"/>
                <a:gd name="T6" fmla="*/ 63 w 127"/>
                <a:gd name="T7" fmla="*/ 82 h 166"/>
                <a:gd name="T8" fmla="*/ 126 w 127"/>
                <a:gd name="T9" fmla="*/ 0 h 166"/>
              </a:gdLst>
              <a:ahLst/>
              <a:cxnLst>
                <a:cxn ang="0">
                  <a:pos x="T0" y="T1"/>
                </a:cxn>
                <a:cxn ang="0">
                  <a:pos x="T2" y="T3"/>
                </a:cxn>
                <a:cxn ang="0">
                  <a:pos x="T4" y="T5"/>
                </a:cxn>
                <a:cxn ang="0">
                  <a:pos x="T6" y="T7"/>
                </a:cxn>
                <a:cxn ang="0">
                  <a:pos x="T8" y="T9"/>
                </a:cxn>
              </a:cxnLst>
              <a:rect l="0" t="0" r="r" b="b"/>
              <a:pathLst>
                <a:path w="127" h="166">
                  <a:moveTo>
                    <a:pt x="126" y="0"/>
                  </a:moveTo>
                  <a:cubicBezTo>
                    <a:pt x="127" y="0"/>
                    <a:pt x="99" y="38"/>
                    <a:pt x="64" y="83"/>
                  </a:cubicBezTo>
                  <a:cubicBezTo>
                    <a:pt x="29" y="129"/>
                    <a:pt x="1" y="166"/>
                    <a:pt x="1" y="165"/>
                  </a:cubicBezTo>
                  <a:cubicBezTo>
                    <a:pt x="0" y="165"/>
                    <a:pt x="28" y="128"/>
                    <a:pt x="63" y="82"/>
                  </a:cubicBezTo>
                  <a:cubicBezTo>
                    <a:pt x="97" y="36"/>
                    <a:pt x="126" y="0"/>
                    <a:pt x="126" y="0"/>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53">
              <a:extLst>
                <a:ext uri="{FF2B5EF4-FFF2-40B4-BE49-F238E27FC236}">
                  <a16:creationId xmlns:a16="http://schemas.microsoft.com/office/drawing/2014/main" id="{A9877C9A-594D-D30E-0FF5-65D96C7A3C08}"/>
                </a:ext>
              </a:extLst>
            </p:cNvPr>
            <p:cNvSpPr>
              <a:spLocks/>
            </p:cNvSpPr>
            <p:nvPr/>
          </p:nvSpPr>
          <p:spPr bwMode="auto">
            <a:xfrm>
              <a:off x="1436" y="2511"/>
              <a:ext cx="119" cy="48"/>
            </a:xfrm>
            <a:custGeom>
              <a:avLst/>
              <a:gdLst>
                <a:gd name="T0" fmla="*/ 50 w 50"/>
                <a:gd name="T1" fmla="*/ 5 h 20"/>
                <a:gd name="T2" fmla="*/ 44 w 50"/>
                <a:gd name="T3" fmla="*/ 12 h 20"/>
                <a:gd name="T4" fmla="*/ 23 w 50"/>
                <a:gd name="T5" fmla="*/ 19 h 20"/>
                <a:gd name="T6" fmla="*/ 4 w 50"/>
                <a:gd name="T7" fmla="*/ 8 h 20"/>
                <a:gd name="T8" fmla="*/ 0 w 50"/>
                <a:gd name="T9" fmla="*/ 0 h 20"/>
                <a:gd name="T10" fmla="*/ 5 w 50"/>
                <a:gd name="T11" fmla="*/ 7 h 20"/>
                <a:gd name="T12" fmla="*/ 23 w 50"/>
                <a:gd name="T13" fmla="*/ 17 h 20"/>
                <a:gd name="T14" fmla="*/ 43 w 50"/>
                <a:gd name="T15" fmla="*/ 11 h 20"/>
                <a:gd name="T16" fmla="*/ 50 w 50"/>
                <a:gd name="T17"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0">
                  <a:moveTo>
                    <a:pt x="50" y="5"/>
                  </a:moveTo>
                  <a:cubicBezTo>
                    <a:pt x="50" y="5"/>
                    <a:pt x="49" y="9"/>
                    <a:pt x="44" y="12"/>
                  </a:cubicBezTo>
                  <a:cubicBezTo>
                    <a:pt x="40" y="16"/>
                    <a:pt x="32" y="20"/>
                    <a:pt x="23" y="19"/>
                  </a:cubicBezTo>
                  <a:cubicBezTo>
                    <a:pt x="14" y="18"/>
                    <a:pt x="7" y="13"/>
                    <a:pt x="4" y="8"/>
                  </a:cubicBezTo>
                  <a:cubicBezTo>
                    <a:pt x="1" y="4"/>
                    <a:pt x="0" y="0"/>
                    <a:pt x="0" y="0"/>
                  </a:cubicBezTo>
                  <a:cubicBezTo>
                    <a:pt x="1" y="0"/>
                    <a:pt x="2" y="3"/>
                    <a:pt x="5" y="7"/>
                  </a:cubicBezTo>
                  <a:cubicBezTo>
                    <a:pt x="9" y="11"/>
                    <a:pt x="15" y="16"/>
                    <a:pt x="23" y="17"/>
                  </a:cubicBezTo>
                  <a:cubicBezTo>
                    <a:pt x="32" y="18"/>
                    <a:pt x="39" y="15"/>
                    <a:pt x="43" y="11"/>
                  </a:cubicBezTo>
                  <a:cubicBezTo>
                    <a:pt x="48" y="8"/>
                    <a:pt x="50" y="5"/>
                    <a:pt x="50" y="5"/>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54">
              <a:extLst>
                <a:ext uri="{FF2B5EF4-FFF2-40B4-BE49-F238E27FC236}">
                  <a16:creationId xmlns:a16="http://schemas.microsoft.com/office/drawing/2014/main" id="{732E87F6-EC33-7CAB-B5BB-F13CB82C20E3}"/>
                </a:ext>
              </a:extLst>
            </p:cNvPr>
            <p:cNvSpPr>
              <a:spLocks/>
            </p:cNvSpPr>
            <p:nvPr/>
          </p:nvSpPr>
          <p:spPr bwMode="auto">
            <a:xfrm>
              <a:off x="1168" y="1414"/>
              <a:ext cx="66" cy="285"/>
            </a:xfrm>
            <a:custGeom>
              <a:avLst/>
              <a:gdLst>
                <a:gd name="T0" fmla="*/ 28 w 28"/>
                <a:gd name="T1" fmla="*/ 120 h 120"/>
                <a:gd name="T2" fmla="*/ 1 w 28"/>
                <a:gd name="T3" fmla="*/ 61 h 120"/>
                <a:gd name="T4" fmla="*/ 23 w 28"/>
                <a:gd name="T5" fmla="*/ 0 h 120"/>
              </a:gdLst>
              <a:ahLst/>
              <a:cxnLst>
                <a:cxn ang="0">
                  <a:pos x="T0" y="T1"/>
                </a:cxn>
                <a:cxn ang="0">
                  <a:pos x="T2" y="T3"/>
                </a:cxn>
                <a:cxn ang="0">
                  <a:pos x="T4" y="T5"/>
                </a:cxn>
              </a:cxnLst>
              <a:rect l="0" t="0" r="r" b="b"/>
              <a:pathLst>
                <a:path w="28" h="120">
                  <a:moveTo>
                    <a:pt x="28" y="120"/>
                  </a:moveTo>
                  <a:cubicBezTo>
                    <a:pt x="12" y="105"/>
                    <a:pt x="2" y="83"/>
                    <a:pt x="1" y="61"/>
                  </a:cubicBezTo>
                  <a:cubicBezTo>
                    <a:pt x="0" y="39"/>
                    <a:pt x="8" y="17"/>
                    <a:pt x="23"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55">
              <a:extLst>
                <a:ext uri="{FF2B5EF4-FFF2-40B4-BE49-F238E27FC236}">
                  <a16:creationId xmlns:a16="http://schemas.microsoft.com/office/drawing/2014/main" id="{CB192421-8DED-49DF-4E3C-D369A99BF6DD}"/>
                </a:ext>
              </a:extLst>
            </p:cNvPr>
            <p:cNvSpPr>
              <a:spLocks/>
            </p:cNvSpPr>
            <p:nvPr/>
          </p:nvSpPr>
          <p:spPr bwMode="auto">
            <a:xfrm>
              <a:off x="1042" y="1849"/>
              <a:ext cx="150" cy="306"/>
            </a:xfrm>
            <a:custGeom>
              <a:avLst/>
              <a:gdLst>
                <a:gd name="T0" fmla="*/ 25 w 63"/>
                <a:gd name="T1" fmla="*/ 0 h 129"/>
                <a:gd name="T2" fmla="*/ 0 w 63"/>
                <a:gd name="T3" fmla="*/ 117 h 129"/>
                <a:gd name="T4" fmla="*/ 62 w 63"/>
                <a:gd name="T5" fmla="*/ 125 h 129"/>
                <a:gd name="T6" fmla="*/ 25 w 63"/>
                <a:gd name="T7" fmla="*/ 0 h 129"/>
              </a:gdLst>
              <a:ahLst/>
              <a:cxnLst>
                <a:cxn ang="0">
                  <a:pos x="T0" y="T1"/>
                </a:cxn>
                <a:cxn ang="0">
                  <a:pos x="T2" y="T3"/>
                </a:cxn>
                <a:cxn ang="0">
                  <a:pos x="T4" y="T5"/>
                </a:cxn>
                <a:cxn ang="0">
                  <a:pos x="T6" y="T7"/>
                </a:cxn>
              </a:cxnLst>
              <a:rect l="0" t="0" r="r" b="b"/>
              <a:pathLst>
                <a:path w="63" h="129">
                  <a:moveTo>
                    <a:pt x="25" y="0"/>
                  </a:moveTo>
                  <a:cubicBezTo>
                    <a:pt x="25" y="0"/>
                    <a:pt x="4" y="24"/>
                    <a:pt x="0" y="117"/>
                  </a:cubicBezTo>
                  <a:cubicBezTo>
                    <a:pt x="0" y="117"/>
                    <a:pt x="61" y="129"/>
                    <a:pt x="62" y="125"/>
                  </a:cubicBezTo>
                  <a:cubicBezTo>
                    <a:pt x="63" y="122"/>
                    <a:pt x="25" y="0"/>
                    <a:pt x="25" y="0"/>
                  </a:cubicBezTo>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56">
              <a:extLst>
                <a:ext uri="{FF2B5EF4-FFF2-40B4-BE49-F238E27FC236}">
                  <a16:creationId xmlns:a16="http://schemas.microsoft.com/office/drawing/2014/main" id="{BAAADF12-6CDF-90D3-6854-7182F6E8D336}"/>
                </a:ext>
              </a:extLst>
            </p:cNvPr>
            <p:cNvSpPr>
              <a:spLocks/>
            </p:cNvSpPr>
            <p:nvPr/>
          </p:nvSpPr>
          <p:spPr bwMode="auto">
            <a:xfrm>
              <a:off x="1042" y="1849"/>
              <a:ext cx="116" cy="297"/>
            </a:xfrm>
            <a:custGeom>
              <a:avLst/>
              <a:gdLst>
                <a:gd name="T0" fmla="*/ 25 w 49"/>
                <a:gd name="T1" fmla="*/ 0 h 125"/>
                <a:gd name="T2" fmla="*/ 0 w 49"/>
                <a:gd name="T3" fmla="*/ 117 h 125"/>
                <a:gd name="T4" fmla="*/ 49 w 49"/>
                <a:gd name="T5" fmla="*/ 125 h 125"/>
                <a:gd name="T6" fmla="*/ 31 w 49"/>
                <a:gd name="T7" fmla="*/ 71 h 125"/>
                <a:gd name="T8" fmla="*/ 19 w 49"/>
                <a:gd name="T9" fmla="*/ 23 h 125"/>
                <a:gd name="T10" fmla="*/ 21 w 49"/>
                <a:gd name="T11" fmla="*/ 8 h 125"/>
                <a:gd name="T12" fmla="*/ 25 w 49"/>
                <a:gd name="T13" fmla="*/ 0 h 125"/>
                <a:gd name="T14" fmla="*/ 25 w 49"/>
                <a:gd name="T15" fmla="*/ 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25">
                  <a:moveTo>
                    <a:pt x="25" y="0"/>
                  </a:moveTo>
                  <a:cubicBezTo>
                    <a:pt x="25" y="0"/>
                    <a:pt x="4" y="24"/>
                    <a:pt x="0" y="117"/>
                  </a:cubicBezTo>
                  <a:cubicBezTo>
                    <a:pt x="0" y="117"/>
                    <a:pt x="30" y="123"/>
                    <a:pt x="49" y="125"/>
                  </a:cubicBezTo>
                  <a:cubicBezTo>
                    <a:pt x="31" y="71"/>
                    <a:pt x="31" y="71"/>
                    <a:pt x="31" y="71"/>
                  </a:cubicBezTo>
                  <a:cubicBezTo>
                    <a:pt x="24" y="54"/>
                    <a:pt x="19" y="37"/>
                    <a:pt x="19" y="23"/>
                  </a:cubicBezTo>
                  <a:cubicBezTo>
                    <a:pt x="19" y="18"/>
                    <a:pt x="20" y="13"/>
                    <a:pt x="21" y="8"/>
                  </a:cubicBezTo>
                  <a:cubicBezTo>
                    <a:pt x="23" y="5"/>
                    <a:pt x="24" y="3"/>
                    <a:pt x="25" y="0"/>
                  </a:cubicBezTo>
                  <a:cubicBezTo>
                    <a:pt x="25" y="0"/>
                    <a:pt x="25" y="0"/>
                    <a:pt x="25" y="0"/>
                  </a:cubicBezTo>
                </a:path>
              </a:pathLst>
            </a:custGeom>
            <a:solidFill>
              <a:srgbClr val="A23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57">
              <a:extLst>
                <a:ext uri="{FF2B5EF4-FFF2-40B4-BE49-F238E27FC236}">
                  <a16:creationId xmlns:a16="http://schemas.microsoft.com/office/drawing/2014/main" id="{A91E5C31-ED71-B725-ECCB-2EEF60E89D3C}"/>
                </a:ext>
              </a:extLst>
            </p:cNvPr>
            <p:cNvSpPr>
              <a:spLocks/>
            </p:cNvSpPr>
            <p:nvPr/>
          </p:nvSpPr>
          <p:spPr bwMode="auto">
            <a:xfrm>
              <a:off x="1078" y="1742"/>
              <a:ext cx="665" cy="748"/>
            </a:xfrm>
            <a:custGeom>
              <a:avLst/>
              <a:gdLst>
                <a:gd name="T0" fmla="*/ 20 w 280"/>
                <a:gd name="T1" fmla="*/ 315 h 315"/>
                <a:gd name="T2" fmla="*/ 208 w 280"/>
                <a:gd name="T3" fmla="*/ 315 h 315"/>
                <a:gd name="T4" fmla="*/ 205 w 280"/>
                <a:gd name="T5" fmla="*/ 286 h 315"/>
                <a:gd name="T6" fmla="*/ 184 w 280"/>
                <a:gd name="T7" fmla="*/ 173 h 315"/>
                <a:gd name="T8" fmla="*/ 187 w 280"/>
                <a:gd name="T9" fmla="*/ 166 h 315"/>
                <a:gd name="T10" fmla="*/ 188 w 280"/>
                <a:gd name="T11" fmla="*/ 107 h 315"/>
                <a:gd name="T12" fmla="*/ 280 w 280"/>
                <a:gd name="T13" fmla="*/ 75 h 315"/>
                <a:gd name="T14" fmla="*/ 257 w 280"/>
                <a:gd name="T15" fmla="*/ 0 h 315"/>
                <a:gd name="T16" fmla="*/ 153 w 280"/>
                <a:gd name="T17" fmla="*/ 15 h 315"/>
                <a:gd name="T18" fmla="*/ 143 w 280"/>
                <a:gd name="T19" fmla="*/ 15 h 315"/>
                <a:gd name="T20" fmla="*/ 77 w 280"/>
                <a:gd name="T21" fmla="*/ 19 h 315"/>
                <a:gd name="T22" fmla="*/ 6 w 280"/>
                <a:gd name="T23" fmla="*/ 53 h 315"/>
                <a:gd name="T24" fmla="*/ 16 w 280"/>
                <a:gd name="T25" fmla="*/ 116 h 315"/>
                <a:gd name="T26" fmla="*/ 40 w 280"/>
                <a:gd name="T27" fmla="*/ 190 h 315"/>
                <a:gd name="T28" fmla="*/ 26 w 280"/>
                <a:gd name="T29" fmla="*/ 270 h 315"/>
                <a:gd name="T30" fmla="*/ 20 w 280"/>
                <a:gd name="T31"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0" h="315">
                  <a:moveTo>
                    <a:pt x="20" y="315"/>
                  </a:moveTo>
                  <a:cubicBezTo>
                    <a:pt x="208" y="315"/>
                    <a:pt x="208" y="315"/>
                    <a:pt x="208" y="315"/>
                  </a:cubicBezTo>
                  <a:cubicBezTo>
                    <a:pt x="205" y="286"/>
                    <a:pt x="205" y="286"/>
                    <a:pt x="205" y="286"/>
                  </a:cubicBezTo>
                  <a:cubicBezTo>
                    <a:pt x="205" y="286"/>
                    <a:pt x="183" y="174"/>
                    <a:pt x="184" y="173"/>
                  </a:cubicBezTo>
                  <a:cubicBezTo>
                    <a:pt x="187" y="166"/>
                    <a:pt x="187" y="166"/>
                    <a:pt x="187" y="166"/>
                  </a:cubicBezTo>
                  <a:cubicBezTo>
                    <a:pt x="196" y="147"/>
                    <a:pt x="196" y="126"/>
                    <a:pt x="188" y="107"/>
                  </a:cubicBezTo>
                  <a:cubicBezTo>
                    <a:pt x="280" y="75"/>
                    <a:pt x="280" y="75"/>
                    <a:pt x="280" y="75"/>
                  </a:cubicBezTo>
                  <a:cubicBezTo>
                    <a:pt x="257" y="0"/>
                    <a:pt x="257" y="0"/>
                    <a:pt x="257" y="0"/>
                  </a:cubicBezTo>
                  <a:cubicBezTo>
                    <a:pt x="216" y="7"/>
                    <a:pt x="153" y="15"/>
                    <a:pt x="153" y="15"/>
                  </a:cubicBezTo>
                  <a:cubicBezTo>
                    <a:pt x="143" y="15"/>
                    <a:pt x="143" y="15"/>
                    <a:pt x="143" y="15"/>
                  </a:cubicBezTo>
                  <a:cubicBezTo>
                    <a:pt x="143" y="15"/>
                    <a:pt x="78" y="19"/>
                    <a:pt x="77" y="19"/>
                  </a:cubicBezTo>
                  <a:cubicBezTo>
                    <a:pt x="50" y="22"/>
                    <a:pt x="18" y="24"/>
                    <a:pt x="6" y="53"/>
                  </a:cubicBezTo>
                  <a:cubicBezTo>
                    <a:pt x="0" y="69"/>
                    <a:pt x="6" y="92"/>
                    <a:pt x="16" y="116"/>
                  </a:cubicBezTo>
                  <a:cubicBezTo>
                    <a:pt x="40" y="190"/>
                    <a:pt x="40" y="190"/>
                    <a:pt x="40" y="190"/>
                  </a:cubicBezTo>
                  <a:cubicBezTo>
                    <a:pt x="50" y="231"/>
                    <a:pt x="34" y="229"/>
                    <a:pt x="26" y="270"/>
                  </a:cubicBezTo>
                  <a:cubicBezTo>
                    <a:pt x="25" y="276"/>
                    <a:pt x="20" y="309"/>
                    <a:pt x="20" y="315"/>
                  </a:cubicBezTo>
                </a:path>
              </a:pathLst>
            </a:custGeom>
            <a:solidFill>
              <a:srgbClr val="E850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158">
              <a:extLst>
                <a:ext uri="{FF2B5EF4-FFF2-40B4-BE49-F238E27FC236}">
                  <a16:creationId xmlns:a16="http://schemas.microsoft.com/office/drawing/2014/main" id="{D82DFE32-1BED-D4D6-DE53-14C417D82E3B}"/>
                </a:ext>
              </a:extLst>
            </p:cNvPr>
            <p:cNvSpPr>
              <a:spLocks/>
            </p:cNvSpPr>
            <p:nvPr/>
          </p:nvSpPr>
          <p:spPr bwMode="auto">
            <a:xfrm>
              <a:off x="1087" y="1742"/>
              <a:ext cx="656" cy="748"/>
            </a:xfrm>
            <a:custGeom>
              <a:avLst/>
              <a:gdLst>
                <a:gd name="T0" fmla="*/ 253 w 276"/>
                <a:gd name="T1" fmla="*/ 0 h 315"/>
                <a:gd name="T2" fmla="*/ 177 w 276"/>
                <a:gd name="T3" fmla="*/ 11 h 315"/>
                <a:gd name="T4" fmla="*/ 175 w 276"/>
                <a:gd name="T5" fmla="*/ 11 h 315"/>
                <a:gd name="T6" fmla="*/ 149 w 276"/>
                <a:gd name="T7" fmla="*/ 15 h 315"/>
                <a:gd name="T8" fmla="*/ 139 w 276"/>
                <a:gd name="T9" fmla="*/ 15 h 315"/>
                <a:gd name="T10" fmla="*/ 138 w 276"/>
                <a:gd name="T11" fmla="*/ 15 h 315"/>
                <a:gd name="T12" fmla="*/ 73 w 276"/>
                <a:gd name="T13" fmla="*/ 19 h 315"/>
                <a:gd name="T14" fmla="*/ 71 w 276"/>
                <a:gd name="T15" fmla="*/ 19 h 315"/>
                <a:gd name="T16" fmla="*/ 6 w 276"/>
                <a:gd name="T17" fmla="*/ 45 h 315"/>
                <a:gd name="T18" fmla="*/ 2 w 276"/>
                <a:gd name="T19" fmla="*/ 53 h 315"/>
                <a:gd name="T20" fmla="*/ 0 w 276"/>
                <a:gd name="T21" fmla="*/ 68 h 315"/>
                <a:gd name="T22" fmla="*/ 12 w 276"/>
                <a:gd name="T23" fmla="*/ 116 h 315"/>
                <a:gd name="T24" fmla="*/ 36 w 276"/>
                <a:gd name="T25" fmla="*/ 190 h 315"/>
                <a:gd name="T26" fmla="*/ 39 w 276"/>
                <a:gd name="T27" fmla="*/ 212 h 315"/>
                <a:gd name="T28" fmla="*/ 22 w 276"/>
                <a:gd name="T29" fmla="*/ 270 h 315"/>
                <a:gd name="T30" fmla="*/ 16 w 276"/>
                <a:gd name="T31" fmla="*/ 315 h 315"/>
                <a:gd name="T32" fmla="*/ 16 w 276"/>
                <a:gd name="T33" fmla="*/ 315 h 315"/>
                <a:gd name="T34" fmla="*/ 204 w 276"/>
                <a:gd name="T35" fmla="*/ 315 h 315"/>
                <a:gd name="T36" fmla="*/ 201 w 276"/>
                <a:gd name="T37" fmla="*/ 286 h 315"/>
                <a:gd name="T38" fmla="*/ 180 w 276"/>
                <a:gd name="T39" fmla="*/ 173 h 315"/>
                <a:gd name="T40" fmla="*/ 180 w 276"/>
                <a:gd name="T41" fmla="*/ 173 h 315"/>
                <a:gd name="T42" fmla="*/ 183 w 276"/>
                <a:gd name="T43" fmla="*/ 166 h 315"/>
                <a:gd name="T44" fmla="*/ 190 w 276"/>
                <a:gd name="T45" fmla="*/ 135 h 315"/>
                <a:gd name="T46" fmla="*/ 184 w 276"/>
                <a:gd name="T47" fmla="*/ 107 h 315"/>
                <a:gd name="T48" fmla="*/ 184 w 276"/>
                <a:gd name="T49" fmla="*/ 107 h 315"/>
                <a:gd name="T50" fmla="*/ 184 w 276"/>
                <a:gd name="T51" fmla="*/ 107 h 315"/>
                <a:gd name="T52" fmla="*/ 276 w 276"/>
                <a:gd name="T53" fmla="*/ 75 h 315"/>
                <a:gd name="T54" fmla="*/ 275 w 276"/>
                <a:gd name="T55" fmla="*/ 75 h 315"/>
                <a:gd name="T56" fmla="*/ 273 w 276"/>
                <a:gd name="T57" fmla="*/ 66 h 315"/>
                <a:gd name="T58" fmla="*/ 255 w 276"/>
                <a:gd name="T59" fmla="*/ 6 h 315"/>
                <a:gd name="T60" fmla="*/ 253 w 276"/>
                <a:gd name="T61"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6" h="315">
                  <a:moveTo>
                    <a:pt x="253" y="0"/>
                  </a:moveTo>
                  <a:cubicBezTo>
                    <a:pt x="229" y="4"/>
                    <a:pt x="199" y="8"/>
                    <a:pt x="177" y="11"/>
                  </a:cubicBezTo>
                  <a:cubicBezTo>
                    <a:pt x="176" y="11"/>
                    <a:pt x="175" y="11"/>
                    <a:pt x="175" y="11"/>
                  </a:cubicBezTo>
                  <a:cubicBezTo>
                    <a:pt x="159" y="13"/>
                    <a:pt x="149" y="15"/>
                    <a:pt x="149" y="15"/>
                  </a:cubicBezTo>
                  <a:cubicBezTo>
                    <a:pt x="139" y="15"/>
                    <a:pt x="139" y="15"/>
                    <a:pt x="139" y="15"/>
                  </a:cubicBezTo>
                  <a:cubicBezTo>
                    <a:pt x="139" y="15"/>
                    <a:pt x="139" y="15"/>
                    <a:pt x="138" y="15"/>
                  </a:cubicBezTo>
                  <a:cubicBezTo>
                    <a:pt x="131" y="16"/>
                    <a:pt x="74" y="19"/>
                    <a:pt x="73" y="19"/>
                  </a:cubicBezTo>
                  <a:cubicBezTo>
                    <a:pt x="72" y="19"/>
                    <a:pt x="71" y="19"/>
                    <a:pt x="71" y="19"/>
                  </a:cubicBezTo>
                  <a:cubicBezTo>
                    <a:pt x="47" y="22"/>
                    <a:pt x="20" y="24"/>
                    <a:pt x="6" y="45"/>
                  </a:cubicBezTo>
                  <a:cubicBezTo>
                    <a:pt x="5" y="48"/>
                    <a:pt x="4" y="50"/>
                    <a:pt x="2" y="53"/>
                  </a:cubicBezTo>
                  <a:cubicBezTo>
                    <a:pt x="1" y="58"/>
                    <a:pt x="0" y="63"/>
                    <a:pt x="0" y="68"/>
                  </a:cubicBezTo>
                  <a:cubicBezTo>
                    <a:pt x="0" y="82"/>
                    <a:pt x="5" y="99"/>
                    <a:pt x="12" y="116"/>
                  </a:cubicBezTo>
                  <a:cubicBezTo>
                    <a:pt x="36" y="190"/>
                    <a:pt x="36" y="190"/>
                    <a:pt x="36" y="190"/>
                  </a:cubicBezTo>
                  <a:cubicBezTo>
                    <a:pt x="38" y="200"/>
                    <a:pt x="39" y="206"/>
                    <a:pt x="39" y="212"/>
                  </a:cubicBezTo>
                  <a:cubicBezTo>
                    <a:pt x="39" y="232"/>
                    <a:pt x="29" y="238"/>
                    <a:pt x="22" y="270"/>
                  </a:cubicBezTo>
                  <a:cubicBezTo>
                    <a:pt x="21" y="276"/>
                    <a:pt x="16" y="309"/>
                    <a:pt x="16" y="315"/>
                  </a:cubicBezTo>
                  <a:cubicBezTo>
                    <a:pt x="16" y="315"/>
                    <a:pt x="16" y="315"/>
                    <a:pt x="16" y="315"/>
                  </a:cubicBezTo>
                  <a:cubicBezTo>
                    <a:pt x="204" y="315"/>
                    <a:pt x="204" y="315"/>
                    <a:pt x="204" y="315"/>
                  </a:cubicBezTo>
                  <a:cubicBezTo>
                    <a:pt x="201" y="286"/>
                    <a:pt x="201" y="286"/>
                    <a:pt x="201" y="286"/>
                  </a:cubicBezTo>
                  <a:cubicBezTo>
                    <a:pt x="201" y="286"/>
                    <a:pt x="180" y="175"/>
                    <a:pt x="180" y="173"/>
                  </a:cubicBezTo>
                  <a:cubicBezTo>
                    <a:pt x="180" y="173"/>
                    <a:pt x="180" y="173"/>
                    <a:pt x="180" y="173"/>
                  </a:cubicBezTo>
                  <a:cubicBezTo>
                    <a:pt x="183" y="166"/>
                    <a:pt x="183" y="166"/>
                    <a:pt x="183" y="166"/>
                  </a:cubicBezTo>
                  <a:cubicBezTo>
                    <a:pt x="188" y="156"/>
                    <a:pt x="190" y="146"/>
                    <a:pt x="190" y="135"/>
                  </a:cubicBezTo>
                  <a:cubicBezTo>
                    <a:pt x="190" y="126"/>
                    <a:pt x="188" y="116"/>
                    <a:pt x="184" y="107"/>
                  </a:cubicBezTo>
                  <a:cubicBezTo>
                    <a:pt x="184" y="107"/>
                    <a:pt x="184" y="107"/>
                    <a:pt x="184" y="107"/>
                  </a:cubicBezTo>
                  <a:cubicBezTo>
                    <a:pt x="184" y="107"/>
                    <a:pt x="184" y="107"/>
                    <a:pt x="184" y="107"/>
                  </a:cubicBezTo>
                  <a:cubicBezTo>
                    <a:pt x="276" y="75"/>
                    <a:pt x="276" y="75"/>
                    <a:pt x="276" y="75"/>
                  </a:cubicBezTo>
                  <a:cubicBezTo>
                    <a:pt x="275" y="75"/>
                    <a:pt x="275" y="75"/>
                    <a:pt x="275" y="75"/>
                  </a:cubicBezTo>
                  <a:cubicBezTo>
                    <a:pt x="273" y="66"/>
                    <a:pt x="273" y="66"/>
                    <a:pt x="273" y="66"/>
                  </a:cubicBezTo>
                  <a:cubicBezTo>
                    <a:pt x="255" y="6"/>
                    <a:pt x="255" y="6"/>
                    <a:pt x="255" y="6"/>
                  </a:cubicBezTo>
                  <a:cubicBezTo>
                    <a:pt x="253" y="0"/>
                    <a:pt x="253" y="0"/>
                    <a:pt x="253" y="0"/>
                  </a:cubicBezTo>
                </a:path>
              </a:pathLst>
            </a:custGeom>
            <a:solidFill>
              <a:srgbClr val="A23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159">
              <a:extLst>
                <a:ext uri="{FF2B5EF4-FFF2-40B4-BE49-F238E27FC236}">
                  <a16:creationId xmlns:a16="http://schemas.microsoft.com/office/drawing/2014/main" id="{670969AD-C7A5-198B-281A-3ADCD844F355}"/>
                </a:ext>
              </a:extLst>
            </p:cNvPr>
            <p:cNvSpPr>
              <a:spLocks/>
            </p:cNvSpPr>
            <p:nvPr/>
          </p:nvSpPr>
          <p:spPr bwMode="auto">
            <a:xfrm>
              <a:off x="1489" y="1925"/>
              <a:ext cx="251" cy="88"/>
            </a:xfrm>
            <a:custGeom>
              <a:avLst/>
              <a:gdLst>
                <a:gd name="T0" fmla="*/ 106 w 106"/>
                <a:gd name="T1" fmla="*/ 0 h 37"/>
                <a:gd name="T2" fmla="*/ 102 w 106"/>
                <a:gd name="T3" fmla="*/ 1 h 37"/>
                <a:gd name="T4" fmla="*/ 90 w 106"/>
                <a:gd name="T5" fmla="*/ 5 h 37"/>
                <a:gd name="T6" fmla="*/ 53 w 106"/>
                <a:gd name="T7" fmla="*/ 18 h 37"/>
                <a:gd name="T8" fmla="*/ 16 w 106"/>
                <a:gd name="T9" fmla="*/ 31 h 37"/>
                <a:gd name="T10" fmla="*/ 4 w 106"/>
                <a:gd name="T11" fmla="*/ 35 h 37"/>
                <a:gd name="T12" fmla="*/ 0 w 106"/>
                <a:gd name="T13" fmla="*/ 37 h 37"/>
                <a:gd name="T14" fmla="*/ 4 w 106"/>
                <a:gd name="T15" fmla="*/ 35 h 37"/>
                <a:gd name="T16" fmla="*/ 15 w 106"/>
                <a:gd name="T17" fmla="*/ 29 h 37"/>
                <a:gd name="T18" fmla="*/ 52 w 106"/>
                <a:gd name="T19" fmla="*/ 16 h 37"/>
                <a:gd name="T20" fmla="*/ 90 w 106"/>
                <a:gd name="T21" fmla="*/ 4 h 37"/>
                <a:gd name="T22" fmla="*/ 101 w 106"/>
                <a:gd name="T23" fmla="*/ 1 h 37"/>
                <a:gd name="T24" fmla="*/ 106 w 106"/>
                <a:gd name="T2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37">
                  <a:moveTo>
                    <a:pt x="106" y="0"/>
                  </a:moveTo>
                  <a:cubicBezTo>
                    <a:pt x="106" y="0"/>
                    <a:pt x="104" y="0"/>
                    <a:pt x="102" y="1"/>
                  </a:cubicBezTo>
                  <a:cubicBezTo>
                    <a:pt x="99" y="2"/>
                    <a:pt x="95" y="4"/>
                    <a:pt x="90" y="5"/>
                  </a:cubicBezTo>
                  <a:cubicBezTo>
                    <a:pt x="81" y="9"/>
                    <a:pt x="67" y="13"/>
                    <a:pt x="53" y="18"/>
                  </a:cubicBezTo>
                  <a:cubicBezTo>
                    <a:pt x="38" y="22"/>
                    <a:pt x="25" y="27"/>
                    <a:pt x="16" y="31"/>
                  </a:cubicBezTo>
                  <a:cubicBezTo>
                    <a:pt x="11" y="33"/>
                    <a:pt x="7" y="34"/>
                    <a:pt x="4" y="35"/>
                  </a:cubicBezTo>
                  <a:cubicBezTo>
                    <a:pt x="2" y="37"/>
                    <a:pt x="0" y="37"/>
                    <a:pt x="0" y="37"/>
                  </a:cubicBezTo>
                  <a:cubicBezTo>
                    <a:pt x="0" y="37"/>
                    <a:pt x="2" y="36"/>
                    <a:pt x="4" y="35"/>
                  </a:cubicBezTo>
                  <a:cubicBezTo>
                    <a:pt x="7" y="33"/>
                    <a:pt x="10" y="32"/>
                    <a:pt x="15" y="29"/>
                  </a:cubicBezTo>
                  <a:cubicBezTo>
                    <a:pt x="24" y="25"/>
                    <a:pt x="37" y="20"/>
                    <a:pt x="52" y="16"/>
                  </a:cubicBezTo>
                  <a:cubicBezTo>
                    <a:pt x="67" y="11"/>
                    <a:pt x="80" y="7"/>
                    <a:pt x="90" y="4"/>
                  </a:cubicBezTo>
                  <a:cubicBezTo>
                    <a:pt x="95" y="2"/>
                    <a:pt x="99" y="1"/>
                    <a:pt x="101" y="1"/>
                  </a:cubicBezTo>
                  <a:cubicBezTo>
                    <a:pt x="104" y="0"/>
                    <a:pt x="106" y="0"/>
                    <a:pt x="106"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Oval 160">
              <a:extLst>
                <a:ext uri="{FF2B5EF4-FFF2-40B4-BE49-F238E27FC236}">
                  <a16:creationId xmlns:a16="http://schemas.microsoft.com/office/drawing/2014/main" id="{8F47AB9A-43EB-BF06-39DC-1A7778DB691F}"/>
                </a:ext>
              </a:extLst>
            </p:cNvPr>
            <p:cNvSpPr>
              <a:spLocks noChangeArrowheads="1"/>
            </p:cNvSpPr>
            <p:nvPr/>
          </p:nvSpPr>
          <p:spPr bwMode="auto">
            <a:xfrm>
              <a:off x="1125" y="1825"/>
              <a:ext cx="589" cy="5"/>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Oval 161">
              <a:extLst>
                <a:ext uri="{FF2B5EF4-FFF2-40B4-BE49-F238E27FC236}">
                  <a16:creationId xmlns:a16="http://schemas.microsoft.com/office/drawing/2014/main" id="{C7E23048-5B36-C816-3716-04121D88738B}"/>
                </a:ext>
              </a:extLst>
            </p:cNvPr>
            <p:cNvSpPr>
              <a:spLocks noChangeArrowheads="1"/>
            </p:cNvSpPr>
            <p:nvPr/>
          </p:nvSpPr>
          <p:spPr bwMode="auto">
            <a:xfrm>
              <a:off x="1073" y="1913"/>
              <a:ext cx="655" cy="5"/>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Oval 162">
              <a:extLst>
                <a:ext uri="{FF2B5EF4-FFF2-40B4-BE49-F238E27FC236}">
                  <a16:creationId xmlns:a16="http://schemas.microsoft.com/office/drawing/2014/main" id="{A381B342-A4D2-E206-4CCB-AAAFA3EBBE49}"/>
                </a:ext>
              </a:extLst>
            </p:cNvPr>
            <p:cNvSpPr>
              <a:spLocks noChangeArrowheads="1"/>
            </p:cNvSpPr>
            <p:nvPr/>
          </p:nvSpPr>
          <p:spPr bwMode="auto">
            <a:xfrm>
              <a:off x="1054" y="2013"/>
              <a:ext cx="55" cy="4"/>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Oval 163">
              <a:extLst>
                <a:ext uri="{FF2B5EF4-FFF2-40B4-BE49-F238E27FC236}">
                  <a16:creationId xmlns:a16="http://schemas.microsoft.com/office/drawing/2014/main" id="{CFB73BB0-FAAF-9075-1BC9-B909854ECF5F}"/>
                </a:ext>
              </a:extLst>
            </p:cNvPr>
            <p:cNvSpPr>
              <a:spLocks noChangeArrowheads="1"/>
            </p:cNvSpPr>
            <p:nvPr/>
          </p:nvSpPr>
          <p:spPr bwMode="auto">
            <a:xfrm>
              <a:off x="1109" y="2015"/>
              <a:ext cx="429" cy="5"/>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Oval 164">
              <a:extLst>
                <a:ext uri="{FF2B5EF4-FFF2-40B4-BE49-F238E27FC236}">
                  <a16:creationId xmlns:a16="http://schemas.microsoft.com/office/drawing/2014/main" id="{79359C54-FB6D-D10D-17E2-4125FB91AD25}"/>
                </a:ext>
              </a:extLst>
            </p:cNvPr>
            <p:cNvSpPr>
              <a:spLocks noChangeArrowheads="1"/>
            </p:cNvSpPr>
            <p:nvPr/>
          </p:nvSpPr>
          <p:spPr bwMode="auto">
            <a:xfrm>
              <a:off x="1144" y="2117"/>
              <a:ext cx="385" cy="7"/>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Oval 165">
              <a:extLst>
                <a:ext uri="{FF2B5EF4-FFF2-40B4-BE49-F238E27FC236}">
                  <a16:creationId xmlns:a16="http://schemas.microsoft.com/office/drawing/2014/main" id="{5A1333D7-8CB8-D67E-ACA7-CB1E1E519CB7}"/>
                </a:ext>
              </a:extLst>
            </p:cNvPr>
            <p:cNvSpPr>
              <a:spLocks noChangeArrowheads="1"/>
            </p:cNvSpPr>
            <p:nvPr/>
          </p:nvSpPr>
          <p:spPr bwMode="auto">
            <a:xfrm>
              <a:off x="1177" y="2212"/>
              <a:ext cx="347" cy="7"/>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Oval 166">
              <a:extLst>
                <a:ext uri="{FF2B5EF4-FFF2-40B4-BE49-F238E27FC236}">
                  <a16:creationId xmlns:a16="http://schemas.microsoft.com/office/drawing/2014/main" id="{BB939716-069C-8890-473B-3AB2FD0D2BC9}"/>
                </a:ext>
              </a:extLst>
            </p:cNvPr>
            <p:cNvSpPr>
              <a:spLocks noChangeArrowheads="1"/>
            </p:cNvSpPr>
            <p:nvPr/>
          </p:nvSpPr>
          <p:spPr bwMode="auto">
            <a:xfrm>
              <a:off x="1168" y="2291"/>
              <a:ext cx="373" cy="4"/>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Oval 167">
              <a:extLst>
                <a:ext uri="{FF2B5EF4-FFF2-40B4-BE49-F238E27FC236}">
                  <a16:creationId xmlns:a16="http://schemas.microsoft.com/office/drawing/2014/main" id="{FA830917-E654-4551-0FFB-7E5D23BE1276}"/>
                </a:ext>
              </a:extLst>
            </p:cNvPr>
            <p:cNvSpPr>
              <a:spLocks noChangeArrowheads="1"/>
            </p:cNvSpPr>
            <p:nvPr/>
          </p:nvSpPr>
          <p:spPr bwMode="auto">
            <a:xfrm>
              <a:off x="1142" y="2388"/>
              <a:ext cx="422" cy="5"/>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168">
              <a:extLst>
                <a:ext uri="{FF2B5EF4-FFF2-40B4-BE49-F238E27FC236}">
                  <a16:creationId xmlns:a16="http://schemas.microsoft.com/office/drawing/2014/main" id="{B363667F-2096-DBFE-F8D0-AB1001F78D93}"/>
                </a:ext>
              </a:extLst>
            </p:cNvPr>
            <p:cNvSpPr>
              <a:spLocks/>
            </p:cNvSpPr>
            <p:nvPr/>
          </p:nvSpPr>
          <p:spPr bwMode="auto">
            <a:xfrm>
              <a:off x="1092" y="1956"/>
              <a:ext cx="78" cy="230"/>
            </a:xfrm>
            <a:custGeom>
              <a:avLst/>
              <a:gdLst>
                <a:gd name="T0" fmla="*/ 33 w 33"/>
                <a:gd name="T1" fmla="*/ 97 h 97"/>
                <a:gd name="T2" fmla="*/ 31 w 33"/>
                <a:gd name="T3" fmla="*/ 93 h 97"/>
                <a:gd name="T4" fmla="*/ 27 w 33"/>
                <a:gd name="T5" fmla="*/ 83 h 97"/>
                <a:gd name="T6" fmla="*/ 15 w 33"/>
                <a:gd name="T7" fmla="*/ 49 h 97"/>
                <a:gd name="T8" fmla="*/ 3 w 33"/>
                <a:gd name="T9" fmla="*/ 15 h 97"/>
                <a:gd name="T10" fmla="*/ 1 w 33"/>
                <a:gd name="T11" fmla="*/ 4 h 97"/>
                <a:gd name="T12" fmla="*/ 0 w 33"/>
                <a:gd name="T13" fmla="*/ 0 h 97"/>
                <a:gd name="T14" fmla="*/ 5 w 33"/>
                <a:gd name="T15" fmla="*/ 14 h 97"/>
                <a:gd name="T16" fmla="*/ 17 w 33"/>
                <a:gd name="T17" fmla="*/ 48 h 97"/>
                <a:gd name="T18" fmla="*/ 29 w 33"/>
                <a:gd name="T19" fmla="*/ 82 h 97"/>
                <a:gd name="T20" fmla="*/ 32 w 33"/>
                <a:gd name="T21" fmla="*/ 93 h 97"/>
                <a:gd name="T22" fmla="*/ 33 w 33"/>
                <a:gd name="T23"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97">
                  <a:moveTo>
                    <a:pt x="33" y="97"/>
                  </a:moveTo>
                  <a:cubicBezTo>
                    <a:pt x="33" y="97"/>
                    <a:pt x="32" y="96"/>
                    <a:pt x="31" y="93"/>
                  </a:cubicBezTo>
                  <a:cubicBezTo>
                    <a:pt x="30" y="90"/>
                    <a:pt x="29" y="87"/>
                    <a:pt x="27" y="83"/>
                  </a:cubicBezTo>
                  <a:cubicBezTo>
                    <a:pt x="24" y="74"/>
                    <a:pt x="19" y="62"/>
                    <a:pt x="15" y="49"/>
                  </a:cubicBezTo>
                  <a:cubicBezTo>
                    <a:pt x="10" y="36"/>
                    <a:pt x="6" y="24"/>
                    <a:pt x="3" y="15"/>
                  </a:cubicBezTo>
                  <a:cubicBezTo>
                    <a:pt x="2" y="10"/>
                    <a:pt x="1" y="7"/>
                    <a:pt x="1" y="4"/>
                  </a:cubicBezTo>
                  <a:cubicBezTo>
                    <a:pt x="0" y="2"/>
                    <a:pt x="0" y="0"/>
                    <a:pt x="0" y="0"/>
                  </a:cubicBezTo>
                  <a:cubicBezTo>
                    <a:pt x="0" y="0"/>
                    <a:pt x="2" y="5"/>
                    <a:pt x="5" y="14"/>
                  </a:cubicBezTo>
                  <a:cubicBezTo>
                    <a:pt x="8" y="23"/>
                    <a:pt x="12" y="35"/>
                    <a:pt x="17" y="48"/>
                  </a:cubicBezTo>
                  <a:cubicBezTo>
                    <a:pt x="21" y="62"/>
                    <a:pt x="26" y="74"/>
                    <a:pt x="29" y="82"/>
                  </a:cubicBezTo>
                  <a:cubicBezTo>
                    <a:pt x="30" y="87"/>
                    <a:pt x="31" y="90"/>
                    <a:pt x="32" y="93"/>
                  </a:cubicBezTo>
                  <a:cubicBezTo>
                    <a:pt x="33" y="95"/>
                    <a:pt x="33" y="97"/>
                    <a:pt x="33" y="9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13" name="Table 13">
            <a:extLst>
              <a:ext uri="{FF2B5EF4-FFF2-40B4-BE49-F238E27FC236}">
                <a16:creationId xmlns:a16="http://schemas.microsoft.com/office/drawing/2014/main" id="{752A1470-6F7D-AC1B-B306-3BD597A22833}"/>
              </a:ext>
            </a:extLst>
          </p:cNvPr>
          <p:cNvGraphicFramePr>
            <a:graphicFrameLocks noGrp="1"/>
          </p:cNvGraphicFramePr>
          <p:nvPr>
            <p:extLst>
              <p:ext uri="{D42A27DB-BD31-4B8C-83A1-F6EECF244321}">
                <p14:modId xmlns:p14="http://schemas.microsoft.com/office/powerpoint/2010/main" val="1178545247"/>
              </p:ext>
            </p:extLst>
          </p:nvPr>
        </p:nvGraphicFramePr>
        <p:xfrm>
          <a:off x="3937604" y="1560630"/>
          <a:ext cx="8114461" cy="4358640"/>
        </p:xfrm>
        <a:graphic>
          <a:graphicData uri="http://schemas.openxmlformats.org/drawingml/2006/table">
            <a:tbl>
              <a:tblPr firstRow="1" bandRow="1">
                <a:tableStyleId>{5C22544A-7EE6-4342-B048-85BDC9FD1C3A}</a:tableStyleId>
              </a:tblPr>
              <a:tblGrid>
                <a:gridCol w="8114461">
                  <a:extLst>
                    <a:ext uri="{9D8B030D-6E8A-4147-A177-3AD203B41FA5}">
                      <a16:colId xmlns:a16="http://schemas.microsoft.com/office/drawing/2014/main" val="30017207"/>
                    </a:ext>
                  </a:extLst>
                </a:gridCol>
              </a:tblGrid>
              <a:tr h="3742181">
                <a:tc>
                  <a:txBody>
                    <a:bodyPr/>
                    <a:lstStyle/>
                    <a:p>
                      <a:pPr marL="457200" indent="-457200">
                        <a:buFont typeface="+mj-lt"/>
                        <a:buAutoNum type="arabicPeriod"/>
                      </a:pPr>
                      <a:r>
                        <a:rPr lang="en-US" sz="2000" b="1" cap="none" spc="0" dirty="0">
                          <a:ln w="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effectLst>
                            <a:outerShdw blurRad="38100" dist="25400" dir="5400000" algn="ctr" rotWithShape="0">
                              <a:srgbClr val="6E747A">
                                <a:alpha val="43000"/>
                              </a:srgbClr>
                            </a:outerShdw>
                          </a:effectLst>
                          <a:latin typeface="+mj-lt"/>
                        </a:rPr>
                        <a:t>A time-series dataset</a:t>
                      </a:r>
                    </a:p>
                    <a:p>
                      <a:pPr marL="457200" indent="-457200">
                        <a:buFont typeface="+mj-lt"/>
                        <a:buAutoNum type="arabicPeriod"/>
                      </a:pPr>
                      <a:endParaRPr lang="en-US" sz="2000" b="1" cap="none" spc="0" dirty="0">
                        <a:ln w="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effectLst>
                          <a:outerShdw blurRad="38100" dist="25400" dir="5400000" algn="ctr" rotWithShape="0">
                            <a:srgbClr val="6E747A">
                              <a:alpha val="43000"/>
                            </a:srgbClr>
                          </a:outerShdw>
                        </a:effectLst>
                        <a:latin typeface="+mj-lt"/>
                      </a:endParaRPr>
                    </a:p>
                    <a:p>
                      <a:pPr marL="457200" indent="-457200">
                        <a:buFont typeface="+mj-lt"/>
                        <a:buAutoNum type="arabicPeriod"/>
                      </a:pPr>
                      <a:r>
                        <a:rPr lang="en-US" sz="2000" b="1" cap="none" spc="0" dirty="0">
                          <a:ln w="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effectLst>
                            <a:outerShdw blurRad="38100" dist="25400" dir="5400000" algn="ctr" rotWithShape="0">
                              <a:srgbClr val="6E747A">
                                <a:alpha val="43000"/>
                              </a:srgbClr>
                            </a:outerShdw>
                          </a:effectLst>
                          <a:latin typeface="+mj-lt"/>
                        </a:rPr>
                        <a:t>Simple RNN neural network with Sine Wave Data</a:t>
                      </a:r>
                    </a:p>
                    <a:p>
                      <a:pPr marL="457200" indent="-457200">
                        <a:buFont typeface="+mj-lt"/>
                        <a:buAutoNum type="arabicPeriod"/>
                      </a:pPr>
                      <a:endParaRPr lang="en-US" sz="2000" b="1" cap="none" spc="0" dirty="0">
                        <a:ln w="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effectLst>
                          <a:outerShdw blurRad="38100" dist="25400" dir="5400000" algn="ctr" rotWithShape="0">
                            <a:srgbClr val="6E747A">
                              <a:alpha val="43000"/>
                            </a:srgbClr>
                          </a:outerShdw>
                        </a:effectLst>
                        <a:latin typeface="+mj-lt"/>
                      </a:endParaRPr>
                    </a:p>
                    <a:p>
                      <a:pPr marL="457200" indent="-457200">
                        <a:buFont typeface="+mj-lt"/>
                        <a:buAutoNum type="arabicPeriod"/>
                      </a:pPr>
                      <a:r>
                        <a:rPr lang="en-US" sz="2000" b="1" cap="none" spc="0" dirty="0">
                          <a:ln w="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effectLst>
                            <a:outerShdw blurRad="38100" dist="25400" dir="5400000" algn="ctr" rotWithShape="0">
                              <a:srgbClr val="6E747A">
                                <a:alpha val="43000"/>
                              </a:srgbClr>
                            </a:outerShdw>
                          </a:effectLst>
                          <a:latin typeface="+mj-lt"/>
                        </a:rPr>
                        <a:t>RNN: LSTM Cells: Core Concepts</a:t>
                      </a:r>
                    </a:p>
                    <a:p>
                      <a:pPr marL="457200" indent="-457200">
                        <a:buFont typeface="+mj-lt"/>
                        <a:buAutoNum type="arabicPeriod"/>
                      </a:pPr>
                      <a:endParaRPr lang="en-US" sz="2000" b="1" cap="none" spc="0" dirty="0">
                        <a:ln w="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effectLst>
                          <a:outerShdw blurRad="38100" dist="25400" dir="5400000" algn="ctr" rotWithShape="0">
                            <a:srgbClr val="6E747A">
                              <a:alpha val="43000"/>
                            </a:srgbClr>
                          </a:outerShdw>
                        </a:effectLst>
                        <a:latin typeface="+mj-lt"/>
                      </a:endParaRPr>
                    </a:p>
                    <a:p>
                      <a:pPr marL="457200" indent="-457200">
                        <a:buFont typeface="+mj-lt"/>
                        <a:buAutoNum type="arabicPeriod"/>
                      </a:pPr>
                      <a:r>
                        <a:rPr lang="en-US" sz="2000" b="1" cap="none" spc="0" dirty="0">
                          <a:ln w="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effectLst>
                            <a:outerShdw blurRad="38100" dist="25400" dir="5400000" algn="ctr" rotWithShape="0">
                              <a:srgbClr val="6E747A">
                                <a:alpha val="43000"/>
                              </a:srgbClr>
                            </a:outerShdw>
                          </a:effectLst>
                          <a:latin typeface="+mj-lt"/>
                        </a:rPr>
                        <a:t> LSTM neural network with Time-series Data</a:t>
                      </a:r>
                    </a:p>
                    <a:p>
                      <a:pPr marL="457200" indent="-457200">
                        <a:buFont typeface="+mj-lt"/>
                        <a:buAutoNum type="arabicPeriod"/>
                      </a:pPr>
                      <a:endParaRPr lang="en-US" sz="2000" b="1" cap="none" spc="0" dirty="0">
                        <a:ln w="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effectLst>
                          <a:outerShdw blurRad="38100" dist="25400" dir="5400000" algn="ctr" rotWithShape="0">
                            <a:srgbClr val="6E747A">
                              <a:alpha val="43000"/>
                            </a:srgbClr>
                          </a:outerShdw>
                        </a:effectLst>
                        <a:latin typeface="+mj-lt"/>
                      </a:endParaRPr>
                    </a:p>
                    <a:p>
                      <a:pPr marL="457200" indent="-457200">
                        <a:buFont typeface="+mj-lt"/>
                        <a:buAutoNum type="arabicPeriod"/>
                      </a:pPr>
                      <a:r>
                        <a:rPr lang="en-US" sz="2000" b="1" cap="none" spc="0" dirty="0">
                          <a:ln w="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effectLst>
                            <a:outerShdw blurRad="38100" dist="25400" dir="5400000" algn="ctr" rotWithShape="0">
                              <a:srgbClr val="6E747A">
                                <a:alpha val="43000"/>
                              </a:srgbClr>
                            </a:outerShdw>
                          </a:effectLst>
                          <a:latin typeface="+mj-lt"/>
                        </a:rPr>
                        <a:t> Redesign the LSTM Neural Network to improve performance</a:t>
                      </a:r>
                    </a:p>
                    <a:p>
                      <a:pPr marL="457200" indent="-457200">
                        <a:buFont typeface="+mj-lt"/>
                        <a:buAutoNum type="arabicPeriod"/>
                      </a:pPr>
                      <a:endParaRPr lang="en-US" sz="2000" b="1" cap="none" spc="0" dirty="0">
                        <a:ln w="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effectLst>
                          <a:outerShdw blurRad="38100" dist="25400" dir="5400000" algn="ctr" rotWithShape="0">
                            <a:srgbClr val="6E747A">
                              <a:alpha val="43000"/>
                            </a:srgbClr>
                          </a:outerShdw>
                        </a:effectLst>
                        <a:latin typeface="+mj-lt"/>
                      </a:endParaRPr>
                    </a:p>
                    <a:p>
                      <a:pPr marL="457200" indent="-457200">
                        <a:buFont typeface="+mj-lt"/>
                        <a:buAutoNum type="arabicPeriod"/>
                      </a:pPr>
                      <a:r>
                        <a:rPr lang="en-US" sz="2000" b="1" cap="none" spc="0" dirty="0">
                          <a:ln w="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effectLst>
                            <a:outerShdw blurRad="38100" dist="25400" dir="5400000" algn="ctr" rotWithShape="0">
                              <a:srgbClr val="6E747A">
                                <a:alpha val="43000"/>
                              </a:srgbClr>
                            </a:outerShdw>
                          </a:effectLst>
                          <a:latin typeface="+mj-lt"/>
                        </a:rPr>
                        <a:t>Compare Network Performance</a:t>
                      </a:r>
                    </a:p>
                    <a:p>
                      <a:pPr marL="457200" indent="-457200">
                        <a:buFont typeface="+mj-lt"/>
                        <a:buAutoNum type="arabicPeriod"/>
                      </a:pPr>
                      <a:endParaRPr lang="en-US" sz="2000" b="1" cap="none" spc="0" dirty="0">
                        <a:ln w="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effectLst>
                          <a:outerShdw blurRad="38100" dist="25400" dir="5400000" algn="ctr" rotWithShape="0">
                            <a:srgbClr val="6E747A">
                              <a:alpha val="43000"/>
                            </a:srgbClr>
                          </a:outerShdw>
                        </a:effectLst>
                        <a:latin typeface="+mj-lt"/>
                      </a:endParaRPr>
                    </a:p>
                    <a:p>
                      <a:pPr marL="457200" indent="-457200">
                        <a:buFont typeface="+mj-lt"/>
                        <a:buAutoNum type="arabicPeriod"/>
                      </a:pPr>
                      <a:r>
                        <a:rPr lang="en-US" sz="2000" b="1" cap="none" spc="0" dirty="0">
                          <a:ln w="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effectLst>
                            <a:outerShdw blurRad="38100" dist="25400" dir="5400000" algn="ctr" rotWithShape="0">
                              <a:srgbClr val="6E747A">
                                <a:alpha val="43000"/>
                              </a:srgbClr>
                            </a:outerShdw>
                          </a:effectLst>
                          <a:latin typeface="+mj-lt"/>
                        </a:rPr>
                        <a:t>Project Report</a:t>
                      </a:r>
                    </a:p>
                    <a:p>
                      <a:endParaRPr lang="en-US" sz="2000" b="1" cap="none" spc="0" dirty="0">
                        <a:ln w="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effectLst>
                          <a:outerShdw blurRad="38100" dist="25400" dir="5400000" algn="ctr" rotWithShape="0">
                            <a:srgbClr val="6E747A">
                              <a:alpha val="43000"/>
                            </a:srgbClr>
                          </a:outerShdw>
                        </a:effectLst>
                        <a:latin typeface="+mj-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0815517"/>
                  </a:ext>
                </a:extLst>
              </a:tr>
            </a:tbl>
          </a:graphicData>
        </a:graphic>
      </p:graphicFrame>
    </p:spTree>
    <p:extLst>
      <p:ext uri="{BB962C8B-B14F-4D97-AF65-F5344CB8AC3E}">
        <p14:creationId xmlns:p14="http://schemas.microsoft.com/office/powerpoint/2010/main" val="821239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C4EF579C-E89C-441B-BF71-0981B93F406E}"/>
              </a:ext>
            </a:extLst>
          </p:cNvPr>
          <p:cNvSpPr/>
          <p:nvPr/>
        </p:nvSpPr>
        <p:spPr>
          <a:xfrm>
            <a:off x="3331753" y="4086225"/>
            <a:ext cx="3924300" cy="39243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92FA480-D285-4031-BAC0-72E8ECD7EB8C}"/>
              </a:ext>
            </a:extLst>
          </p:cNvPr>
          <p:cNvSpPr/>
          <p:nvPr/>
        </p:nvSpPr>
        <p:spPr>
          <a:xfrm>
            <a:off x="8115300" y="-1295400"/>
            <a:ext cx="5467350" cy="54673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3077A1-56D5-4B16-9F53-00B52A181164}"/>
              </a:ext>
            </a:extLst>
          </p:cNvPr>
          <p:cNvSpPr/>
          <p:nvPr/>
        </p:nvSpPr>
        <p:spPr>
          <a:xfrm>
            <a:off x="278545" y="328612"/>
            <a:ext cx="11634910" cy="6200776"/>
          </a:xfrm>
          <a:prstGeom prst="rect">
            <a:avLst/>
          </a:prstGeom>
          <a:solidFill>
            <a:schemeClr val="bg1"/>
          </a:solidFill>
          <a:ln>
            <a:solidFill>
              <a:schemeClr val="bg1">
                <a:lumMod val="95000"/>
              </a:schemeClr>
            </a:solid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lnSpc>
                <a:spcPct val="107000"/>
              </a:lnSpc>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729C2AA2-B852-4127-BDCE-E81B96919883}"/>
              </a:ext>
            </a:extLst>
          </p:cNvPr>
          <p:cNvSpPr txBox="1"/>
          <p:nvPr/>
        </p:nvSpPr>
        <p:spPr>
          <a:xfrm>
            <a:off x="558800" y="514945"/>
            <a:ext cx="11074400" cy="553998"/>
          </a:xfrm>
          <a:prstGeom prst="rect">
            <a:avLst/>
          </a:prstGeom>
          <a:noFill/>
        </p:spPr>
        <p:txBody>
          <a:bodyPr wrap="square" lIns="0" tIns="0" rIns="0" bIns="0" rtlCol="0" anchor="t">
            <a:spAutoFit/>
          </a:bodyPr>
          <a:lstStyle/>
          <a:p>
            <a:pPr algn="ctr"/>
            <a:r>
              <a:rPr lang="en-US" sz="3600" b="1" dirty="0">
                <a:solidFill>
                  <a:schemeClr val="accent1"/>
                </a:solidFill>
                <a:latin typeface="+mj-lt"/>
                <a:ea typeface="Segoe UI Black" panose="020B0A02040204020203" pitchFamily="34" charset="0"/>
                <a:cs typeface="Segoe UI" panose="020B0502040204020203" pitchFamily="34" charset="0"/>
              </a:rPr>
              <a:t>A Time-series Dataset</a:t>
            </a:r>
          </a:p>
        </p:txBody>
      </p:sp>
      <p:sp>
        <p:nvSpPr>
          <p:cNvPr id="2" name="TextBox 1">
            <a:extLst>
              <a:ext uri="{FF2B5EF4-FFF2-40B4-BE49-F238E27FC236}">
                <a16:creationId xmlns:a16="http://schemas.microsoft.com/office/drawing/2014/main" id="{9A4ED0FF-8F8B-67A5-D9D4-5E2C6EEACF3D}"/>
              </a:ext>
            </a:extLst>
          </p:cNvPr>
          <p:cNvSpPr txBox="1"/>
          <p:nvPr/>
        </p:nvSpPr>
        <p:spPr>
          <a:xfrm>
            <a:off x="558800" y="1438275"/>
            <a:ext cx="9764776" cy="3693319"/>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Calibri" panose="020F0502020204030204" pitchFamily="34" charset="0"/>
                <a:cs typeface="Calibri" panose="020F0502020204030204" pitchFamily="34" charset="0"/>
              </a:rPr>
              <a:t>The winning Mega Millions numbers from 2002 to the present are included in the dataset. One of the most well-known lottery games in the US is called Mega Millions. Five numbers are chosen at random from a pool of 70, and one Mega Ball number is chosen at random from a pool of 25. </a:t>
            </a:r>
          </a:p>
          <a:p>
            <a:pPr marL="342900" indent="-342900">
              <a:buFont typeface="Wingdings" panose="05000000000000000000" pitchFamily="2" charset="2"/>
              <a:buChar char="q"/>
            </a:pPr>
            <a:r>
              <a:rPr lang="en-US" sz="2400" dirty="0">
                <a:latin typeface="Calibri" panose="020F0502020204030204" pitchFamily="34" charset="0"/>
                <a:cs typeface="Calibri" panose="020F0502020204030204" pitchFamily="34" charset="0"/>
              </a:rPr>
              <a:t>There are a total of 8 columns and 1,846 rows in the dataset. The dataset contains data from 2002 to 2022.</a:t>
            </a:r>
          </a:p>
          <a:p>
            <a:pPr marL="342900" indent="-342900">
              <a:buFont typeface="Wingdings" panose="05000000000000000000" pitchFamily="2" charset="2"/>
              <a:buChar char="q"/>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LINK: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https://catalog.data.gov/dataset/lottery-mega-millions-winning-numbers-beginning-2002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9952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C4EF579C-E89C-441B-BF71-0981B93F406E}"/>
              </a:ext>
            </a:extLst>
          </p:cNvPr>
          <p:cNvSpPr/>
          <p:nvPr/>
        </p:nvSpPr>
        <p:spPr>
          <a:xfrm>
            <a:off x="3331753" y="4086225"/>
            <a:ext cx="3924300" cy="39243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92FA480-D285-4031-BAC0-72E8ECD7EB8C}"/>
              </a:ext>
            </a:extLst>
          </p:cNvPr>
          <p:cNvSpPr/>
          <p:nvPr/>
        </p:nvSpPr>
        <p:spPr>
          <a:xfrm>
            <a:off x="8115300" y="-1295400"/>
            <a:ext cx="5467350" cy="54673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3077A1-56D5-4B16-9F53-00B52A181164}"/>
              </a:ext>
            </a:extLst>
          </p:cNvPr>
          <p:cNvSpPr/>
          <p:nvPr/>
        </p:nvSpPr>
        <p:spPr>
          <a:xfrm>
            <a:off x="278545" y="328612"/>
            <a:ext cx="11634910" cy="6200776"/>
          </a:xfrm>
          <a:prstGeom prst="rect">
            <a:avLst/>
          </a:prstGeom>
          <a:solidFill>
            <a:schemeClr val="bg1"/>
          </a:solidFill>
          <a:ln>
            <a:solidFill>
              <a:schemeClr val="bg1">
                <a:lumMod val="95000"/>
              </a:schemeClr>
            </a:solid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7" name="TextBox 36">
            <a:extLst>
              <a:ext uri="{FF2B5EF4-FFF2-40B4-BE49-F238E27FC236}">
                <a16:creationId xmlns:a16="http://schemas.microsoft.com/office/drawing/2014/main" id="{729C2AA2-B852-4127-BDCE-E81B96919883}"/>
              </a:ext>
            </a:extLst>
          </p:cNvPr>
          <p:cNvSpPr txBox="1"/>
          <p:nvPr/>
        </p:nvSpPr>
        <p:spPr>
          <a:xfrm>
            <a:off x="558800" y="514945"/>
            <a:ext cx="11074400" cy="553998"/>
          </a:xfrm>
          <a:prstGeom prst="rect">
            <a:avLst/>
          </a:prstGeom>
          <a:noFill/>
        </p:spPr>
        <p:txBody>
          <a:bodyPr wrap="square" lIns="0" tIns="0" rIns="0" bIns="0" rtlCol="0" anchor="t">
            <a:spAutoFit/>
          </a:bodyPr>
          <a:lstStyle/>
          <a:p>
            <a:pPr algn="ctr"/>
            <a:r>
              <a:rPr lang="en-US" sz="3600" b="1" dirty="0">
                <a:solidFill>
                  <a:schemeClr val="accent1"/>
                </a:solidFill>
                <a:latin typeface="+mj-lt"/>
                <a:ea typeface="Segoe UI Black" panose="020B0A02040204020203" pitchFamily="34" charset="0"/>
                <a:cs typeface="Segoe UI" panose="020B0502040204020203" pitchFamily="34" charset="0"/>
              </a:rPr>
              <a:t>RNN: Simple RNN with Sine Wave Data</a:t>
            </a:r>
          </a:p>
        </p:txBody>
      </p:sp>
      <p:sp>
        <p:nvSpPr>
          <p:cNvPr id="4" name="TextBox 3">
            <a:extLst>
              <a:ext uri="{FF2B5EF4-FFF2-40B4-BE49-F238E27FC236}">
                <a16:creationId xmlns:a16="http://schemas.microsoft.com/office/drawing/2014/main" id="{E82FBB3C-292F-3042-AD3E-05F8EADF1C50}"/>
              </a:ext>
            </a:extLst>
          </p:cNvPr>
          <p:cNvSpPr txBox="1"/>
          <p:nvPr/>
        </p:nvSpPr>
        <p:spPr>
          <a:xfrm>
            <a:off x="778402" y="1255276"/>
            <a:ext cx="5402942" cy="4524315"/>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Calibri" panose="020F0502020204030204" pitchFamily="34" charset="0"/>
                <a:cs typeface="Calibri" panose="020F0502020204030204" pitchFamily="34" charset="0"/>
              </a:rPr>
              <a:t>The core components of a neural network are an input layer, one or more hidden layers, and an output layer. The RNN architecture depicted below has layers made up of 70 neurons. </a:t>
            </a:r>
          </a:p>
          <a:p>
            <a:pPr marL="342900" indent="-342900">
              <a:buFont typeface="Wingdings" panose="05000000000000000000" pitchFamily="2" charset="2"/>
              <a:buChar char="q"/>
            </a:pPr>
            <a:r>
              <a:rPr lang="en-US" sz="2400" dirty="0">
                <a:latin typeface="Calibri" panose="020F0502020204030204" pitchFamily="34" charset="0"/>
                <a:cs typeface="Calibri" panose="020F0502020204030204" pitchFamily="34" charset="0"/>
              </a:rPr>
              <a:t>The hidden layer contains 70 neurons, the input layer contains 4, and the output layer contains 1 neuron. The input layer receives data, the hidden levels process it, and the output layer finally produces it.</a:t>
            </a:r>
          </a:p>
        </p:txBody>
      </p:sp>
      <p:pic>
        <p:nvPicPr>
          <p:cNvPr id="2" name="Picture 1" descr="Chart, line chart&#10;&#10;Description automatically generated">
            <a:extLst>
              <a:ext uri="{FF2B5EF4-FFF2-40B4-BE49-F238E27FC236}">
                <a16:creationId xmlns:a16="http://schemas.microsoft.com/office/drawing/2014/main" id="{DDB4F52A-EA60-DC2E-DAA8-2E49CA0C48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11603" y="1236988"/>
            <a:ext cx="3846183" cy="4753824"/>
          </a:xfrm>
          <a:prstGeom prst="rect">
            <a:avLst/>
          </a:prstGeom>
          <a:noFill/>
          <a:ln>
            <a:noFill/>
          </a:ln>
        </p:spPr>
      </p:pic>
    </p:spTree>
    <p:extLst>
      <p:ext uri="{BB962C8B-B14F-4D97-AF65-F5344CB8AC3E}">
        <p14:creationId xmlns:p14="http://schemas.microsoft.com/office/powerpoint/2010/main" val="2758025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C4EF579C-E89C-441B-BF71-0981B93F406E}"/>
              </a:ext>
            </a:extLst>
          </p:cNvPr>
          <p:cNvSpPr/>
          <p:nvPr/>
        </p:nvSpPr>
        <p:spPr>
          <a:xfrm>
            <a:off x="3331753" y="4086225"/>
            <a:ext cx="3924300" cy="39243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92FA480-D285-4031-BAC0-72E8ECD7EB8C}"/>
              </a:ext>
            </a:extLst>
          </p:cNvPr>
          <p:cNvSpPr/>
          <p:nvPr/>
        </p:nvSpPr>
        <p:spPr>
          <a:xfrm>
            <a:off x="8115300" y="-1295400"/>
            <a:ext cx="5467350" cy="54673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3077A1-56D5-4B16-9F53-00B52A181164}"/>
              </a:ext>
            </a:extLst>
          </p:cNvPr>
          <p:cNvSpPr/>
          <p:nvPr/>
        </p:nvSpPr>
        <p:spPr>
          <a:xfrm>
            <a:off x="278545" y="328612"/>
            <a:ext cx="11634910" cy="6200776"/>
          </a:xfrm>
          <a:prstGeom prst="rect">
            <a:avLst/>
          </a:prstGeom>
          <a:solidFill>
            <a:schemeClr val="bg1"/>
          </a:solidFill>
          <a:ln>
            <a:solidFill>
              <a:schemeClr val="bg1">
                <a:lumMod val="95000"/>
              </a:schemeClr>
            </a:solid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7" name="TextBox 36">
            <a:extLst>
              <a:ext uri="{FF2B5EF4-FFF2-40B4-BE49-F238E27FC236}">
                <a16:creationId xmlns:a16="http://schemas.microsoft.com/office/drawing/2014/main" id="{729C2AA2-B852-4127-BDCE-E81B96919883}"/>
              </a:ext>
            </a:extLst>
          </p:cNvPr>
          <p:cNvSpPr txBox="1"/>
          <p:nvPr/>
        </p:nvSpPr>
        <p:spPr>
          <a:xfrm>
            <a:off x="558800" y="514945"/>
            <a:ext cx="11074400" cy="553998"/>
          </a:xfrm>
          <a:prstGeom prst="rect">
            <a:avLst/>
          </a:prstGeom>
          <a:noFill/>
        </p:spPr>
        <p:txBody>
          <a:bodyPr wrap="square" lIns="0" tIns="0" rIns="0" bIns="0" rtlCol="0" anchor="t">
            <a:spAutoFit/>
          </a:bodyPr>
          <a:lstStyle/>
          <a:p>
            <a:pPr algn="ctr"/>
            <a:r>
              <a:rPr lang="en-US" sz="3600" b="1" dirty="0">
                <a:solidFill>
                  <a:schemeClr val="accent1"/>
                </a:solidFill>
                <a:latin typeface="+mj-lt"/>
                <a:ea typeface="Segoe UI Black" panose="020B0A02040204020203" pitchFamily="34" charset="0"/>
                <a:cs typeface="Segoe UI" panose="020B0502040204020203" pitchFamily="34" charset="0"/>
              </a:rPr>
              <a:t>RNN: Simple RNN with Sine Wave Data</a:t>
            </a:r>
          </a:p>
        </p:txBody>
      </p:sp>
      <p:sp>
        <p:nvSpPr>
          <p:cNvPr id="48" name="TextBox 47">
            <a:extLst>
              <a:ext uri="{FF2B5EF4-FFF2-40B4-BE49-F238E27FC236}">
                <a16:creationId xmlns:a16="http://schemas.microsoft.com/office/drawing/2014/main" id="{9970C106-9D37-2DAD-8664-100903CB8A8D}"/>
              </a:ext>
            </a:extLst>
          </p:cNvPr>
          <p:cNvSpPr txBox="1"/>
          <p:nvPr/>
        </p:nvSpPr>
        <p:spPr>
          <a:xfrm>
            <a:off x="727756" y="1183243"/>
            <a:ext cx="4282862" cy="5016758"/>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Calibri" panose="020F0502020204030204" pitchFamily="34" charset="0"/>
                <a:cs typeface="Calibri" panose="020F0502020204030204" pitchFamily="34" charset="0"/>
              </a:rPr>
              <a:t>By dividing the range, a sine wave dataset was created, which was then plotted to display a fit between -1 and +1 on the graph. We then imported the necessary libraries. Before being split into training and test datasets, 20% more of the dataset was set aside for testing. </a:t>
            </a:r>
          </a:p>
          <a:p>
            <a:pPr marL="342900" indent="-342900">
              <a:buFont typeface="Wingdings" panose="05000000000000000000" pitchFamily="2" charset="2"/>
              <a:buChar char="q"/>
            </a:pPr>
            <a:r>
              <a:rPr lang="en-US" sz="2000" dirty="0">
                <a:latin typeface="Calibri" panose="020F0502020204030204" pitchFamily="34" charset="0"/>
                <a:cs typeface="Calibri" panose="020F0502020204030204" pitchFamily="34" charset="0"/>
              </a:rPr>
              <a:t>Two layers make up the </a:t>
            </a:r>
            <a:r>
              <a:rPr lang="en-US" sz="2000" dirty="0" err="1">
                <a:latin typeface="Calibri" panose="020F0502020204030204" pitchFamily="34" charset="0"/>
                <a:cs typeface="Calibri" panose="020F0502020204030204" pitchFamily="34" charset="0"/>
              </a:rPr>
              <a:t>SimpleRNN</a:t>
            </a:r>
            <a:r>
              <a:rPr lang="en-US" sz="2000" dirty="0">
                <a:latin typeface="Calibri" panose="020F0502020204030204" pitchFamily="34" charset="0"/>
                <a:cs typeface="Calibri" panose="020F0502020204030204" pitchFamily="34" charset="0"/>
              </a:rPr>
              <a:t> model: a </a:t>
            </a:r>
            <a:r>
              <a:rPr lang="en-US" sz="2000" dirty="0" err="1">
                <a:latin typeface="Calibri" panose="020F0502020204030204" pitchFamily="34" charset="0"/>
                <a:cs typeface="Calibri" panose="020F0502020204030204" pitchFamily="34" charset="0"/>
              </a:rPr>
              <a:t>SimpleRNN</a:t>
            </a:r>
            <a:r>
              <a:rPr lang="en-US" sz="2000" dirty="0">
                <a:latin typeface="Calibri" panose="020F0502020204030204" pitchFamily="34" charset="0"/>
                <a:cs typeface="Calibri" panose="020F0502020204030204" pitchFamily="34" charset="0"/>
              </a:rPr>
              <a:t> layer with 70 neurons and a fully-connected layer with one neuron. With a batch size of 1, we used a </a:t>
            </a:r>
            <a:r>
              <a:rPr lang="en-US" sz="2000" dirty="0" err="1">
                <a:latin typeface="Calibri" panose="020F0502020204030204" pitchFamily="34" charset="0"/>
                <a:cs typeface="Calibri" panose="020F0502020204030204" pitchFamily="34" charset="0"/>
              </a:rPr>
              <a:t>TimeseriesGenerator</a:t>
            </a:r>
            <a:r>
              <a:rPr lang="en-US" sz="2000" dirty="0">
                <a:latin typeface="Calibri" panose="020F0502020204030204" pitchFamily="34" charset="0"/>
                <a:cs typeface="Calibri" panose="020F0502020204030204" pitchFamily="34" charset="0"/>
              </a:rPr>
              <a:t> with a lookback of time steps.</a:t>
            </a:r>
          </a:p>
        </p:txBody>
      </p:sp>
      <p:pic>
        <p:nvPicPr>
          <p:cNvPr id="2" name="Picture 1" descr="Diagram&#10;&#10;Description automatically generated with low confidence">
            <a:extLst>
              <a:ext uri="{FF2B5EF4-FFF2-40B4-BE49-F238E27FC236}">
                <a16:creationId xmlns:a16="http://schemas.microsoft.com/office/drawing/2014/main" id="{F46436D3-67D1-C320-2A21-89E9FAA2B4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03520" y="1665565"/>
            <a:ext cx="5623560" cy="4612719"/>
          </a:xfrm>
          <a:prstGeom prst="rect">
            <a:avLst/>
          </a:prstGeom>
          <a:noFill/>
          <a:ln>
            <a:noFill/>
          </a:ln>
        </p:spPr>
      </p:pic>
    </p:spTree>
    <p:extLst>
      <p:ext uri="{BB962C8B-B14F-4D97-AF65-F5344CB8AC3E}">
        <p14:creationId xmlns:p14="http://schemas.microsoft.com/office/powerpoint/2010/main" val="185306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C4EF579C-E89C-441B-BF71-0981B93F406E}"/>
              </a:ext>
            </a:extLst>
          </p:cNvPr>
          <p:cNvSpPr/>
          <p:nvPr/>
        </p:nvSpPr>
        <p:spPr>
          <a:xfrm>
            <a:off x="3331753" y="4086225"/>
            <a:ext cx="3924300" cy="39243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92FA480-D285-4031-BAC0-72E8ECD7EB8C}"/>
              </a:ext>
            </a:extLst>
          </p:cNvPr>
          <p:cNvSpPr/>
          <p:nvPr/>
        </p:nvSpPr>
        <p:spPr>
          <a:xfrm>
            <a:off x="8115300" y="-1295400"/>
            <a:ext cx="5467350" cy="54673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3077A1-56D5-4B16-9F53-00B52A181164}"/>
              </a:ext>
            </a:extLst>
          </p:cNvPr>
          <p:cNvSpPr/>
          <p:nvPr/>
        </p:nvSpPr>
        <p:spPr>
          <a:xfrm>
            <a:off x="278545" y="328612"/>
            <a:ext cx="11634910" cy="6200776"/>
          </a:xfrm>
          <a:prstGeom prst="rect">
            <a:avLst/>
          </a:prstGeom>
          <a:solidFill>
            <a:schemeClr val="bg1"/>
          </a:solidFill>
          <a:ln>
            <a:solidFill>
              <a:schemeClr val="bg1">
                <a:lumMod val="95000"/>
              </a:schemeClr>
            </a:solid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7" name="TextBox 36">
            <a:extLst>
              <a:ext uri="{FF2B5EF4-FFF2-40B4-BE49-F238E27FC236}">
                <a16:creationId xmlns:a16="http://schemas.microsoft.com/office/drawing/2014/main" id="{729C2AA2-B852-4127-BDCE-E81B96919883}"/>
              </a:ext>
            </a:extLst>
          </p:cNvPr>
          <p:cNvSpPr txBox="1"/>
          <p:nvPr/>
        </p:nvSpPr>
        <p:spPr>
          <a:xfrm>
            <a:off x="558800" y="514945"/>
            <a:ext cx="11074400" cy="553998"/>
          </a:xfrm>
          <a:prstGeom prst="rect">
            <a:avLst/>
          </a:prstGeom>
          <a:noFill/>
        </p:spPr>
        <p:txBody>
          <a:bodyPr wrap="square" lIns="0" tIns="0" rIns="0" bIns="0" rtlCol="0" anchor="t">
            <a:spAutoFit/>
          </a:bodyPr>
          <a:lstStyle/>
          <a:p>
            <a:pPr algn="ctr"/>
            <a:r>
              <a:rPr lang="en-US" sz="3600" b="1" dirty="0">
                <a:solidFill>
                  <a:schemeClr val="accent1"/>
                </a:solidFill>
                <a:latin typeface="+mj-lt"/>
                <a:ea typeface="Segoe UI Black" panose="020B0A02040204020203" pitchFamily="34" charset="0"/>
                <a:cs typeface="Segoe UI" panose="020B0502040204020203" pitchFamily="34" charset="0"/>
              </a:rPr>
              <a:t>RNN: LSTM Cells: Core Concepts</a:t>
            </a:r>
          </a:p>
        </p:txBody>
      </p:sp>
      <p:pic>
        <p:nvPicPr>
          <p:cNvPr id="2" name="Picture 1" descr="What are vanishing gradients">
            <a:extLst>
              <a:ext uri="{FF2B5EF4-FFF2-40B4-BE49-F238E27FC236}">
                <a16:creationId xmlns:a16="http://schemas.microsoft.com/office/drawing/2014/main" id="{FBFE0DC2-56EE-0E15-3443-D5F07CF283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8640" y="1304383"/>
            <a:ext cx="3929825" cy="2210107"/>
          </a:xfrm>
          <a:prstGeom prst="rect">
            <a:avLst/>
          </a:prstGeom>
          <a:noFill/>
          <a:ln>
            <a:noFill/>
          </a:ln>
        </p:spPr>
      </p:pic>
      <p:pic>
        <p:nvPicPr>
          <p:cNvPr id="3" name="Picture 2" descr="What are exploding gradients">
            <a:extLst>
              <a:ext uri="{FF2B5EF4-FFF2-40B4-BE49-F238E27FC236}">
                <a16:creationId xmlns:a16="http://schemas.microsoft.com/office/drawing/2014/main" id="{C9140BA6-AD76-5426-C390-FCF95BF6554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12492" y="3990695"/>
            <a:ext cx="4182123" cy="2352360"/>
          </a:xfrm>
          <a:prstGeom prst="rect">
            <a:avLst/>
          </a:prstGeom>
          <a:noFill/>
          <a:ln>
            <a:noFill/>
          </a:ln>
        </p:spPr>
      </p:pic>
      <p:sp>
        <p:nvSpPr>
          <p:cNvPr id="4" name="TextBox 3">
            <a:extLst>
              <a:ext uri="{FF2B5EF4-FFF2-40B4-BE49-F238E27FC236}">
                <a16:creationId xmlns:a16="http://schemas.microsoft.com/office/drawing/2014/main" id="{9B721243-4EF0-10FA-FADF-F14E47F67B6B}"/>
              </a:ext>
            </a:extLst>
          </p:cNvPr>
          <p:cNvSpPr txBox="1"/>
          <p:nvPr/>
        </p:nvSpPr>
        <p:spPr>
          <a:xfrm>
            <a:off x="6327712" y="1255275"/>
            <a:ext cx="5721720" cy="2308324"/>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Backpropagation can lead to a phenomena known as the vanishing gradient problem, in which the gradients of the loss function with respect to the weights get progressively smaller as they are transmitted back through the network. </a:t>
            </a:r>
          </a:p>
        </p:txBody>
      </p:sp>
      <p:sp>
        <p:nvSpPr>
          <p:cNvPr id="7" name="TextBox 6">
            <a:extLst>
              <a:ext uri="{FF2B5EF4-FFF2-40B4-BE49-F238E27FC236}">
                <a16:creationId xmlns:a16="http://schemas.microsoft.com/office/drawing/2014/main" id="{AB66AFFF-BE63-473D-8CE5-D32A5AE323D4}"/>
              </a:ext>
            </a:extLst>
          </p:cNvPr>
          <p:cNvSpPr txBox="1"/>
          <p:nvPr/>
        </p:nvSpPr>
        <p:spPr>
          <a:xfrm>
            <a:off x="6376793" y="4005071"/>
            <a:ext cx="5096509" cy="2677656"/>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When the gradients grow excessively large, weight updates tend to deviate from the ideal values, which is known as the exploding gradient problem. This problem may lead to training that is unsteady and ineffectual.</a:t>
            </a:r>
          </a:p>
          <a:p>
            <a:endParaRPr lang="en-US" sz="24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B9930D2E-56E8-3D2A-8E55-B1B59EAA1221}"/>
              </a:ext>
            </a:extLst>
          </p:cNvPr>
          <p:cNvSpPr txBox="1"/>
          <p:nvPr/>
        </p:nvSpPr>
        <p:spPr>
          <a:xfrm>
            <a:off x="6481605" y="6254953"/>
            <a:ext cx="6791632" cy="369332"/>
          </a:xfrm>
          <a:prstGeom prst="rect">
            <a:avLst/>
          </a:prstGeom>
          <a:noFill/>
        </p:spPr>
        <p:txBody>
          <a:bodyPr wrap="square">
            <a:spAutoFit/>
          </a:bodyPr>
          <a:lstStyle/>
          <a:p>
            <a:pPr algn="l"/>
            <a:r>
              <a:rPr lang="en-US" sz="1800" dirty="0">
                <a:ea typeface="Inter" panose="020B0502030000000004" pitchFamily="34" charset="0"/>
              </a:rPr>
              <a:t>Image source: </a:t>
            </a:r>
            <a:r>
              <a:rPr lang="en-US" sz="1800" dirty="0">
                <a:ea typeface="Inter" panose="020B0502030000000004" pitchFamily="34" charset="0"/>
                <a:hlinkClick r:id="rId5">
                  <a:extLst>
                    <a:ext uri="{A12FA001-AC4F-418D-AE19-62706E023703}">
                      <ahyp:hlinkClr xmlns:ahyp="http://schemas.microsoft.com/office/drawing/2018/hyperlinkcolor" val="tx"/>
                    </a:ext>
                  </a:extLst>
                </a:hlinkClick>
              </a:rPr>
              <a:t>URL</a:t>
            </a:r>
            <a:endParaRPr lang="en-US" sz="1800" dirty="0">
              <a:ea typeface="Inter" panose="020B0502030000000004" pitchFamily="34" charset="0"/>
            </a:endParaRPr>
          </a:p>
        </p:txBody>
      </p:sp>
    </p:spTree>
    <p:extLst>
      <p:ext uri="{BB962C8B-B14F-4D97-AF65-F5344CB8AC3E}">
        <p14:creationId xmlns:p14="http://schemas.microsoft.com/office/powerpoint/2010/main" val="2899157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C4EF579C-E89C-441B-BF71-0981B93F406E}"/>
              </a:ext>
            </a:extLst>
          </p:cNvPr>
          <p:cNvSpPr/>
          <p:nvPr/>
        </p:nvSpPr>
        <p:spPr>
          <a:xfrm>
            <a:off x="3331753" y="4086225"/>
            <a:ext cx="3924300" cy="39243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92FA480-D285-4031-BAC0-72E8ECD7EB8C}"/>
              </a:ext>
            </a:extLst>
          </p:cNvPr>
          <p:cNvSpPr/>
          <p:nvPr/>
        </p:nvSpPr>
        <p:spPr>
          <a:xfrm>
            <a:off x="8115300" y="-1295400"/>
            <a:ext cx="5467350" cy="54673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3077A1-56D5-4B16-9F53-00B52A181164}"/>
              </a:ext>
            </a:extLst>
          </p:cNvPr>
          <p:cNvSpPr/>
          <p:nvPr/>
        </p:nvSpPr>
        <p:spPr>
          <a:xfrm>
            <a:off x="278545" y="328612"/>
            <a:ext cx="11634910" cy="6200776"/>
          </a:xfrm>
          <a:prstGeom prst="rect">
            <a:avLst/>
          </a:prstGeom>
          <a:solidFill>
            <a:schemeClr val="bg1"/>
          </a:solidFill>
          <a:ln>
            <a:solidFill>
              <a:schemeClr val="bg1">
                <a:lumMod val="95000"/>
              </a:schemeClr>
            </a:solid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7" name="TextBox 36">
            <a:extLst>
              <a:ext uri="{FF2B5EF4-FFF2-40B4-BE49-F238E27FC236}">
                <a16:creationId xmlns:a16="http://schemas.microsoft.com/office/drawing/2014/main" id="{729C2AA2-B852-4127-BDCE-E81B96919883}"/>
              </a:ext>
            </a:extLst>
          </p:cNvPr>
          <p:cNvSpPr txBox="1"/>
          <p:nvPr/>
        </p:nvSpPr>
        <p:spPr>
          <a:xfrm>
            <a:off x="558800" y="514945"/>
            <a:ext cx="11074400" cy="553998"/>
          </a:xfrm>
          <a:prstGeom prst="rect">
            <a:avLst/>
          </a:prstGeom>
          <a:noFill/>
        </p:spPr>
        <p:txBody>
          <a:bodyPr wrap="square" lIns="0" tIns="0" rIns="0" bIns="0" rtlCol="0" anchor="t">
            <a:spAutoFit/>
          </a:bodyPr>
          <a:lstStyle/>
          <a:p>
            <a:pPr algn="ctr"/>
            <a:r>
              <a:rPr lang="en-US" sz="3600" b="1" dirty="0">
                <a:solidFill>
                  <a:schemeClr val="accent1"/>
                </a:solidFill>
                <a:latin typeface="+mj-lt"/>
                <a:ea typeface="Segoe UI Black" panose="020B0A02040204020203" pitchFamily="34" charset="0"/>
                <a:cs typeface="Segoe UI" panose="020B0502040204020203" pitchFamily="34" charset="0"/>
              </a:rPr>
              <a:t>RNN: LSTM Cells: Core Concepts</a:t>
            </a:r>
          </a:p>
        </p:txBody>
      </p:sp>
      <p:sp>
        <p:nvSpPr>
          <p:cNvPr id="2" name="TextBox 1">
            <a:extLst>
              <a:ext uri="{FF2B5EF4-FFF2-40B4-BE49-F238E27FC236}">
                <a16:creationId xmlns:a16="http://schemas.microsoft.com/office/drawing/2014/main" id="{C93D5CDE-6C13-B2E7-B736-B82BF77DB353}"/>
              </a:ext>
            </a:extLst>
          </p:cNvPr>
          <p:cNvSpPr txBox="1"/>
          <p:nvPr/>
        </p:nvSpPr>
        <p:spPr>
          <a:xfrm>
            <a:off x="1581939" y="1255276"/>
            <a:ext cx="4599405" cy="3416320"/>
          </a:xfrm>
          <a:prstGeom prst="rect">
            <a:avLst/>
          </a:prstGeom>
          <a:noFill/>
        </p:spPr>
        <p:txBody>
          <a:bodyPr wrap="square" rtlCol="0">
            <a:spAutoFit/>
          </a:bodyPr>
          <a:lstStyle/>
          <a:p>
            <a:r>
              <a:rPr lang="en-US" sz="2400" u="sng" dirty="0">
                <a:latin typeface="Calibri" panose="020F0502020204030204" pitchFamily="34" charset="0"/>
                <a:cs typeface="Calibri" panose="020F0502020204030204" pitchFamily="34" charset="0"/>
              </a:rPr>
              <a:t>Limitations of the </a:t>
            </a:r>
            <a:r>
              <a:rPr lang="en-US" sz="2400" u="sng" dirty="0" err="1">
                <a:latin typeface="Calibri" panose="020F0502020204030204" pitchFamily="34" charset="0"/>
                <a:cs typeface="Calibri" panose="020F0502020204030204" pitchFamily="34" charset="0"/>
              </a:rPr>
              <a:t>SimpleRNN</a:t>
            </a:r>
            <a:endParaRPr lang="en-US" sz="2400" u="sng"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400" dirty="0">
                <a:latin typeface="Calibri" panose="020F0502020204030204" pitchFamily="34" charset="0"/>
                <a:cs typeface="Calibri" panose="020F0502020204030204" pitchFamily="34" charset="0"/>
              </a:rPr>
              <a:t>Vanishing Gradient</a:t>
            </a:r>
          </a:p>
          <a:p>
            <a:pPr marL="342900" indent="-342900">
              <a:buFont typeface="Wingdings" panose="05000000000000000000" pitchFamily="2" charset="2"/>
              <a:buChar char="q"/>
            </a:pPr>
            <a:r>
              <a:rPr lang="en-US" sz="2400" dirty="0">
                <a:latin typeface="Calibri" panose="020F0502020204030204" pitchFamily="34" charset="0"/>
                <a:cs typeface="Calibri" panose="020F0502020204030204" pitchFamily="34" charset="0"/>
              </a:rPr>
              <a:t>Exploding Gradient</a:t>
            </a:r>
          </a:p>
          <a:p>
            <a:pPr marL="342900" indent="-342900">
              <a:buFont typeface="Wingdings" panose="05000000000000000000" pitchFamily="2" charset="2"/>
              <a:buChar char="q"/>
            </a:pPr>
            <a:r>
              <a:rPr lang="en-US" sz="2400" dirty="0">
                <a:latin typeface="Calibri" panose="020F0502020204030204" pitchFamily="34" charset="0"/>
                <a:cs typeface="Calibri" panose="020F0502020204030204" pitchFamily="34" charset="0"/>
              </a:rPr>
              <a:t>Short-Term Memory</a:t>
            </a:r>
          </a:p>
          <a:p>
            <a:pPr marL="342900" indent="-342900">
              <a:buFont typeface="Wingdings" panose="05000000000000000000" pitchFamily="2" charset="2"/>
              <a:buChar char="q"/>
            </a:pPr>
            <a:r>
              <a:rPr lang="en-US" sz="2400" dirty="0">
                <a:latin typeface="Calibri" panose="020F0502020204030204" pitchFamily="34" charset="0"/>
                <a:cs typeface="Calibri" panose="020F0502020204030204" pitchFamily="34" charset="0"/>
              </a:rPr>
              <a:t>Difficulty with non-linear data</a:t>
            </a:r>
          </a:p>
          <a:p>
            <a:pPr marL="342900" indent="-342900">
              <a:buFont typeface="Wingdings" panose="05000000000000000000" pitchFamily="2" charset="2"/>
              <a:buChar char="q"/>
            </a:pPr>
            <a:r>
              <a:rPr lang="en-US" sz="2400" dirty="0">
                <a:latin typeface="Calibri" panose="020F0502020204030204" pitchFamily="34" charset="0"/>
                <a:cs typeface="Calibri" panose="020F0502020204030204" pitchFamily="34" charset="0"/>
              </a:rPr>
              <a:t>Difficulty with high-dimensional input data</a:t>
            </a:r>
          </a:p>
          <a:p>
            <a:endParaRPr lang="en-US" sz="2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EC42B70-42D2-D1F9-37B4-97AAF05A0F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828800"/>
            <a:ext cx="5817455" cy="3029129"/>
          </a:xfrm>
          <a:prstGeom prst="rect">
            <a:avLst/>
          </a:prstGeom>
          <a:noFill/>
          <a:ln>
            <a:noFill/>
          </a:ln>
        </p:spPr>
      </p:pic>
      <p:sp>
        <p:nvSpPr>
          <p:cNvPr id="3" name="TextBox 2">
            <a:extLst>
              <a:ext uri="{FF2B5EF4-FFF2-40B4-BE49-F238E27FC236}">
                <a16:creationId xmlns:a16="http://schemas.microsoft.com/office/drawing/2014/main" id="{B1B3FAE7-6F1C-0FBB-95E5-2EE4471B8AE0}"/>
              </a:ext>
            </a:extLst>
          </p:cNvPr>
          <p:cNvSpPr txBox="1"/>
          <p:nvPr/>
        </p:nvSpPr>
        <p:spPr>
          <a:xfrm>
            <a:off x="7450524" y="6437889"/>
            <a:ext cx="6791632" cy="369332"/>
          </a:xfrm>
          <a:prstGeom prst="rect">
            <a:avLst/>
          </a:prstGeom>
          <a:noFill/>
        </p:spPr>
        <p:txBody>
          <a:bodyPr wrap="square">
            <a:spAutoFit/>
          </a:bodyPr>
          <a:lstStyle/>
          <a:p>
            <a:pPr algn="l"/>
            <a:r>
              <a:rPr lang="en-US" sz="1800" dirty="0">
                <a:ea typeface="Inter" panose="020B0502030000000004" pitchFamily="34" charset="0"/>
              </a:rPr>
              <a:t>Image source: </a:t>
            </a:r>
            <a:r>
              <a:rPr lang="en-US" sz="1800" dirty="0">
                <a:ea typeface="Inter" panose="020B0502030000000004" pitchFamily="34" charset="0"/>
                <a:hlinkClick r:id="rId4">
                  <a:extLst>
                    <a:ext uri="{A12FA001-AC4F-418D-AE19-62706E023703}">
                      <ahyp:hlinkClr xmlns:ahyp="http://schemas.microsoft.com/office/drawing/2018/hyperlinkcolor" val="tx"/>
                    </a:ext>
                  </a:extLst>
                </a:hlinkClick>
              </a:rPr>
              <a:t>URL</a:t>
            </a:r>
            <a:endParaRPr lang="en-US" sz="1800" dirty="0">
              <a:ea typeface="Inter" panose="020B0502030000000004" pitchFamily="34" charset="0"/>
            </a:endParaRPr>
          </a:p>
        </p:txBody>
      </p:sp>
    </p:spTree>
    <p:extLst>
      <p:ext uri="{BB962C8B-B14F-4D97-AF65-F5344CB8AC3E}">
        <p14:creationId xmlns:p14="http://schemas.microsoft.com/office/powerpoint/2010/main" val="571443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C4EF579C-E89C-441B-BF71-0981B93F406E}"/>
              </a:ext>
            </a:extLst>
          </p:cNvPr>
          <p:cNvSpPr/>
          <p:nvPr/>
        </p:nvSpPr>
        <p:spPr>
          <a:xfrm>
            <a:off x="3331753" y="4086225"/>
            <a:ext cx="3924300" cy="39243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92FA480-D285-4031-BAC0-72E8ECD7EB8C}"/>
              </a:ext>
            </a:extLst>
          </p:cNvPr>
          <p:cNvSpPr/>
          <p:nvPr/>
        </p:nvSpPr>
        <p:spPr>
          <a:xfrm>
            <a:off x="8115300" y="-1295400"/>
            <a:ext cx="5467350" cy="54673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3077A1-56D5-4B16-9F53-00B52A181164}"/>
              </a:ext>
            </a:extLst>
          </p:cNvPr>
          <p:cNvSpPr/>
          <p:nvPr/>
        </p:nvSpPr>
        <p:spPr>
          <a:xfrm>
            <a:off x="278545" y="328612"/>
            <a:ext cx="11634910" cy="6200776"/>
          </a:xfrm>
          <a:prstGeom prst="rect">
            <a:avLst/>
          </a:prstGeom>
          <a:solidFill>
            <a:schemeClr val="bg1"/>
          </a:solidFill>
          <a:ln>
            <a:solidFill>
              <a:schemeClr val="bg1">
                <a:lumMod val="95000"/>
              </a:schemeClr>
            </a:solid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7" name="TextBox 36">
            <a:extLst>
              <a:ext uri="{FF2B5EF4-FFF2-40B4-BE49-F238E27FC236}">
                <a16:creationId xmlns:a16="http://schemas.microsoft.com/office/drawing/2014/main" id="{729C2AA2-B852-4127-BDCE-E81B96919883}"/>
              </a:ext>
            </a:extLst>
          </p:cNvPr>
          <p:cNvSpPr txBox="1"/>
          <p:nvPr/>
        </p:nvSpPr>
        <p:spPr>
          <a:xfrm>
            <a:off x="558800" y="514945"/>
            <a:ext cx="11074400" cy="553998"/>
          </a:xfrm>
          <a:prstGeom prst="rect">
            <a:avLst/>
          </a:prstGeom>
          <a:noFill/>
        </p:spPr>
        <p:txBody>
          <a:bodyPr wrap="square" lIns="0" tIns="0" rIns="0" bIns="0" rtlCol="0" anchor="t">
            <a:spAutoFit/>
          </a:bodyPr>
          <a:lstStyle/>
          <a:p>
            <a:pPr algn="ctr"/>
            <a:r>
              <a:rPr lang="en-US" sz="3600" b="1" dirty="0">
                <a:solidFill>
                  <a:schemeClr val="accent1"/>
                </a:solidFill>
                <a:latin typeface="+mj-lt"/>
                <a:ea typeface="Segoe UI Black" panose="020B0A02040204020203" pitchFamily="34" charset="0"/>
                <a:cs typeface="Segoe UI" panose="020B0502040204020203" pitchFamily="34" charset="0"/>
              </a:rPr>
              <a:t>RNN: LSTM with Time-Series Data </a:t>
            </a:r>
          </a:p>
        </p:txBody>
      </p:sp>
      <p:sp>
        <p:nvSpPr>
          <p:cNvPr id="2" name="TextBox 1">
            <a:extLst>
              <a:ext uri="{FF2B5EF4-FFF2-40B4-BE49-F238E27FC236}">
                <a16:creationId xmlns:a16="http://schemas.microsoft.com/office/drawing/2014/main" id="{C93D5CDE-6C13-B2E7-B736-B82BF77DB353}"/>
              </a:ext>
            </a:extLst>
          </p:cNvPr>
          <p:cNvSpPr txBox="1"/>
          <p:nvPr/>
        </p:nvSpPr>
        <p:spPr>
          <a:xfrm>
            <a:off x="759361" y="1255276"/>
            <a:ext cx="6103737" cy="4026743"/>
          </a:xfrm>
          <a:prstGeom prst="rect">
            <a:avLst/>
          </a:prstGeom>
          <a:noFill/>
        </p:spPr>
        <p:txBody>
          <a:bodyPr wrap="square" rtlCol="0">
            <a:spAutoFit/>
          </a:bodyPr>
          <a:lstStyle/>
          <a:p>
            <a:pPr marL="0" marR="0">
              <a:lnSpc>
                <a:spcPct val="125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Summary of Core Parameters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5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 much of the data (20%) will be used for testing? </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25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 many LSTM layers are there? LSTM 3 layers</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25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Number of neurons in each layer of the LSTM? 40 neurons are present in each LSTM layer.</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25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Is there a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DropOut</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layer? Yes. </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25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proportion to decrease is 0.2 if the layer is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DropOut</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25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Time-series input sequence length: 45</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25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testing and forecasting, the batch size must be ONE.</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25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number of epochs for training must be 50.</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400" dirty="0">
              <a:latin typeface="Calibri" panose="020F0502020204030204" pitchFamily="34" charset="0"/>
              <a:cs typeface="Calibri" panose="020F0502020204030204" pitchFamily="34" charset="0"/>
            </a:endParaRPr>
          </a:p>
        </p:txBody>
      </p:sp>
      <p:pic>
        <p:nvPicPr>
          <p:cNvPr id="3" name="Picture 2" descr="Chart&#10;&#10;Description automatically generated">
            <a:extLst>
              <a:ext uri="{FF2B5EF4-FFF2-40B4-BE49-F238E27FC236}">
                <a16:creationId xmlns:a16="http://schemas.microsoft.com/office/drawing/2014/main" id="{D984C9F8-650E-938D-A1A3-C6C180BA4B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00506" y="1755648"/>
            <a:ext cx="4532694" cy="3657600"/>
          </a:xfrm>
          <a:prstGeom prst="rect">
            <a:avLst/>
          </a:prstGeom>
          <a:noFill/>
          <a:ln>
            <a:noFill/>
          </a:ln>
        </p:spPr>
      </p:pic>
    </p:spTree>
    <p:extLst>
      <p:ext uri="{BB962C8B-B14F-4D97-AF65-F5344CB8AC3E}">
        <p14:creationId xmlns:p14="http://schemas.microsoft.com/office/powerpoint/2010/main" val="808529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C4EF579C-E89C-441B-BF71-0981B93F406E}"/>
              </a:ext>
            </a:extLst>
          </p:cNvPr>
          <p:cNvSpPr/>
          <p:nvPr/>
        </p:nvSpPr>
        <p:spPr>
          <a:xfrm>
            <a:off x="3331753" y="4086225"/>
            <a:ext cx="3924300" cy="39243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92FA480-D285-4031-BAC0-72E8ECD7EB8C}"/>
              </a:ext>
            </a:extLst>
          </p:cNvPr>
          <p:cNvSpPr/>
          <p:nvPr/>
        </p:nvSpPr>
        <p:spPr>
          <a:xfrm>
            <a:off x="8115300" y="-1295400"/>
            <a:ext cx="5467350" cy="54673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3077A1-56D5-4B16-9F53-00B52A181164}"/>
              </a:ext>
            </a:extLst>
          </p:cNvPr>
          <p:cNvSpPr/>
          <p:nvPr/>
        </p:nvSpPr>
        <p:spPr>
          <a:xfrm>
            <a:off x="278545" y="328612"/>
            <a:ext cx="11634910" cy="6200776"/>
          </a:xfrm>
          <a:prstGeom prst="rect">
            <a:avLst/>
          </a:prstGeom>
          <a:solidFill>
            <a:schemeClr val="bg1"/>
          </a:solidFill>
          <a:ln>
            <a:solidFill>
              <a:schemeClr val="bg1">
                <a:lumMod val="95000"/>
              </a:schemeClr>
            </a:solid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7" name="TextBox 36">
            <a:extLst>
              <a:ext uri="{FF2B5EF4-FFF2-40B4-BE49-F238E27FC236}">
                <a16:creationId xmlns:a16="http://schemas.microsoft.com/office/drawing/2014/main" id="{729C2AA2-B852-4127-BDCE-E81B96919883}"/>
              </a:ext>
            </a:extLst>
          </p:cNvPr>
          <p:cNvSpPr txBox="1"/>
          <p:nvPr/>
        </p:nvSpPr>
        <p:spPr>
          <a:xfrm>
            <a:off x="558800" y="514945"/>
            <a:ext cx="11074400" cy="553998"/>
          </a:xfrm>
          <a:prstGeom prst="rect">
            <a:avLst/>
          </a:prstGeom>
          <a:noFill/>
        </p:spPr>
        <p:txBody>
          <a:bodyPr wrap="square" lIns="0" tIns="0" rIns="0" bIns="0" rtlCol="0" anchor="t">
            <a:spAutoFit/>
          </a:bodyPr>
          <a:lstStyle/>
          <a:p>
            <a:pPr algn="ctr"/>
            <a:r>
              <a:rPr lang="en-US" sz="3600" b="1" dirty="0">
                <a:solidFill>
                  <a:schemeClr val="accent1"/>
                </a:solidFill>
                <a:latin typeface="+mj-lt"/>
                <a:ea typeface="Segoe UI Black" panose="020B0A02040204020203" pitchFamily="34" charset="0"/>
                <a:cs typeface="Segoe UI" panose="020B0502040204020203" pitchFamily="34" charset="0"/>
              </a:rPr>
              <a:t>RNN: LSTM with Time-Series Data </a:t>
            </a:r>
          </a:p>
        </p:txBody>
      </p:sp>
      <p:sp>
        <p:nvSpPr>
          <p:cNvPr id="7" name="TextBox 6">
            <a:extLst>
              <a:ext uri="{FF2B5EF4-FFF2-40B4-BE49-F238E27FC236}">
                <a16:creationId xmlns:a16="http://schemas.microsoft.com/office/drawing/2014/main" id="{859CECCF-0C47-52EC-96D5-417C907583A7}"/>
              </a:ext>
            </a:extLst>
          </p:cNvPr>
          <p:cNvSpPr txBox="1"/>
          <p:nvPr/>
        </p:nvSpPr>
        <p:spPr>
          <a:xfrm>
            <a:off x="1143163" y="1590787"/>
            <a:ext cx="5237333" cy="461665"/>
          </a:xfrm>
          <a:prstGeom prst="rect">
            <a:avLst/>
          </a:prstGeom>
          <a:noFill/>
        </p:spPr>
        <p:txBody>
          <a:bodyPr wrap="square" rtlCol="0">
            <a:spAutoFit/>
          </a:bodyPr>
          <a:lstStyle/>
          <a:p>
            <a:r>
              <a:rPr lang="en-US" sz="2400" dirty="0">
                <a:solidFill>
                  <a:srgbClr val="2D558B"/>
                </a:solidFill>
                <a:latin typeface="Calibri" panose="020F0502020204030204" pitchFamily="34" charset="0"/>
                <a:cs typeface="Calibri" panose="020F0502020204030204" pitchFamily="34" charset="0"/>
              </a:rPr>
              <a:t>Predicted vs Actual Close Price</a:t>
            </a:r>
          </a:p>
        </p:txBody>
      </p:sp>
      <p:sp>
        <p:nvSpPr>
          <p:cNvPr id="3" name="TextBox 2">
            <a:extLst>
              <a:ext uri="{FF2B5EF4-FFF2-40B4-BE49-F238E27FC236}">
                <a16:creationId xmlns:a16="http://schemas.microsoft.com/office/drawing/2014/main" id="{EB13A9FB-7B10-4178-7B90-D4BA1C58E561}"/>
              </a:ext>
            </a:extLst>
          </p:cNvPr>
          <p:cNvSpPr txBox="1"/>
          <p:nvPr/>
        </p:nvSpPr>
        <p:spPr>
          <a:xfrm>
            <a:off x="6843437" y="1649369"/>
            <a:ext cx="5237333" cy="461665"/>
          </a:xfrm>
          <a:prstGeom prst="rect">
            <a:avLst/>
          </a:prstGeom>
          <a:noFill/>
        </p:spPr>
        <p:txBody>
          <a:bodyPr wrap="square" rtlCol="0">
            <a:spAutoFit/>
          </a:bodyPr>
          <a:lstStyle/>
          <a:p>
            <a:r>
              <a:rPr lang="en-US" sz="2400" dirty="0">
                <a:solidFill>
                  <a:srgbClr val="2D558B"/>
                </a:solidFill>
                <a:latin typeface="Calibri" panose="020F0502020204030204" pitchFamily="34" charset="0"/>
                <a:cs typeface="Calibri" panose="020F0502020204030204" pitchFamily="34" charset="0"/>
              </a:rPr>
              <a:t>Forecast vs Actual Close Price</a:t>
            </a:r>
          </a:p>
        </p:txBody>
      </p:sp>
      <p:pic>
        <p:nvPicPr>
          <p:cNvPr id="2" name="Picture 1" descr="Chart&#10;&#10;Description automatically generated">
            <a:extLst>
              <a:ext uri="{FF2B5EF4-FFF2-40B4-BE49-F238E27FC236}">
                <a16:creationId xmlns:a16="http://schemas.microsoft.com/office/drawing/2014/main" id="{9FAD4B9F-0212-A12F-B83C-8579B994C3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5925" y="2359044"/>
            <a:ext cx="5474970" cy="3164840"/>
          </a:xfrm>
          <a:prstGeom prst="rect">
            <a:avLst/>
          </a:prstGeom>
          <a:noFill/>
          <a:ln>
            <a:noFill/>
          </a:ln>
        </p:spPr>
      </p:pic>
      <p:pic>
        <p:nvPicPr>
          <p:cNvPr id="4" name="Picture 3" descr="Chart, line chart&#10;&#10;Description automatically generated">
            <a:extLst>
              <a:ext uri="{FF2B5EF4-FFF2-40B4-BE49-F238E27FC236}">
                <a16:creationId xmlns:a16="http://schemas.microsoft.com/office/drawing/2014/main" id="{415A552E-6D02-6165-E7CF-2F044063178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43437" y="2294216"/>
            <a:ext cx="4714360" cy="3027592"/>
          </a:xfrm>
          <a:prstGeom prst="rect">
            <a:avLst/>
          </a:prstGeom>
          <a:noFill/>
          <a:ln>
            <a:noFill/>
          </a:ln>
        </p:spPr>
      </p:pic>
    </p:spTree>
    <p:extLst>
      <p:ext uri="{BB962C8B-B14F-4D97-AF65-F5344CB8AC3E}">
        <p14:creationId xmlns:p14="http://schemas.microsoft.com/office/powerpoint/2010/main" val="2001172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9FC3E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dirty="0" smtClean="0">
            <a:latin typeface="Inter" panose="020B0502030000000004" pitchFamily="34" charset="0"/>
            <a:ea typeface="Inter" panose="020B05020300000000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2197</TotalTime>
  <Words>1005</Words>
  <Application>Microsoft Office PowerPoint</Application>
  <PresentationFormat>Widescreen</PresentationFormat>
  <Paragraphs>92</Paragraphs>
  <Slides>14</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Arial Rounded MT Bold</vt:lpstr>
      <vt:lpstr>Calibri</vt:lpstr>
      <vt:lpstr>Calibri Light</vt:lpstr>
      <vt:lpstr>Century Gothic</vt:lpstr>
      <vt:lpstr>Inter</vt:lpstr>
      <vt:lpstr>Segoe UI</vt:lpstr>
      <vt:lpstr>Symbol</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trisnawanugroho</dc:creator>
  <cp:lastModifiedBy>vipin katakam</cp:lastModifiedBy>
  <cp:revision>391</cp:revision>
  <dcterms:created xsi:type="dcterms:W3CDTF">2019-01-30T06:23:30Z</dcterms:created>
  <dcterms:modified xsi:type="dcterms:W3CDTF">2024-04-29T14:55:53Z</dcterms:modified>
</cp:coreProperties>
</file>