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178681" y="1088143"/>
            <a:ext cx="10354121" cy="4807068"/>
          </a:xfrm>
        </p:spPr>
        <p:txBody>
          <a:bodyPr>
            <a:normAutofit/>
          </a:bodyPr>
          <a:lstStyle>
            <a:lvl1pPr marL="0" indent="0">
              <a:buNone/>
              <a:defRPr sz="2133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78679" y="175995"/>
            <a:ext cx="9840384" cy="738909"/>
          </a:xfrm>
        </p:spPr>
        <p:txBody>
          <a:bodyPr/>
          <a:lstStyle>
            <a:lvl1pPr>
              <a:defRPr sz="4800" b="1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316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619327"/>
          </a:xfrm>
        </p:spPr>
        <p:txBody>
          <a:bodyPr/>
          <a:lstStyle>
            <a:lvl1pPr>
              <a:defRPr sz="4267">
                <a:solidFill>
                  <a:srgbClr val="000000"/>
                </a:solidFill>
              </a:defRPr>
            </a:lvl1pPr>
            <a:lvl2pPr>
              <a:defRPr sz="3733">
                <a:solidFill>
                  <a:srgbClr val="000000"/>
                </a:solidFill>
              </a:defRPr>
            </a:lvl2pPr>
            <a:lvl3pPr>
              <a:defRPr sz="3200">
                <a:solidFill>
                  <a:srgbClr val="000000"/>
                </a:solidFill>
              </a:defRPr>
            </a:lvl3pPr>
            <a:lvl4pPr>
              <a:defRPr sz="2667">
                <a:solidFill>
                  <a:srgbClr val="000000"/>
                </a:solidFill>
              </a:defRPr>
            </a:lvl4pPr>
            <a:lvl5pPr>
              <a:defRPr sz="2667">
                <a:solidFill>
                  <a:srgbClr val="000000"/>
                </a:solidFill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2791" y="1325657"/>
            <a:ext cx="2817893" cy="4566721"/>
          </a:xfrm>
        </p:spPr>
        <p:txBody>
          <a:bodyPr/>
          <a:lstStyle>
            <a:lvl1pPr marL="0" indent="0">
              <a:buNone/>
              <a:defRPr sz="1867">
                <a:solidFill>
                  <a:srgbClr val="000000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B0DEB454-208D-4F8F-8B43-02D7FDA3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8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566813"/>
            <a:ext cx="7315200" cy="566739"/>
          </a:xfrm>
        </p:spPr>
        <p:txBody>
          <a:bodyPr anchor="b"/>
          <a:lstStyle>
            <a:lvl1pPr algn="l">
              <a:defRPr sz="2667"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322123"/>
            <a:ext cx="7315200" cy="4114800"/>
          </a:xfrm>
        </p:spPr>
        <p:txBody>
          <a:bodyPr/>
          <a:lstStyle>
            <a:lvl1pPr marL="0" indent="0">
              <a:buNone/>
              <a:defRPr sz="4267">
                <a:solidFill>
                  <a:srgbClr val="000000"/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40968"/>
            <a:ext cx="7315200" cy="710941"/>
          </a:xfrm>
        </p:spPr>
        <p:txBody>
          <a:bodyPr/>
          <a:lstStyle>
            <a:lvl1pPr marL="0" indent="0">
              <a:buNone/>
              <a:defRPr sz="1867">
                <a:solidFill>
                  <a:srgbClr val="000000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B0DEB454-208D-4F8F-8B43-02D7FDA3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467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ENGAGING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566333"/>
            <a:ext cx="10972799" cy="4275667"/>
          </a:xfrm>
        </p:spPr>
        <p:txBody>
          <a:bodyPr>
            <a:normAutofit/>
          </a:bodyPr>
          <a:lstStyle>
            <a:lvl1pPr marL="232828" indent="-232828">
              <a:buFont typeface="Arial" panose="020B0604020202020204" pitchFamily="34" charset="0"/>
              <a:buChar char="•"/>
              <a:defRPr sz="2667">
                <a:solidFill>
                  <a:schemeClr val="tx1"/>
                </a:solidFill>
                <a:latin typeface="+mn-lt"/>
              </a:defRPr>
            </a:lvl1pPr>
            <a:lvl2pPr marL="842412" indent="-232828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>
              <a:defRPr sz="2133">
                <a:solidFill>
                  <a:schemeClr val="tx1"/>
                </a:solidFill>
                <a:latin typeface="+mn-lt"/>
              </a:defRPr>
            </a:lvl3pPr>
            <a:lvl4pPr>
              <a:defRPr sz="2133">
                <a:solidFill>
                  <a:schemeClr val="tx1"/>
                </a:solidFill>
                <a:latin typeface="+mn-lt"/>
              </a:defRPr>
            </a:lvl4pPr>
            <a:lvl5pPr>
              <a:defRPr sz="2133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B454-208D-4F8F-8B43-02D7FDA3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0" y="1510019"/>
            <a:ext cx="12192000" cy="363189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ENGAGING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B454-208D-4F8F-8B43-02D7FDA3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8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B454-208D-4F8F-8B43-02D7FDA3E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1447801"/>
            <a:ext cx="5012267" cy="2091267"/>
          </a:xfrm>
        </p:spPr>
        <p:txBody>
          <a:bodyPr>
            <a:normAutofit/>
          </a:bodyPr>
          <a:lstStyle>
            <a:lvl1pPr marL="0" indent="0">
              <a:buNone/>
              <a:defRPr sz="2133" baseline="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744933" y="1447802"/>
            <a:ext cx="6447067" cy="2836863"/>
          </a:xfrm>
        </p:spPr>
        <p:txBody>
          <a:bodyPr>
            <a:normAutofit/>
          </a:bodyPr>
          <a:lstStyle>
            <a:lvl1pPr marL="0" indent="0">
              <a:buNone/>
              <a:defRPr sz="2133" baseline="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2250990" y="3641944"/>
            <a:ext cx="3370877" cy="2260601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133" baseline="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744933" y="4387010"/>
            <a:ext cx="6447067" cy="1515535"/>
          </a:xfrm>
        </p:spPr>
        <p:txBody>
          <a:bodyPr>
            <a:normAutofit/>
          </a:bodyPr>
          <a:lstStyle>
            <a:lvl1pPr marL="0" indent="0">
              <a:buNone/>
              <a:defRPr sz="2133" baseline="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8210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44134"/>
            <a:ext cx="10972800" cy="18563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Abadi MT Condensed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B454-208D-4F8F-8B43-02D7FDA3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53313"/>
            <a:ext cx="10972800" cy="1362075"/>
          </a:xfrm>
        </p:spPr>
        <p:txBody>
          <a:bodyPr anchor="t">
            <a:noAutofit/>
          </a:bodyPr>
          <a:lstStyle>
            <a:lvl1pPr algn="l">
              <a:defRPr sz="4267" b="1" cap="all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B0DEB454-208D-4F8F-8B43-02D7FDA3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6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809" y="274639"/>
            <a:ext cx="9093593" cy="108849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3595812"/>
          </a:xfrm>
        </p:spPr>
        <p:txBody>
          <a:bodyPr/>
          <a:lstStyle>
            <a:lvl1pPr>
              <a:defRPr sz="3733">
                <a:solidFill>
                  <a:srgbClr val="000000"/>
                </a:solidFill>
              </a:defRPr>
            </a:lvl1pPr>
            <a:lvl2pPr>
              <a:defRPr sz="3200">
                <a:solidFill>
                  <a:srgbClr val="000000"/>
                </a:solidFill>
              </a:defRPr>
            </a:lvl2pPr>
            <a:lvl3pPr>
              <a:defRPr sz="2667">
                <a:solidFill>
                  <a:srgbClr val="000000"/>
                </a:solidFill>
              </a:defRPr>
            </a:lvl3pPr>
            <a:lvl4pPr>
              <a:defRPr sz="2400">
                <a:solidFill>
                  <a:srgbClr val="000000"/>
                </a:solidFill>
              </a:defRPr>
            </a:lvl4pPr>
            <a:lvl5pPr>
              <a:defRPr sz="24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3595813"/>
          </a:xfrm>
        </p:spPr>
        <p:txBody>
          <a:bodyPr/>
          <a:lstStyle>
            <a:lvl1pPr>
              <a:defRPr sz="3733">
                <a:solidFill>
                  <a:srgbClr val="000000"/>
                </a:solidFill>
              </a:defRPr>
            </a:lvl1pPr>
            <a:lvl2pPr>
              <a:defRPr sz="3200">
                <a:solidFill>
                  <a:srgbClr val="000000"/>
                </a:solidFill>
              </a:defRPr>
            </a:lvl2pPr>
            <a:lvl3pPr>
              <a:defRPr sz="2667">
                <a:solidFill>
                  <a:srgbClr val="000000"/>
                </a:solidFill>
              </a:defRPr>
            </a:lvl3pPr>
            <a:lvl4pPr>
              <a:defRPr sz="2400">
                <a:solidFill>
                  <a:srgbClr val="000000"/>
                </a:solidFill>
              </a:defRPr>
            </a:lvl4pPr>
            <a:lvl5pPr>
              <a:defRPr sz="24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B0DEB454-208D-4F8F-8B43-02D7FDA3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4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Autofit/>
          </a:bodyPr>
          <a:lstStyle>
            <a:lvl1pPr marL="0" indent="0">
              <a:buNone/>
              <a:defRPr sz="2667" b="1">
                <a:solidFill>
                  <a:srgbClr val="000000"/>
                </a:solidFill>
                <a:latin typeface="Georgia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052112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  <a:lvl2pPr>
              <a:defRPr sz="2667">
                <a:solidFill>
                  <a:srgbClr val="000000"/>
                </a:solidFill>
              </a:defRPr>
            </a:lvl2pPr>
            <a:lvl3pPr>
              <a:defRPr sz="2400">
                <a:solidFill>
                  <a:srgbClr val="000000"/>
                </a:solidFill>
              </a:defRPr>
            </a:lvl3pPr>
            <a:lvl4pPr>
              <a:defRPr sz="2133">
                <a:solidFill>
                  <a:srgbClr val="000000"/>
                </a:solidFill>
              </a:defRPr>
            </a:lvl4pPr>
            <a:lvl5pPr>
              <a:defRPr sz="2133">
                <a:solidFill>
                  <a:srgbClr val="00000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>
            <a:noAutofit/>
          </a:bodyPr>
          <a:lstStyle>
            <a:lvl1pPr marL="0" indent="0">
              <a:buNone/>
              <a:defRPr sz="2667" b="1">
                <a:solidFill>
                  <a:srgbClr val="000000"/>
                </a:solidFill>
                <a:latin typeface="Georgia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052112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  <a:lvl2pPr>
              <a:defRPr sz="2667">
                <a:solidFill>
                  <a:srgbClr val="000000"/>
                </a:solidFill>
              </a:defRPr>
            </a:lvl2pPr>
            <a:lvl3pPr>
              <a:defRPr sz="2400">
                <a:solidFill>
                  <a:srgbClr val="000000"/>
                </a:solidFill>
              </a:defRPr>
            </a:lvl3pPr>
            <a:lvl4pPr>
              <a:defRPr sz="2133">
                <a:solidFill>
                  <a:srgbClr val="000000"/>
                </a:solidFill>
              </a:defRPr>
            </a:lvl4pPr>
            <a:lvl5pPr>
              <a:defRPr sz="2133">
                <a:solidFill>
                  <a:srgbClr val="00000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B0DEB454-208D-4F8F-8B43-02D7FDA3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809" y="274637"/>
            <a:ext cx="9093593" cy="10715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B0DEB454-208D-4F8F-8B43-02D7FDA3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6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088495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4465860"/>
            <a:ext cx="9207503" cy="10968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4533" y="6297084"/>
            <a:ext cx="1557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1">
                <a:solidFill>
                  <a:srgbClr val="7F7F7F"/>
                </a:solidFill>
                <a:latin typeface="Arial"/>
              </a:defRPr>
            </a:lvl1pPr>
          </a:lstStyle>
          <a:p>
            <a:fld id="{B0DEB454-208D-4F8F-8B43-02D7FDA3E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09602" y="1566333"/>
            <a:ext cx="5407377" cy="427566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267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5915925"/>
            <a:ext cx="4571316" cy="94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8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585" rtl="0" eaLnBrk="1" latinLnBrk="0" hangingPunct="1">
        <a:spcBef>
          <a:spcPct val="0"/>
        </a:spcBef>
        <a:buNone/>
        <a:defRPr sz="3733" b="1" i="0" kern="1200">
          <a:solidFill>
            <a:schemeClr val="tx1"/>
          </a:solidFill>
          <a:effectLst/>
          <a:latin typeface="+mj-lt"/>
          <a:ea typeface="+mj-ea"/>
          <a:cs typeface="BentonSansCond Medium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1867" kern="1200">
          <a:solidFill>
            <a:schemeClr val="bg1">
              <a:lumMod val="50000"/>
            </a:schemeClr>
          </a:solidFill>
          <a:latin typeface="+mn-lt"/>
          <a:ea typeface="+mn-ea"/>
          <a:cs typeface="BentonSans Regular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BentonSans Regular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BentonSans Regular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BentonSans Regular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BentonSans Regular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5DB91D-AC36-47C0-87D7-2A34D4DE7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Patients at Risk for Opioid Addiction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1ACA474-46A1-4906-B482-3B3953303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2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A8C548-2F80-4530-95F7-EBC3BF23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EA35E-CBA5-4195-9459-9A636025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Target: Patients with current or prospective opioid prescriptions</a:t>
            </a:r>
          </a:p>
          <a:p>
            <a:endParaRPr lang="en-US" dirty="0"/>
          </a:p>
          <a:p>
            <a:r>
              <a:rPr lang="en-US" dirty="0"/>
              <a:t>Goal: Identify patients at risk for opioid-related adverse events</a:t>
            </a:r>
          </a:p>
          <a:p>
            <a:endParaRPr lang="en-US" dirty="0"/>
          </a:p>
          <a:p>
            <a:r>
              <a:rPr lang="en-US" dirty="0"/>
              <a:t>Action: Risk-stratification to adjust treatment protocols</a:t>
            </a:r>
          </a:p>
        </p:txBody>
      </p:sp>
    </p:spTree>
    <p:extLst>
      <p:ext uri="{BB962C8B-B14F-4D97-AF65-F5344CB8AC3E}">
        <p14:creationId xmlns:p14="http://schemas.microsoft.com/office/powerpoint/2010/main" val="375955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0A09-8CC7-4CEF-B3A4-CE0D3461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B0-8E49-44D7-92F9-47862C812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Opioid-related ambulance calls, ER visits, Hospitalizations</a:t>
            </a:r>
          </a:p>
          <a:p>
            <a:pPr lvl="1"/>
            <a:r>
              <a:rPr lang="en-US" dirty="0"/>
              <a:t>Overdose</a:t>
            </a:r>
          </a:p>
          <a:p>
            <a:pPr lvl="1"/>
            <a:r>
              <a:rPr lang="en-US" dirty="0"/>
              <a:t>Falls and fractures</a:t>
            </a:r>
          </a:p>
          <a:p>
            <a:r>
              <a:rPr lang="en-US" dirty="0"/>
              <a:t>Increasing MME for opioid prescription</a:t>
            </a:r>
          </a:p>
          <a:p>
            <a:r>
              <a:rPr lang="en-US" dirty="0"/>
              <a:t>Pharmaceutical Interventions</a:t>
            </a:r>
          </a:p>
          <a:p>
            <a:pPr lvl="1"/>
            <a:r>
              <a:rPr lang="en-US" dirty="0"/>
              <a:t>Buprenorphine</a:t>
            </a:r>
          </a:p>
          <a:p>
            <a:pPr lvl="1"/>
            <a:r>
              <a:rPr lang="en-US" dirty="0"/>
              <a:t>Methadone</a:t>
            </a:r>
          </a:p>
          <a:p>
            <a:pPr lvl="1"/>
            <a:r>
              <a:rPr lang="en-US" dirty="0"/>
              <a:t>Naloxone</a:t>
            </a:r>
          </a:p>
          <a:p>
            <a:pPr lvl="1"/>
            <a:r>
              <a:rPr lang="en-US" dirty="0"/>
              <a:t>Naltrexone</a:t>
            </a:r>
          </a:p>
          <a:p>
            <a:r>
              <a:rPr lang="en-US" dirty="0"/>
              <a:t>Drug testing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2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0A09-8CC7-4CEF-B3A4-CE0D3461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Variables: Healthcare Utilization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B0-8E49-44D7-92F9-47862C812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Pain management services</a:t>
            </a:r>
          </a:p>
          <a:p>
            <a:pPr lvl="1"/>
            <a:r>
              <a:rPr lang="en-US" dirty="0"/>
              <a:t>Specialist visits</a:t>
            </a:r>
          </a:p>
          <a:p>
            <a:pPr lvl="1"/>
            <a:r>
              <a:rPr lang="en-US" dirty="0"/>
              <a:t>Steroid injections</a:t>
            </a:r>
          </a:p>
          <a:p>
            <a:r>
              <a:rPr lang="en-US" dirty="0"/>
              <a:t>Injuries</a:t>
            </a:r>
          </a:p>
          <a:p>
            <a:r>
              <a:rPr lang="en-US" dirty="0"/>
              <a:t>PCP visits</a:t>
            </a:r>
          </a:p>
          <a:p>
            <a:r>
              <a:rPr lang="en-US" dirty="0"/>
              <a:t>Surgeries</a:t>
            </a:r>
          </a:p>
          <a:p>
            <a:r>
              <a:rPr lang="en-US" dirty="0"/>
              <a:t>Ambulance calls</a:t>
            </a:r>
          </a:p>
          <a:p>
            <a:r>
              <a:rPr lang="en-US" dirty="0"/>
              <a:t>ER Visits</a:t>
            </a:r>
          </a:p>
          <a:p>
            <a:r>
              <a:rPr lang="en-US" dirty="0"/>
              <a:t>Hospitalizations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4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0A09-8CC7-4CEF-B3A4-CE0D3461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Variables: Pharmaceutical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B0-8E49-44D7-92F9-47862C812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pharmaceutical prescriptions (particularly opioids)</a:t>
            </a:r>
          </a:p>
          <a:p>
            <a:pPr lvl="1"/>
            <a:r>
              <a:rPr lang="en-US" dirty="0"/>
              <a:t>Reason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Dosage</a:t>
            </a:r>
          </a:p>
          <a:p>
            <a:pPr lvl="1"/>
            <a:r>
              <a:rPr lang="en-US" dirty="0"/>
              <a:t>Length of time</a:t>
            </a:r>
          </a:p>
          <a:p>
            <a:r>
              <a:rPr lang="en-US" dirty="0"/>
              <a:t>How many times they’ve been on opiates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3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0A09-8CC7-4CEF-B3A4-CE0D3461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Variables: Behavioral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B0-8E49-44D7-92F9-47862C812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Socio-demographic</a:t>
            </a:r>
          </a:p>
          <a:p>
            <a:r>
              <a:rPr lang="en-US" dirty="0"/>
              <a:t>Smoking, drinking, and drug history</a:t>
            </a:r>
          </a:p>
          <a:p>
            <a:r>
              <a:rPr lang="en-US" dirty="0"/>
              <a:t>History of substance abuse</a:t>
            </a:r>
          </a:p>
          <a:p>
            <a:r>
              <a:rPr lang="en-US" dirty="0"/>
              <a:t>Family history substance abuse </a:t>
            </a:r>
          </a:p>
          <a:p>
            <a:r>
              <a:rPr lang="en-US" dirty="0"/>
              <a:t>History of physical/sexual abuse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3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CD60-43FB-4E59-8251-71E05A06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Variables: Clinical ICD-10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B3B77-F7AF-4BF1-BC84-4150F4A53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266739"/>
            <a:ext cx="10972799" cy="45752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F0-99</a:t>
            </a:r>
          </a:p>
          <a:p>
            <a:pPr lvl="1"/>
            <a:r>
              <a:rPr lang="en-US" dirty="0"/>
              <a:t>Mental, Behavioral and Neurodevelopmental disorders</a:t>
            </a:r>
          </a:p>
          <a:p>
            <a:r>
              <a:rPr lang="en-US" dirty="0"/>
              <a:t>F11</a:t>
            </a:r>
          </a:p>
          <a:p>
            <a:pPr lvl="1"/>
            <a:r>
              <a:rPr lang="en-US" dirty="0"/>
              <a:t>Opioid Abuse</a:t>
            </a:r>
          </a:p>
          <a:p>
            <a:r>
              <a:rPr lang="en-US" dirty="0"/>
              <a:t>Z40-53</a:t>
            </a:r>
          </a:p>
          <a:p>
            <a:pPr lvl="1"/>
            <a:r>
              <a:rPr lang="en-US" dirty="0"/>
              <a:t>Post-operative care</a:t>
            </a:r>
          </a:p>
          <a:p>
            <a:r>
              <a:rPr lang="en-US" dirty="0"/>
              <a:t>Z79.891</a:t>
            </a:r>
          </a:p>
          <a:p>
            <a:pPr lvl="1"/>
            <a:r>
              <a:rPr lang="en-US" dirty="0"/>
              <a:t>History of Long term opiate use</a:t>
            </a:r>
          </a:p>
          <a:p>
            <a:r>
              <a:rPr lang="en-US" dirty="0"/>
              <a:t>Z86</a:t>
            </a:r>
          </a:p>
          <a:p>
            <a:pPr lvl="1"/>
            <a:r>
              <a:rPr lang="en-US" dirty="0"/>
              <a:t>Neoplasm</a:t>
            </a:r>
          </a:p>
          <a:p>
            <a:r>
              <a:rPr lang="en-US" dirty="0"/>
              <a:t>Z79</a:t>
            </a:r>
          </a:p>
          <a:p>
            <a:pPr lvl="1"/>
            <a:r>
              <a:rPr lang="en-US" dirty="0"/>
              <a:t>Long-term drug therapy</a:t>
            </a:r>
          </a:p>
          <a:p>
            <a:pPr lvl="1"/>
            <a:endParaRPr lang="en-US" dirty="0"/>
          </a:p>
          <a:p>
            <a:r>
              <a:rPr lang="en-US" dirty="0"/>
              <a:t>S codes</a:t>
            </a:r>
          </a:p>
          <a:p>
            <a:pPr lvl="1"/>
            <a:r>
              <a:rPr lang="en-US" dirty="0"/>
              <a:t>Fractures</a:t>
            </a:r>
          </a:p>
          <a:p>
            <a:r>
              <a:rPr lang="en-US" dirty="0"/>
              <a:t>Acute pain</a:t>
            </a:r>
          </a:p>
          <a:p>
            <a:r>
              <a:rPr lang="en-US" dirty="0"/>
              <a:t>Chronic pain</a:t>
            </a:r>
          </a:p>
          <a:p>
            <a:r>
              <a:rPr lang="en-US" dirty="0"/>
              <a:t>Lower back pain</a:t>
            </a:r>
          </a:p>
        </p:txBody>
      </p:sp>
    </p:spTree>
    <p:extLst>
      <p:ext uri="{BB962C8B-B14F-4D97-AF65-F5344CB8AC3E}">
        <p14:creationId xmlns:p14="http://schemas.microsoft.com/office/powerpoint/2010/main" val="189896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DAE0-4E05-4756-96D3-4D0A3D24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7C62-B546-4044-B621-642EF8179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and explore datasets</a:t>
            </a:r>
          </a:p>
          <a:p>
            <a:endParaRPr lang="en-US" dirty="0"/>
          </a:p>
          <a:p>
            <a:r>
              <a:rPr lang="en-US" dirty="0"/>
              <a:t>Logistic regression</a:t>
            </a:r>
          </a:p>
          <a:p>
            <a:endParaRPr lang="en-US" dirty="0"/>
          </a:p>
          <a:p>
            <a:r>
              <a:rPr lang="en-US" dirty="0"/>
              <a:t>Medical paper</a:t>
            </a:r>
          </a:p>
          <a:p>
            <a:pPr lvl="1"/>
            <a:r>
              <a:rPr lang="en-US" dirty="0"/>
              <a:t>Identify key contributing factors</a:t>
            </a:r>
          </a:p>
          <a:p>
            <a:pPr lvl="1"/>
            <a:r>
              <a:rPr lang="en-US" dirty="0"/>
              <a:t>Checklist scoring to identify at risk patients</a:t>
            </a:r>
          </a:p>
          <a:p>
            <a:pPr lvl="1"/>
            <a:endParaRPr lang="en-US" dirty="0"/>
          </a:p>
          <a:p>
            <a:r>
              <a:rPr lang="en-US" dirty="0"/>
              <a:t>Incorporate fairness</a:t>
            </a:r>
          </a:p>
        </p:txBody>
      </p:sp>
    </p:spTree>
    <p:extLst>
      <p:ext uri="{BB962C8B-B14F-4D97-AF65-F5344CB8AC3E}">
        <p14:creationId xmlns:p14="http://schemas.microsoft.com/office/powerpoint/2010/main" val="42211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58CB-4FA0-472E-AC13-6323732C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Collaboration and Data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1314-3C7B-4A12-8076-6E774B9E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for collaboration</a:t>
            </a:r>
          </a:p>
          <a:p>
            <a:endParaRPr lang="en-US" dirty="0"/>
          </a:p>
          <a:p>
            <a:r>
              <a:rPr lang="en-US" dirty="0"/>
              <a:t>How can we share data?</a:t>
            </a:r>
          </a:p>
          <a:p>
            <a:endParaRPr lang="en-US" dirty="0"/>
          </a:p>
          <a:p>
            <a:r>
              <a:rPr lang="en-US" dirty="0"/>
              <a:t>Who can access the data?</a:t>
            </a:r>
          </a:p>
          <a:p>
            <a:endParaRPr lang="en-US" dirty="0"/>
          </a:p>
          <a:p>
            <a:r>
              <a:rPr lang="en-US" dirty="0"/>
              <a:t>What resources can we leverage?</a:t>
            </a:r>
          </a:p>
          <a:p>
            <a:pPr lvl="1"/>
            <a:r>
              <a:rPr lang="en-US" dirty="0"/>
              <a:t>I have potential CS student; data access?</a:t>
            </a:r>
          </a:p>
        </p:txBody>
      </p:sp>
    </p:spTree>
    <p:extLst>
      <p:ext uri="{BB962C8B-B14F-4D97-AF65-F5344CB8AC3E}">
        <p14:creationId xmlns:p14="http://schemas.microsoft.com/office/powerpoint/2010/main" val="3471404563"/>
      </p:ext>
    </p:extLst>
  </p:cSld>
  <p:clrMapOvr>
    <a:masterClrMapping/>
  </p:clrMapOvr>
</p:sld>
</file>

<file path=ppt/theme/theme1.xml><?xml version="1.0" encoding="utf-8"?>
<a:theme xmlns:a="http://schemas.openxmlformats.org/drawingml/2006/main" name="kelley-theme-2">
  <a:themeElements>
    <a:clrScheme name="Custom 1">
      <a:dk1>
        <a:sysClr val="windowText" lastClr="000000"/>
      </a:dk1>
      <a:lt1>
        <a:sysClr val="window" lastClr="FFFFFF"/>
      </a:lt1>
      <a:dk2>
        <a:srgbClr val="7B1210"/>
      </a:dk2>
      <a:lt2>
        <a:srgbClr val="E1D9B9"/>
      </a:lt2>
      <a:accent1>
        <a:srgbClr val="81786F"/>
      </a:accent1>
      <a:accent2>
        <a:srgbClr val="9CDCC7"/>
      </a:accent2>
      <a:accent3>
        <a:srgbClr val="580E1F"/>
      </a:accent3>
      <a:accent4>
        <a:srgbClr val="CD0037"/>
      </a:accent4>
      <a:accent5>
        <a:srgbClr val="94875C"/>
      </a:accent5>
      <a:accent6>
        <a:srgbClr val="97918A"/>
      </a:accent6>
      <a:hlink>
        <a:srgbClr val="26485C"/>
      </a:hlink>
      <a:folHlink>
        <a:srgbClr val="26134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75000"/>
            <a:alpha val="9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b="0" i="0" dirty="0" smtClean="0">
            <a:latin typeface="+mj-lt"/>
            <a:cs typeface="Arial Narrow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elley-theme-2" id="{D2565EEB-4CBB-4033-AABE-758D525532C4}" vid="{06F09BCB-8300-4D32-9E3E-334164D4E7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01562BDD0F5E48862EC37315C39BB5" ma:contentTypeVersion="8" ma:contentTypeDescription="Create a new document." ma:contentTypeScope="" ma:versionID="351297bc46154c1e80180f563cf9c3a1">
  <xsd:schema xmlns:xsd="http://www.w3.org/2001/XMLSchema" xmlns:xs="http://www.w3.org/2001/XMLSchema" xmlns:p="http://schemas.microsoft.com/office/2006/metadata/properties" xmlns:ns2="b89db822-fe26-4e60-a862-08efced91a28" xmlns:ns3="66b60f51-a087-4f9c-9789-e5fed9b82a42" targetNamespace="http://schemas.microsoft.com/office/2006/metadata/properties" ma:root="true" ma:fieldsID="245e21490090c81607f3323d5320a280" ns2:_="" ns3:_="">
    <xsd:import namespace="b89db822-fe26-4e60-a862-08efced91a28"/>
    <xsd:import namespace="66b60f51-a087-4f9c-9789-e5fed9b82a4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9db822-fe26-4e60-a862-08efced91a2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0eec0a79-46cb-4568-9b1b-2d720bd320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60f51-a087-4f9c-9789-e5fed9b82a4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b5d5fce-931b-40bb-ad3c-812c74834198}" ma:internalName="TaxCatchAll" ma:showField="CatchAllData" ma:web="66b60f51-a087-4f9c-9789-e5fed9b82a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6b60f51-a087-4f9c-9789-e5fed9b82a42" xsi:nil="true"/>
    <lcf76f155ced4ddcb4097134ff3c332f xmlns="b89db822-fe26-4e60-a862-08efced91a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EF1CDE2-2A54-48EC-A054-3DBA75AF8C13}"/>
</file>

<file path=customXml/itemProps2.xml><?xml version="1.0" encoding="utf-8"?>
<ds:datastoreItem xmlns:ds="http://schemas.openxmlformats.org/officeDocument/2006/customXml" ds:itemID="{FB8D6423-5EDC-474F-9132-BEFF6AD6DED3}"/>
</file>

<file path=customXml/itemProps3.xml><?xml version="1.0" encoding="utf-8"?>
<ds:datastoreItem xmlns:ds="http://schemas.openxmlformats.org/officeDocument/2006/customXml" ds:itemID="{A8778FE1-0CD8-4E81-90CB-151500B19256}"/>
</file>

<file path=docProps/app.xml><?xml version="1.0" encoding="utf-8"?>
<Properties xmlns="http://schemas.openxmlformats.org/officeDocument/2006/extended-properties" xmlns:vt="http://schemas.openxmlformats.org/officeDocument/2006/docPropsVTypes">
  <Template>kelley-theme-2</Template>
  <TotalTime>105</TotalTime>
  <Words>234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Georgia</vt:lpstr>
      <vt:lpstr>kelley-theme-2</vt:lpstr>
      <vt:lpstr>Identifying Patients at Risk for Opioid Addiction</vt:lpstr>
      <vt:lpstr>Concept</vt:lpstr>
      <vt:lpstr>Dependent Variables</vt:lpstr>
      <vt:lpstr>Independent Variables: Healthcare Utilization</vt:lpstr>
      <vt:lpstr>Independent Variables: Pharmaceutical History</vt:lpstr>
      <vt:lpstr>Independent Variables: Behavioral</vt:lpstr>
      <vt:lpstr>Independent Variables: Clinical ICD-10</vt:lpstr>
      <vt:lpstr>Starting point</vt:lpstr>
      <vt:lpstr>Discussion: Collaboration and Data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Patients at Risk for Opioid Addiction</dc:title>
  <dc:creator>Helm, Jonathan Eugene</dc:creator>
  <cp:lastModifiedBy>Helm, Jonathan Eugene</cp:lastModifiedBy>
  <cp:revision>9</cp:revision>
  <dcterms:created xsi:type="dcterms:W3CDTF">2022-05-10T12:56:35Z</dcterms:created>
  <dcterms:modified xsi:type="dcterms:W3CDTF">2022-05-10T14:42:30Z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0x0101008D01562BDD0F5E48862EC37315C39BB5</vt:lpwstr>
  </property>
</Properties>
</file>