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89" r:id="rId7"/>
    <p:sldId id="273" r:id="rId8"/>
    <p:sldId id="274" r:id="rId9"/>
    <p:sldId id="291" r:id="rId10"/>
    <p:sldId id="276" r:id="rId11"/>
    <p:sldId id="277" r:id="rId12"/>
    <p:sldId id="278" r:id="rId13"/>
    <p:sldId id="279" r:id="rId14"/>
    <p:sldId id="282" r:id="rId15"/>
    <p:sldId id="283" r:id="rId16"/>
    <p:sldId id="284" r:id="rId17"/>
    <p:sldId id="290" r:id="rId18"/>
    <p:sldId id="286"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6"/>
  </p:normalViewPr>
  <p:slideViewPr>
    <p:cSldViewPr snapToGrid="0">
      <p:cViewPr varScale="1">
        <p:scale>
          <a:sx n="112" d="100"/>
          <a:sy n="112" d="100"/>
        </p:scale>
        <p:origin x="55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localhost:8888/notebooks/Week2/G2M-Cab-insights/Cab_analysis.ipynb#Hypothesis-5:-Is-there-a-significant-difference-in-the-average-profit-earned-by-different-gender-group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3631763"/>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solidFill>
                  <a:schemeClr val="accent2"/>
                </a:solidFill>
              </a:rPr>
              <a:t>G2M Insights</a:t>
            </a:r>
          </a:p>
          <a:p>
            <a:endParaRPr lang="en-US" sz="4000" dirty="0">
              <a:solidFill>
                <a:schemeClr val="accent2"/>
              </a:solidFill>
            </a:endParaRPr>
          </a:p>
          <a:p>
            <a:r>
              <a:rPr lang="en-US" sz="2800" b="1" dirty="0">
                <a:solidFill>
                  <a:schemeClr val="accent2"/>
                </a:solidFill>
              </a:rPr>
              <a:t>Akhil Abraham</a:t>
            </a:r>
          </a:p>
          <a:p>
            <a:r>
              <a:rPr lang="en-US" sz="2800" b="1" dirty="0">
                <a:solidFill>
                  <a:schemeClr val="accent2"/>
                </a:solidFill>
              </a:rPr>
              <a:t>LISUM21</a:t>
            </a:r>
          </a:p>
          <a:p>
            <a:r>
              <a:rPr lang="en-US" sz="2800" b="1" dirty="0">
                <a:solidFill>
                  <a:schemeClr val="accent2"/>
                </a:solidFill>
              </a:rPr>
              <a:t>21-05-2023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78D0A-6A31-FF62-EA12-854A29368A00}"/>
              </a:ext>
            </a:extLst>
          </p:cNvPr>
          <p:cNvSpPr>
            <a:spLocks noGrp="1"/>
          </p:cNvSpPr>
          <p:nvPr>
            <p:ph type="title"/>
          </p:nvPr>
        </p:nvSpPr>
        <p:spPr/>
        <p:txBody>
          <a:bodyPr/>
          <a:lstStyle/>
          <a:p>
            <a:r>
              <a:rPr lang="en-US" dirty="0"/>
              <a:t>Profit Analysis</a:t>
            </a:r>
            <a:endParaRPr lang="en-IN" dirty="0"/>
          </a:p>
        </p:txBody>
      </p:sp>
      <p:sp>
        <p:nvSpPr>
          <p:cNvPr id="3" name="Content Placeholder 2">
            <a:extLst>
              <a:ext uri="{FF2B5EF4-FFF2-40B4-BE49-F238E27FC236}">
                <a16:creationId xmlns:a16="http://schemas.microsoft.com/office/drawing/2014/main" id="{31BB5A5C-B905-5A7C-7AEA-FF19C5259D8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AF83164-0050-8503-DB6A-98B8ABB5095B}"/>
              </a:ext>
            </a:extLst>
          </p:cNvPr>
          <p:cNvPicPr>
            <a:picLocks noChangeAspect="1"/>
          </p:cNvPicPr>
          <p:nvPr/>
        </p:nvPicPr>
        <p:blipFill>
          <a:blip r:embed="rId2"/>
          <a:stretch>
            <a:fillRect/>
          </a:stretch>
        </p:blipFill>
        <p:spPr>
          <a:xfrm>
            <a:off x="838200" y="2077244"/>
            <a:ext cx="5257799" cy="3848100"/>
          </a:xfrm>
          <a:prstGeom prst="rect">
            <a:avLst/>
          </a:prstGeom>
        </p:spPr>
      </p:pic>
      <p:pic>
        <p:nvPicPr>
          <p:cNvPr id="7" name="Picture 6">
            <a:extLst>
              <a:ext uri="{FF2B5EF4-FFF2-40B4-BE49-F238E27FC236}">
                <a16:creationId xmlns:a16="http://schemas.microsoft.com/office/drawing/2014/main" id="{34153086-BF02-0BE2-0B96-002981999F42}"/>
              </a:ext>
            </a:extLst>
          </p:cNvPr>
          <p:cNvPicPr>
            <a:picLocks noChangeAspect="1"/>
          </p:cNvPicPr>
          <p:nvPr/>
        </p:nvPicPr>
        <p:blipFill>
          <a:blip r:embed="rId3"/>
          <a:stretch>
            <a:fillRect/>
          </a:stretch>
        </p:blipFill>
        <p:spPr>
          <a:xfrm>
            <a:off x="6096000" y="2077244"/>
            <a:ext cx="5962650" cy="3848100"/>
          </a:xfrm>
          <a:prstGeom prst="rect">
            <a:avLst/>
          </a:prstGeom>
        </p:spPr>
      </p:pic>
    </p:spTree>
    <p:extLst>
      <p:ext uri="{BB962C8B-B14F-4D97-AF65-F5344CB8AC3E}">
        <p14:creationId xmlns:p14="http://schemas.microsoft.com/office/powerpoint/2010/main" val="2552758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62BBD-A289-5A11-53DC-DDDE1A3F5CD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EA8CEAC-89C9-FD7C-D057-910CBC4FECB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C1788F3-C3C7-C3F4-6429-33156F0D07E8}"/>
              </a:ext>
            </a:extLst>
          </p:cNvPr>
          <p:cNvPicPr>
            <a:picLocks noChangeAspect="1"/>
          </p:cNvPicPr>
          <p:nvPr/>
        </p:nvPicPr>
        <p:blipFill>
          <a:blip r:embed="rId2"/>
          <a:stretch>
            <a:fillRect/>
          </a:stretch>
        </p:blipFill>
        <p:spPr>
          <a:xfrm>
            <a:off x="876300" y="1027906"/>
            <a:ext cx="5219700" cy="4528849"/>
          </a:xfrm>
          <a:prstGeom prst="rect">
            <a:avLst/>
          </a:prstGeom>
        </p:spPr>
      </p:pic>
      <p:pic>
        <p:nvPicPr>
          <p:cNvPr id="7" name="Picture 6">
            <a:extLst>
              <a:ext uri="{FF2B5EF4-FFF2-40B4-BE49-F238E27FC236}">
                <a16:creationId xmlns:a16="http://schemas.microsoft.com/office/drawing/2014/main" id="{71625298-E70E-C1A0-C296-99781B7D8728}"/>
              </a:ext>
            </a:extLst>
          </p:cNvPr>
          <p:cNvPicPr>
            <a:picLocks noChangeAspect="1"/>
          </p:cNvPicPr>
          <p:nvPr/>
        </p:nvPicPr>
        <p:blipFill>
          <a:blip r:embed="rId3"/>
          <a:stretch>
            <a:fillRect/>
          </a:stretch>
        </p:blipFill>
        <p:spPr>
          <a:xfrm>
            <a:off x="6096000" y="1412755"/>
            <a:ext cx="5505739" cy="3759149"/>
          </a:xfrm>
          <a:prstGeom prst="rect">
            <a:avLst/>
          </a:prstGeom>
        </p:spPr>
      </p:pic>
    </p:spTree>
    <p:extLst>
      <p:ext uri="{BB962C8B-B14F-4D97-AF65-F5344CB8AC3E}">
        <p14:creationId xmlns:p14="http://schemas.microsoft.com/office/powerpoint/2010/main" val="3100458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2EB18-B838-8AD3-C89A-E470CDDF439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A35D39D-E1E8-6AE7-EFAB-1751E5007A18}"/>
              </a:ext>
            </a:extLst>
          </p:cNvPr>
          <p:cNvSpPr>
            <a:spLocks noGrp="1"/>
          </p:cNvSpPr>
          <p:nvPr>
            <p:ph idx="1"/>
          </p:nvPr>
        </p:nvSpPr>
        <p:spPr>
          <a:xfrm>
            <a:off x="6096000" y="1825625"/>
            <a:ext cx="5257800" cy="4351338"/>
          </a:xfrm>
        </p:spPr>
        <p:txBody>
          <a:bodyPr>
            <a:normAutofit/>
          </a:bodyPr>
          <a:lstStyle/>
          <a:p>
            <a:r>
              <a:rPr lang="en-US" sz="2000" dirty="0"/>
              <a:t>Profit and Loss: Profit to loss ratio for Yellow Cabs (171.063154) is higher than Pink Cabs(24.401612), thus Yellow Cab will give more profit throughout the year.</a:t>
            </a:r>
          </a:p>
          <a:p>
            <a:r>
              <a:rPr lang="en-US" sz="2000" dirty="0"/>
              <a:t>Profit trend: Seasonality is observed and more Profit obtained during the holidays.</a:t>
            </a:r>
          </a:p>
          <a:p>
            <a:r>
              <a:rPr lang="en-US" sz="2000" dirty="0"/>
              <a:t>Gender wise: Male riders are more than female riders in both companies.</a:t>
            </a:r>
          </a:p>
          <a:p>
            <a:r>
              <a:rPr lang="en-US" sz="2000" dirty="0"/>
              <a:t>City wise: New York, Washington and LA has the most profit. More cabs are likely to be ordered here.</a:t>
            </a:r>
          </a:p>
          <a:p>
            <a:pPr marL="0" indent="0">
              <a:buNone/>
            </a:pPr>
            <a:endParaRPr lang="en-IN" sz="2000" dirty="0"/>
          </a:p>
        </p:txBody>
      </p:sp>
      <p:pic>
        <p:nvPicPr>
          <p:cNvPr id="5" name="Picture 4">
            <a:extLst>
              <a:ext uri="{FF2B5EF4-FFF2-40B4-BE49-F238E27FC236}">
                <a16:creationId xmlns:a16="http://schemas.microsoft.com/office/drawing/2014/main" id="{39F1D1D3-3D2D-692E-CF55-27A5CDECC293}"/>
              </a:ext>
            </a:extLst>
          </p:cNvPr>
          <p:cNvPicPr>
            <a:picLocks noChangeAspect="1"/>
          </p:cNvPicPr>
          <p:nvPr/>
        </p:nvPicPr>
        <p:blipFill>
          <a:blip r:embed="rId2"/>
          <a:stretch>
            <a:fillRect/>
          </a:stretch>
        </p:blipFill>
        <p:spPr>
          <a:xfrm>
            <a:off x="1221942" y="1483879"/>
            <a:ext cx="4874058" cy="4693084"/>
          </a:xfrm>
          <a:prstGeom prst="rect">
            <a:avLst/>
          </a:prstGeom>
        </p:spPr>
      </p:pic>
    </p:spTree>
    <p:extLst>
      <p:ext uri="{BB962C8B-B14F-4D97-AF65-F5344CB8AC3E}">
        <p14:creationId xmlns:p14="http://schemas.microsoft.com/office/powerpoint/2010/main" val="1680859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EF3A7-F4F0-D621-F406-3F074773F6DF}"/>
              </a:ext>
            </a:extLst>
          </p:cNvPr>
          <p:cNvSpPr>
            <a:spLocks noGrp="1"/>
          </p:cNvSpPr>
          <p:nvPr>
            <p:ph type="title"/>
          </p:nvPr>
        </p:nvSpPr>
        <p:spPr/>
        <p:txBody>
          <a:bodyPr/>
          <a:lstStyle/>
          <a:p>
            <a:r>
              <a:rPr lang="en-US" dirty="0"/>
              <a:t>Income Analysis</a:t>
            </a:r>
            <a:endParaRPr lang="en-IN" dirty="0"/>
          </a:p>
        </p:txBody>
      </p:sp>
      <p:sp>
        <p:nvSpPr>
          <p:cNvPr id="3" name="Content Placeholder 2">
            <a:extLst>
              <a:ext uri="{FF2B5EF4-FFF2-40B4-BE49-F238E27FC236}">
                <a16:creationId xmlns:a16="http://schemas.microsoft.com/office/drawing/2014/main" id="{D4C0B799-0367-9140-3404-622667E2FEF8}"/>
              </a:ext>
            </a:extLst>
          </p:cNvPr>
          <p:cNvSpPr>
            <a:spLocks noGrp="1"/>
          </p:cNvSpPr>
          <p:nvPr>
            <p:ph idx="1"/>
          </p:nvPr>
        </p:nvSpPr>
        <p:spPr>
          <a:xfrm>
            <a:off x="838200" y="5133886"/>
            <a:ext cx="10515600" cy="1523288"/>
          </a:xfrm>
        </p:spPr>
        <p:txBody>
          <a:bodyPr>
            <a:normAutofit/>
          </a:bodyPr>
          <a:lstStyle/>
          <a:p>
            <a:r>
              <a:rPr lang="en-US" sz="2000" dirty="0"/>
              <a:t>New York, Washington and Chicago has user with high average income. We might get good customers booking cabs from these cities.</a:t>
            </a:r>
          </a:p>
          <a:p>
            <a:r>
              <a:rPr lang="en-US" sz="2000" dirty="0"/>
              <a:t>Customers within age range 26-40 are working class and are more likely to book cabs.</a:t>
            </a:r>
            <a:endParaRPr lang="en-IN" sz="2000" dirty="0"/>
          </a:p>
        </p:txBody>
      </p:sp>
      <p:pic>
        <p:nvPicPr>
          <p:cNvPr id="5" name="Picture 4">
            <a:extLst>
              <a:ext uri="{FF2B5EF4-FFF2-40B4-BE49-F238E27FC236}">
                <a16:creationId xmlns:a16="http://schemas.microsoft.com/office/drawing/2014/main" id="{2902C2C6-8215-4667-0522-84496289187F}"/>
              </a:ext>
            </a:extLst>
          </p:cNvPr>
          <p:cNvPicPr>
            <a:picLocks noChangeAspect="1"/>
          </p:cNvPicPr>
          <p:nvPr/>
        </p:nvPicPr>
        <p:blipFill>
          <a:blip r:embed="rId2"/>
          <a:stretch>
            <a:fillRect/>
          </a:stretch>
        </p:blipFill>
        <p:spPr>
          <a:xfrm>
            <a:off x="838200" y="1690688"/>
            <a:ext cx="6440055" cy="2830037"/>
          </a:xfrm>
          <a:prstGeom prst="rect">
            <a:avLst/>
          </a:prstGeom>
        </p:spPr>
      </p:pic>
      <p:pic>
        <p:nvPicPr>
          <p:cNvPr id="7" name="Picture 6">
            <a:extLst>
              <a:ext uri="{FF2B5EF4-FFF2-40B4-BE49-F238E27FC236}">
                <a16:creationId xmlns:a16="http://schemas.microsoft.com/office/drawing/2014/main" id="{13B4D498-7191-6AB1-0B54-EC46532B6459}"/>
              </a:ext>
            </a:extLst>
          </p:cNvPr>
          <p:cNvPicPr>
            <a:picLocks noChangeAspect="1"/>
          </p:cNvPicPr>
          <p:nvPr/>
        </p:nvPicPr>
        <p:blipFill>
          <a:blip r:embed="rId3"/>
          <a:stretch>
            <a:fillRect/>
          </a:stretch>
        </p:blipFill>
        <p:spPr>
          <a:xfrm>
            <a:off x="7273183" y="1724113"/>
            <a:ext cx="4080618" cy="3409773"/>
          </a:xfrm>
          <a:prstGeom prst="rect">
            <a:avLst/>
          </a:prstGeom>
        </p:spPr>
      </p:pic>
    </p:spTree>
    <p:extLst>
      <p:ext uri="{BB962C8B-B14F-4D97-AF65-F5344CB8AC3E}">
        <p14:creationId xmlns:p14="http://schemas.microsoft.com/office/powerpoint/2010/main" val="4230616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EC7DE-D632-A475-5001-B97F5DA6E04F}"/>
              </a:ext>
            </a:extLst>
          </p:cNvPr>
          <p:cNvSpPr>
            <a:spLocks noGrp="1"/>
          </p:cNvSpPr>
          <p:nvPr>
            <p:ph type="title"/>
          </p:nvPr>
        </p:nvSpPr>
        <p:spPr/>
        <p:txBody>
          <a:bodyPr/>
          <a:lstStyle/>
          <a:p>
            <a:r>
              <a:rPr lang="en-US" dirty="0"/>
              <a:t>No. of transactions</a:t>
            </a:r>
            <a:endParaRPr lang="en-IN" dirty="0"/>
          </a:p>
        </p:txBody>
      </p:sp>
      <p:sp>
        <p:nvSpPr>
          <p:cNvPr id="3" name="Content Placeholder 2">
            <a:extLst>
              <a:ext uri="{FF2B5EF4-FFF2-40B4-BE49-F238E27FC236}">
                <a16:creationId xmlns:a16="http://schemas.microsoft.com/office/drawing/2014/main" id="{7DEB3F07-C9FF-FFD6-094B-B1D4E99EA03F}"/>
              </a:ext>
            </a:extLst>
          </p:cNvPr>
          <p:cNvSpPr>
            <a:spLocks noGrp="1"/>
          </p:cNvSpPr>
          <p:nvPr>
            <p:ph idx="1"/>
          </p:nvPr>
        </p:nvSpPr>
        <p:spPr>
          <a:xfrm>
            <a:off x="7305674" y="1825625"/>
            <a:ext cx="4048125" cy="4351338"/>
          </a:xfrm>
        </p:spPr>
        <p:txBody>
          <a:bodyPr>
            <a:normAutofit/>
          </a:bodyPr>
          <a:lstStyle/>
          <a:p>
            <a:r>
              <a:rPr lang="en-US" sz="2000" dirty="0"/>
              <a:t>This graph shows how the customer transaction is distributed. Most of the booked customer transaction are at Yellow Cabs and thus we can infer that the customers trust Yellow Cabs more than Pink Cabs.</a:t>
            </a:r>
            <a:endParaRPr lang="en-IN" sz="2000" dirty="0"/>
          </a:p>
        </p:txBody>
      </p:sp>
      <p:pic>
        <p:nvPicPr>
          <p:cNvPr id="5" name="Picture 4">
            <a:extLst>
              <a:ext uri="{FF2B5EF4-FFF2-40B4-BE49-F238E27FC236}">
                <a16:creationId xmlns:a16="http://schemas.microsoft.com/office/drawing/2014/main" id="{9C94E3AB-BCF5-CF0C-4BBB-7926B7E4F484}"/>
              </a:ext>
            </a:extLst>
          </p:cNvPr>
          <p:cNvPicPr>
            <a:picLocks noChangeAspect="1"/>
          </p:cNvPicPr>
          <p:nvPr/>
        </p:nvPicPr>
        <p:blipFill>
          <a:blip r:embed="rId2"/>
          <a:stretch>
            <a:fillRect/>
          </a:stretch>
        </p:blipFill>
        <p:spPr>
          <a:xfrm>
            <a:off x="838200" y="1825625"/>
            <a:ext cx="6467475" cy="4248150"/>
          </a:xfrm>
          <a:prstGeom prst="rect">
            <a:avLst/>
          </a:prstGeom>
        </p:spPr>
      </p:pic>
    </p:spTree>
    <p:extLst>
      <p:ext uri="{BB962C8B-B14F-4D97-AF65-F5344CB8AC3E}">
        <p14:creationId xmlns:p14="http://schemas.microsoft.com/office/powerpoint/2010/main" val="644198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2C2E3-EA92-413E-3267-11814D59FB39}"/>
              </a:ext>
            </a:extLst>
          </p:cNvPr>
          <p:cNvSpPr>
            <a:spLocks noGrp="1"/>
          </p:cNvSpPr>
          <p:nvPr>
            <p:ph type="title"/>
          </p:nvPr>
        </p:nvSpPr>
        <p:spPr/>
        <p:txBody>
          <a:bodyPr/>
          <a:lstStyle/>
          <a:p>
            <a:r>
              <a:rPr lang="en-US" dirty="0"/>
              <a:t>KM traveled vs price charged</a:t>
            </a:r>
            <a:endParaRPr lang="en-IN" dirty="0"/>
          </a:p>
        </p:txBody>
      </p:sp>
      <p:sp>
        <p:nvSpPr>
          <p:cNvPr id="3" name="Content Placeholder 2">
            <a:extLst>
              <a:ext uri="{FF2B5EF4-FFF2-40B4-BE49-F238E27FC236}">
                <a16:creationId xmlns:a16="http://schemas.microsoft.com/office/drawing/2014/main" id="{47D84657-42ED-544E-73AA-C1C7E6160BA0}"/>
              </a:ext>
            </a:extLst>
          </p:cNvPr>
          <p:cNvSpPr>
            <a:spLocks noGrp="1"/>
          </p:cNvSpPr>
          <p:nvPr>
            <p:ph idx="1"/>
          </p:nvPr>
        </p:nvSpPr>
        <p:spPr>
          <a:xfrm>
            <a:off x="7067550" y="1825625"/>
            <a:ext cx="4286250" cy="4351338"/>
          </a:xfrm>
        </p:spPr>
        <p:txBody>
          <a:bodyPr>
            <a:normAutofit/>
          </a:bodyPr>
          <a:lstStyle/>
          <a:p>
            <a:r>
              <a:rPr lang="en-US" sz="2000" dirty="0"/>
              <a:t>This plot shows between distance traveled and the prices charged for each transactions. We see a pattern that with more the distance the higher the prices. The Pink Cab charged price per km must be lower than Yellow Cab charged price per km. We also see some outliers for Pink Cab which could be due to XL or premium cabs. Yellow Cabs in this situation is performing better than Pink Cabs.</a:t>
            </a:r>
            <a:endParaRPr lang="en-IN" sz="2000" dirty="0"/>
          </a:p>
        </p:txBody>
      </p:sp>
      <p:pic>
        <p:nvPicPr>
          <p:cNvPr id="7" name="Picture 6">
            <a:extLst>
              <a:ext uri="{FF2B5EF4-FFF2-40B4-BE49-F238E27FC236}">
                <a16:creationId xmlns:a16="http://schemas.microsoft.com/office/drawing/2014/main" id="{6244908A-117C-6EF7-0EC9-17B1134B5E24}"/>
              </a:ext>
            </a:extLst>
          </p:cNvPr>
          <p:cNvPicPr>
            <a:picLocks noChangeAspect="1"/>
          </p:cNvPicPr>
          <p:nvPr/>
        </p:nvPicPr>
        <p:blipFill>
          <a:blip r:embed="rId2"/>
          <a:stretch>
            <a:fillRect/>
          </a:stretch>
        </p:blipFill>
        <p:spPr>
          <a:xfrm>
            <a:off x="838200" y="1825625"/>
            <a:ext cx="6229350" cy="4351338"/>
          </a:xfrm>
          <a:prstGeom prst="rect">
            <a:avLst/>
          </a:prstGeom>
        </p:spPr>
      </p:pic>
    </p:spTree>
    <p:extLst>
      <p:ext uri="{BB962C8B-B14F-4D97-AF65-F5344CB8AC3E}">
        <p14:creationId xmlns:p14="http://schemas.microsoft.com/office/powerpoint/2010/main" val="735298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0240-783A-552B-765A-AFCB0792AC93}"/>
              </a:ext>
            </a:extLst>
          </p:cNvPr>
          <p:cNvSpPr>
            <a:spLocks noGrp="1"/>
          </p:cNvSpPr>
          <p:nvPr>
            <p:ph type="title"/>
          </p:nvPr>
        </p:nvSpPr>
        <p:spPr/>
        <p:txBody>
          <a:bodyPr/>
          <a:lstStyle/>
          <a:p>
            <a:r>
              <a:rPr lang="en-US" dirty="0"/>
              <a:t>EDA Summary</a:t>
            </a:r>
            <a:endParaRPr lang="en-IN" dirty="0"/>
          </a:p>
        </p:txBody>
      </p:sp>
      <p:sp>
        <p:nvSpPr>
          <p:cNvPr id="3" name="Content Placeholder 2">
            <a:extLst>
              <a:ext uri="{FF2B5EF4-FFF2-40B4-BE49-F238E27FC236}">
                <a16:creationId xmlns:a16="http://schemas.microsoft.com/office/drawing/2014/main" id="{D61B2F38-CEF5-495E-A4A7-5143E7C3606D}"/>
              </a:ext>
            </a:extLst>
          </p:cNvPr>
          <p:cNvSpPr>
            <a:spLocks noGrp="1"/>
          </p:cNvSpPr>
          <p:nvPr>
            <p:ph idx="1"/>
          </p:nvPr>
        </p:nvSpPr>
        <p:spPr/>
        <p:txBody>
          <a:bodyPr>
            <a:normAutofit/>
          </a:bodyPr>
          <a:lstStyle/>
          <a:p>
            <a:r>
              <a:rPr lang="en-US" sz="2000" dirty="0"/>
              <a:t>After a through analysis of Revenue, Profit and Income, It is evident that people cab riders prefer Yellow Cabs over Pink Cabs and Profit earned is more. With more the riders in each city more profit we earn. Profit margin is high in Yellow Cabs. </a:t>
            </a:r>
          </a:p>
          <a:p>
            <a:r>
              <a:rPr lang="en-US" sz="2000" dirty="0"/>
              <a:t>Seasonality can be observed during certain time period the cost is higher and customers are still choosing Yellow Cabs over Pink Cabs. </a:t>
            </a:r>
            <a:endParaRPr lang="en-IN" sz="2000" dirty="0"/>
          </a:p>
          <a:p>
            <a:r>
              <a:rPr lang="en-IN" sz="2000" dirty="0"/>
              <a:t>Overall, We observe Yellow Cabs to perform better at all aspects.</a:t>
            </a:r>
            <a:endParaRPr lang="en-US" sz="2000" dirty="0"/>
          </a:p>
        </p:txBody>
      </p:sp>
    </p:spTree>
    <p:extLst>
      <p:ext uri="{BB962C8B-B14F-4D97-AF65-F5344CB8AC3E}">
        <p14:creationId xmlns:p14="http://schemas.microsoft.com/office/powerpoint/2010/main" val="1849566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4C8DD-75A7-53C3-5570-513939A0E669}"/>
              </a:ext>
            </a:extLst>
          </p:cNvPr>
          <p:cNvSpPr>
            <a:spLocks noGrp="1"/>
          </p:cNvSpPr>
          <p:nvPr>
            <p:ph type="title"/>
          </p:nvPr>
        </p:nvSpPr>
        <p:spPr/>
        <p:txBody>
          <a:bodyPr/>
          <a:lstStyle/>
          <a:p>
            <a:r>
              <a:rPr lang="en-US" dirty="0"/>
              <a:t>Hypothesis Tests</a:t>
            </a:r>
            <a:endParaRPr lang="en-IN" dirty="0"/>
          </a:p>
        </p:txBody>
      </p:sp>
      <p:sp>
        <p:nvSpPr>
          <p:cNvPr id="3" name="Content Placeholder 2">
            <a:extLst>
              <a:ext uri="{FF2B5EF4-FFF2-40B4-BE49-F238E27FC236}">
                <a16:creationId xmlns:a16="http://schemas.microsoft.com/office/drawing/2014/main" id="{CD745E3C-E793-CE28-7874-580EF895BB60}"/>
              </a:ext>
            </a:extLst>
          </p:cNvPr>
          <p:cNvSpPr>
            <a:spLocks noGrp="1"/>
          </p:cNvSpPr>
          <p:nvPr>
            <p:ph idx="1"/>
          </p:nvPr>
        </p:nvSpPr>
        <p:spPr/>
        <p:txBody>
          <a:bodyPr>
            <a:normAutofit fontScale="92500"/>
          </a:bodyPr>
          <a:lstStyle/>
          <a:p>
            <a:pPr algn="just"/>
            <a:r>
              <a:rPr lang="en-US" sz="2000" dirty="0"/>
              <a:t> Hypothesis 1: Do male and female customers have significantly different average trip costs?</a:t>
            </a:r>
          </a:p>
          <a:p>
            <a:pPr lvl="1" algn="just"/>
            <a:r>
              <a:rPr lang="en-US" sz="1600" dirty="0">
                <a:solidFill>
                  <a:srgbClr val="002060"/>
                </a:solidFill>
              </a:rPr>
              <a:t>Results:  we can infer that male and female customers have significantly different average trip costs</a:t>
            </a:r>
            <a:r>
              <a:rPr lang="en-US" sz="1600" dirty="0"/>
              <a:t>.</a:t>
            </a:r>
          </a:p>
          <a:p>
            <a:pPr algn="just"/>
            <a:r>
              <a:rPr lang="en-US" sz="2000" dirty="0"/>
              <a:t>Hypothesis 2: Does the gender of the customer affect the choice of payment mode for the cab service?</a:t>
            </a:r>
          </a:p>
          <a:p>
            <a:pPr lvl="1" algn="just"/>
            <a:r>
              <a:rPr lang="en-US" sz="1600" dirty="0">
                <a:solidFill>
                  <a:srgbClr val="002060"/>
                </a:solidFill>
              </a:rPr>
              <a:t>Results: There is no significant association between the gender of the customer and the choice of payment mode for the cab service.</a:t>
            </a:r>
          </a:p>
          <a:p>
            <a:pPr algn="just"/>
            <a:r>
              <a:rPr lang="en-US" sz="2000" dirty="0"/>
              <a:t>Hypothesis 3: Are there variations in the average profit earned during holidays compared to regular days?</a:t>
            </a:r>
          </a:p>
          <a:p>
            <a:pPr lvl="1" algn="just"/>
            <a:r>
              <a:rPr lang="en-IN" sz="1600" dirty="0">
                <a:solidFill>
                  <a:srgbClr val="002060"/>
                </a:solidFill>
              </a:rPr>
              <a:t>Results: </a:t>
            </a:r>
            <a:r>
              <a:rPr lang="en-US" sz="1600" dirty="0">
                <a:solidFill>
                  <a:srgbClr val="002060"/>
                </a:solidFill>
              </a:rPr>
              <a:t>we can infer that there are significant variations in the average profit earned during holidays compared to regular days.</a:t>
            </a:r>
            <a:endParaRPr lang="en-IN" sz="1600" dirty="0">
              <a:solidFill>
                <a:srgbClr val="002060"/>
              </a:solidFill>
            </a:endParaRPr>
          </a:p>
          <a:p>
            <a:pPr algn="just"/>
            <a:r>
              <a:rPr lang="en-IN" sz="2000" dirty="0"/>
              <a:t>Hypothesis 4: </a:t>
            </a:r>
            <a:r>
              <a:rPr lang="en-US" sz="2000" dirty="0"/>
              <a:t>Is there a significant difference in the average profit earned by different payment modes?</a:t>
            </a:r>
          </a:p>
          <a:p>
            <a:pPr lvl="1" algn="just"/>
            <a:r>
              <a:rPr lang="en-US" sz="1600" dirty="0">
                <a:solidFill>
                  <a:srgbClr val="002060"/>
                </a:solidFill>
              </a:rPr>
              <a:t>Results:  there is no significant difference in the average profit earned by different payment modes.</a:t>
            </a:r>
          </a:p>
          <a:p>
            <a:pPr algn="just"/>
            <a:r>
              <a:rPr lang="en-US" sz="2000" dirty="0"/>
              <a:t>Hypothesis 5:  Is there a significant difference in average profit earned by different gender groups?</a:t>
            </a:r>
          </a:p>
          <a:p>
            <a:pPr lvl="1" algn="just"/>
            <a:r>
              <a:rPr lang="en-US" sz="1600" dirty="0">
                <a:solidFill>
                  <a:srgbClr val="002060"/>
                </a:solidFill>
              </a:rPr>
              <a:t>Results: we can infer that there is a significant difference in the average profit earned by different gender groups.</a:t>
            </a:r>
          </a:p>
          <a:p>
            <a:pPr marL="0" indent="0">
              <a:buNone/>
            </a:pPr>
            <a:endParaRPr lang="en-IN" dirty="0"/>
          </a:p>
        </p:txBody>
      </p:sp>
    </p:spTree>
    <p:extLst>
      <p:ext uri="{BB962C8B-B14F-4D97-AF65-F5344CB8AC3E}">
        <p14:creationId xmlns:p14="http://schemas.microsoft.com/office/powerpoint/2010/main" val="980071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510F0-C4D5-E71E-FDD4-DB3CE67420A8}"/>
              </a:ext>
            </a:extLst>
          </p:cNvPr>
          <p:cNvSpPr>
            <a:spLocks noGrp="1"/>
          </p:cNvSpPr>
          <p:nvPr>
            <p:ph type="title"/>
          </p:nvPr>
        </p:nvSpPr>
        <p:spPr/>
        <p:txBody>
          <a:bodyPr/>
          <a:lstStyle/>
          <a:p>
            <a:r>
              <a:rPr lang="en-US" dirty="0"/>
              <a:t>Recommendation</a:t>
            </a:r>
            <a:endParaRPr lang="en-IN" dirty="0"/>
          </a:p>
        </p:txBody>
      </p:sp>
      <p:sp>
        <p:nvSpPr>
          <p:cNvPr id="3" name="Content Placeholder 2">
            <a:extLst>
              <a:ext uri="{FF2B5EF4-FFF2-40B4-BE49-F238E27FC236}">
                <a16:creationId xmlns:a16="http://schemas.microsoft.com/office/drawing/2014/main" id="{BB317C96-8CAE-9B9A-452C-B92ECA58F772}"/>
              </a:ext>
            </a:extLst>
          </p:cNvPr>
          <p:cNvSpPr>
            <a:spLocks noGrp="1"/>
          </p:cNvSpPr>
          <p:nvPr>
            <p:ph idx="1"/>
          </p:nvPr>
        </p:nvSpPr>
        <p:spPr/>
        <p:txBody>
          <a:bodyPr>
            <a:normAutofit/>
          </a:bodyPr>
          <a:lstStyle/>
          <a:p>
            <a:r>
              <a:rPr lang="en-US" sz="2000" dirty="0"/>
              <a:t>With all analysis and results from hypothesis at hand, It is very clear that Yellow Cabs are worth investing and will provide good profit from it. </a:t>
            </a:r>
          </a:p>
          <a:p>
            <a:r>
              <a:rPr lang="en-US" sz="2000" dirty="0"/>
              <a:t>From Seasonality, we found that price charges during holidays are higher which will improve our profits.</a:t>
            </a:r>
          </a:p>
          <a:p>
            <a:r>
              <a:rPr lang="en-US" sz="2000" dirty="0"/>
              <a:t>We could attract more people from range 26-40 as they are working class and most of the transactions are from this age group.</a:t>
            </a:r>
          </a:p>
          <a:p>
            <a:pPr marL="0" indent="0">
              <a:buNone/>
            </a:pPr>
            <a:endParaRPr lang="en-US" sz="2000" dirty="0"/>
          </a:p>
          <a:p>
            <a:pPr marL="0" indent="0" algn="ctr">
              <a:buNone/>
            </a:pPr>
            <a:r>
              <a:rPr lang="en-US" b="1" dirty="0">
                <a:solidFill>
                  <a:srgbClr val="002060"/>
                </a:solidFill>
              </a:rPr>
              <a:t>WE RECOMMEND INVESTING IN YELLOW CABS</a:t>
            </a:r>
            <a:endParaRPr lang="en-IN" b="1" dirty="0">
              <a:solidFill>
                <a:srgbClr val="002060"/>
              </a:solidFill>
            </a:endParaRPr>
          </a:p>
        </p:txBody>
      </p:sp>
    </p:spTree>
    <p:extLst>
      <p:ext uri="{BB962C8B-B14F-4D97-AF65-F5344CB8AC3E}">
        <p14:creationId xmlns:p14="http://schemas.microsoft.com/office/powerpoint/2010/main" val="1641993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23F04-DB7A-5B55-4E42-0E2A1CEC4BE0}"/>
              </a:ext>
            </a:extLst>
          </p:cNvPr>
          <p:cNvSpPr>
            <a:spLocks noGrp="1"/>
          </p:cNvSpPr>
          <p:nvPr>
            <p:ph type="title"/>
          </p:nvPr>
        </p:nvSpPr>
        <p:spPr/>
        <p:txBody>
          <a:bodyPr/>
          <a:lstStyle/>
          <a:p>
            <a:r>
              <a:rPr lang="en-US" dirty="0"/>
              <a:t>Executive Summary</a:t>
            </a:r>
            <a:endParaRPr lang="en-IN" dirty="0"/>
          </a:p>
        </p:txBody>
      </p:sp>
      <p:sp>
        <p:nvSpPr>
          <p:cNvPr id="3" name="Content Placeholder 2">
            <a:extLst>
              <a:ext uri="{FF2B5EF4-FFF2-40B4-BE49-F238E27FC236}">
                <a16:creationId xmlns:a16="http://schemas.microsoft.com/office/drawing/2014/main" id="{10407EB5-9590-5F22-E05C-99A3663C9926}"/>
              </a:ext>
            </a:extLst>
          </p:cNvPr>
          <p:cNvSpPr>
            <a:spLocks noGrp="1"/>
          </p:cNvSpPr>
          <p:nvPr>
            <p:ph idx="1"/>
          </p:nvPr>
        </p:nvSpPr>
        <p:spPr/>
        <p:txBody>
          <a:bodyPr>
            <a:noAutofit/>
          </a:bodyPr>
          <a:lstStyle/>
          <a:p>
            <a:pPr algn="l"/>
            <a:r>
              <a:rPr lang="en-US" sz="2000" b="0" i="0" dirty="0">
                <a:effectLst/>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pPr algn="l"/>
            <a:endParaRPr lang="en-US" sz="2000" b="0" i="0" dirty="0">
              <a:effectLst/>
            </a:endParaRPr>
          </a:p>
          <a:p>
            <a:pPr algn="l"/>
            <a:r>
              <a:rPr lang="en-US" sz="2000" dirty="0"/>
              <a:t>Hypothesis:</a:t>
            </a:r>
          </a:p>
          <a:p>
            <a:pPr lvl="1"/>
            <a:r>
              <a:rPr lang="en-US" sz="2000" b="0" i="0" dirty="0">
                <a:effectLst/>
              </a:rPr>
              <a:t>Do male and female customers have significantly different average trip costs?</a:t>
            </a:r>
          </a:p>
          <a:p>
            <a:pPr lvl="1"/>
            <a:r>
              <a:rPr lang="en-US" sz="2000" i="0" dirty="0">
                <a:effectLst/>
              </a:rPr>
              <a:t>Does the gender of the customer affect the choice of payment mode for the cab service?</a:t>
            </a:r>
          </a:p>
          <a:p>
            <a:pPr lvl="1"/>
            <a:r>
              <a:rPr lang="en-US" sz="2000" i="0" dirty="0">
                <a:effectLst/>
              </a:rPr>
              <a:t>Are there variations in the average profit earned during holidays compared to regular days?</a:t>
            </a:r>
          </a:p>
          <a:p>
            <a:pPr lvl="1"/>
            <a:r>
              <a:rPr lang="en-US" sz="2000" i="0" dirty="0">
                <a:effectLst/>
              </a:rPr>
              <a:t>Is there a significant difference in the average profit earned by different payment modes?</a:t>
            </a:r>
          </a:p>
          <a:p>
            <a:pPr lvl="1"/>
            <a:r>
              <a:rPr lang="en-US" sz="2000" i="0" dirty="0">
                <a:effectLst/>
              </a:rPr>
              <a:t>Is there a significant difference in the average profit earned by different gender groups?</a:t>
            </a:r>
            <a:r>
              <a:rPr lang="en-US" sz="2000" i="0" u="none" strike="noStrike" dirty="0">
                <a:effectLst/>
                <a:hlinkClick r:id="rId2">
                  <a:extLst>
                    <a:ext uri="{A12FA001-AC4F-418D-AE19-62706E023703}">
                      <ahyp:hlinkClr xmlns:ahyp="http://schemas.microsoft.com/office/drawing/2018/hyperlinkcolor" val="tx"/>
                    </a:ext>
                  </a:extLst>
                </a:hlinkClick>
              </a:rPr>
              <a:t>¶</a:t>
            </a:r>
            <a:endParaRPr lang="en-US" sz="2000" i="0" dirty="0">
              <a:effectLst/>
            </a:endParaRPr>
          </a:p>
          <a:p>
            <a:pPr lvl="1"/>
            <a:endParaRPr lang="en-US" sz="2000" b="0" i="0" dirty="0">
              <a:effectLst/>
            </a:endParaRPr>
          </a:p>
          <a:p>
            <a:pPr marL="0" indent="0">
              <a:buNone/>
            </a:pPr>
            <a:endParaRPr lang="en-IN" sz="2000" dirty="0"/>
          </a:p>
        </p:txBody>
      </p:sp>
    </p:spTree>
    <p:extLst>
      <p:ext uri="{BB962C8B-B14F-4D97-AF65-F5344CB8AC3E}">
        <p14:creationId xmlns:p14="http://schemas.microsoft.com/office/powerpoint/2010/main" val="1036420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2B70E-456C-EBA8-16AE-7F944C3941E4}"/>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A7714647-504D-2C2D-55A1-D89BC6A34B92}"/>
              </a:ext>
            </a:extLst>
          </p:cNvPr>
          <p:cNvSpPr>
            <a:spLocks noGrp="1"/>
          </p:cNvSpPr>
          <p:nvPr>
            <p:ph idx="1"/>
          </p:nvPr>
        </p:nvSpPr>
        <p:spPr/>
        <p:txBody>
          <a:bodyPr>
            <a:normAutofit/>
          </a:bodyPr>
          <a:lstStyle/>
          <a:p>
            <a:pPr>
              <a:lnSpc>
                <a:spcPct val="100000"/>
              </a:lnSpc>
            </a:pPr>
            <a:r>
              <a:rPr lang="en-US" sz="2000" dirty="0"/>
              <a:t>The objective of this analysis is to provide actionable insights and recommendations to XYZ, a private firm planning to invest in the Cab Industry. By examining multiple data sets and conducting exploratory data analysis (EDA), we aim to identify the right cab company for investment based on various factors such as customer segments, company performance, and market trends.</a:t>
            </a:r>
            <a:endParaRPr lang="en-IN" sz="2000" dirty="0"/>
          </a:p>
        </p:txBody>
      </p:sp>
    </p:spTree>
    <p:extLst>
      <p:ext uri="{BB962C8B-B14F-4D97-AF65-F5344CB8AC3E}">
        <p14:creationId xmlns:p14="http://schemas.microsoft.com/office/powerpoint/2010/main" val="2235142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9A75E-ECFD-391F-6C55-E5EEEF797B52}"/>
              </a:ext>
            </a:extLst>
          </p:cNvPr>
          <p:cNvSpPr>
            <a:spLocks noGrp="1"/>
          </p:cNvSpPr>
          <p:nvPr>
            <p:ph type="title"/>
          </p:nvPr>
        </p:nvSpPr>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575CA454-760C-CAF1-BB63-B7666145C418}"/>
              </a:ext>
            </a:extLst>
          </p:cNvPr>
          <p:cNvSpPr>
            <a:spLocks noGrp="1"/>
          </p:cNvSpPr>
          <p:nvPr>
            <p:ph idx="1"/>
          </p:nvPr>
        </p:nvSpPr>
        <p:spPr/>
        <p:txBody>
          <a:bodyPr>
            <a:normAutofit/>
          </a:bodyPr>
          <a:lstStyle/>
          <a:p>
            <a:r>
              <a:rPr lang="en-US" sz="2000" dirty="0"/>
              <a:t>Data used from GitHub.</a:t>
            </a:r>
          </a:p>
          <a:p>
            <a:r>
              <a:rPr lang="en-US" sz="2000" dirty="0"/>
              <a:t>Date format was changed from numeric to year-month-date.</a:t>
            </a:r>
          </a:p>
          <a:p>
            <a:r>
              <a:rPr lang="en-US" sz="2000" dirty="0"/>
              <a:t>Converted String numerical to integer numerical.</a:t>
            </a:r>
          </a:p>
          <a:p>
            <a:r>
              <a:rPr lang="en-IN" sz="2000" dirty="0"/>
              <a:t>Usage of appropriate decimal points.</a:t>
            </a:r>
          </a:p>
          <a:p>
            <a:r>
              <a:rPr lang="en-IN" sz="2000" dirty="0"/>
              <a:t>Created a new column for profit.</a:t>
            </a:r>
          </a:p>
          <a:p>
            <a:r>
              <a:rPr lang="en-US" sz="2000" dirty="0"/>
              <a:t>Data was cleaned, manipulated, and merged.</a:t>
            </a:r>
          </a:p>
          <a:p>
            <a:pPr marL="0" indent="0">
              <a:buNone/>
            </a:pPr>
            <a:endParaRPr lang="en-IN" sz="2000" dirty="0"/>
          </a:p>
        </p:txBody>
      </p:sp>
    </p:spTree>
    <p:extLst>
      <p:ext uri="{BB962C8B-B14F-4D97-AF65-F5344CB8AC3E}">
        <p14:creationId xmlns:p14="http://schemas.microsoft.com/office/powerpoint/2010/main" val="704195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D7E24-F6D8-A19B-153E-29D91E74DEF2}"/>
              </a:ext>
            </a:extLst>
          </p:cNvPr>
          <p:cNvSpPr>
            <a:spLocks noGrp="1"/>
          </p:cNvSpPr>
          <p:nvPr>
            <p:ph type="title"/>
          </p:nvPr>
        </p:nvSpPr>
        <p:spPr/>
        <p:txBody>
          <a:bodyPr/>
          <a:lstStyle/>
          <a:p>
            <a:r>
              <a:rPr lang="en-US" dirty="0"/>
              <a:t>Exploratory Data Analysis </a:t>
            </a:r>
            <a:endParaRPr lang="en-IN" dirty="0"/>
          </a:p>
        </p:txBody>
      </p:sp>
      <p:pic>
        <p:nvPicPr>
          <p:cNvPr id="6" name="Content Placeholder 5">
            <a:extLst>
              <a:ext uri="{FF2B5EF4-FFF2-40B4-BE49-F238E27FC236}">
                <a16:creationId xmlns:a16="http://schemas.microsoft.com/office/drawing/2014/main" id="{481E6281-6AFF-A8F9-37A2-B7768E3777D5}"/>
              </a:ext>
            </a:extLst>
          </p:cNvPr>
          <p:cNvPicPr>
            <a:picLocks noGrp="1" noChangeAspect="1"/>
          </p:cNvPicPr>
          <p:nvPr>
            <p:ph idx="1"/>
          </p:nvPr>
        </p:nvPicPr>
        <p:blipFill>
          <a:blip r:embed="rId2"/>
          <a:stretch>
            <a:fillRect/>
          </a:stretch>
        </p:blipFill>
        <p:spPr>
          <a:xfrm>
            <a:off x="838200" y="1690688"/>
            <a:ext cx="10515600" cy="4206080"/>
          </a:xfrm>
          <a:prstGeom prst="rect">
            <a:avLst/>
          </a:prstGeom>
        </p:spPr>
      </p:pic>
    </p:spTree>
    <p:extLst>
      <p:ext uri="{BB962C8B-B14F-4D97-AF65-F5344CB8AC3E}">
        <p14:creationId xmlns:p14="http://schemas.microsoft.com/office/powerpoint/2010/main" val="3932201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0554F-4210-FD80-4BD8-25FC6CB80365}"/>
              </a:ext>
            </a:extLst>
          </p:cNvPr>
          <p:cNvSpPr>
            <a:spLocks noGrp="1"/>
          </p:cNvSpPr>
          <p:nvPr>
            <p:ph type="title"/>
          </p:nvPr>
        </p:nvSpPr>
        <p:spPr/>
        <p:txBody>
          <a:bodyPr/>
          <a:lstStyle/>
          <a:p>
            <a:r>
              <a:rPr lang="en-US" dirty="0"/>
              <a:t>Revenue Analysis</a:t>
            </a:r>
            <a:endParaRPr lang="en-IN" dirty="0"/>
          </a:p>
        </p:txBody>
      </p:sp>
      <p:sp>
        <p:nvSpPr>
          <p:cNvPr id="3" name="Content Placeholder 2">
            <a:extLst>
              <a:ext uri="{FF2B5EF4-FFF2-40B4-BE49-F238E27FC236}">
                <a16:creationId xmlns:a16="http://schemas.microsoft.com/office/drawing/2014/main" id="{0C3CFB56-5676-BA6A-0074-6C0473867CF6}"/>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372CAD1B-20CA-5EDB-C90F-E35E27B93382}"/>
              </a:ext>
            </a:extLst>
          </p:cNvPr>
          <p:cNvPicPr>
            <a:picLocks noChangeAspect="1"/>
          </p:cNvPicPr>
          <p:nvPr/>
        </p:nvPicPr>
        <p:blipFill>
          <a:blip r:embed="rId2"/>
          <a:stretch>
            <a:fillRect/>
          </a:stretch>
        </p:blipFill>
        <p:spPr>
          <a:xfrm>
            <a:off x="838200" y="2029618"/>
            <a:ext cx="4943475" cy="3943349"/>
          </a:xfrm>
          <a:prstGeom prst="rect">
            <a:avLst/>
          </a:prstGeom>
        </p:spPr>
      </p:pic>
      <p:pic>
        <p:nvPicPr>
          <p:cNvPr id="7" name="Picture 6">
            <a:extLst>
              <a:ext uri="{FF2B5EF4-FFF2-40B4-BE49-F238E27FC236}">
                <a16:creationId xmlns:a16="http://schemas.microsoft.com/office/drawing/2014/main" id="{D9C350F0-6EAA-DADF-653C-622631D4B38A}"/>
              </a:ext>
            </a:extLst>
          </p:cNvPr>
          <p:cNvPicPr>
            <a:picLocks noChangeAspect="1"/>
          </p:cNvPicPr>
          <p:nvPr/>
        </p:nvPicPr>
        <p:blipFill>
          <a:blip r:embed="rId3"/>
          <a:stretch>
            <a:fillRect/>
          </a:stretch>
        </p:blipFill>
        <p:spPr>
          <a:xfrm>
            <a:off x="5781675" y="2029618"/>
            <a:ext cx="5779655" cy="3943350"/>
          </a:xfrm>
          <a:prstGeom prst="rect">
            <a:avLst/>
          </a:prstGeom>
        </p:spPr>
      </p:pic>
    </p:spTree>
    <p:extLst>
      <p:ext uri="{BB962C8B-B14F-4D97-AF65-F5344CB8AC3E}">
        <p14:creationId xmlns:p14="http://schemas.microsoft.com/office/powerpoint/2010/main" val="4046099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FF2D-20D4-0DE8-5752-367AED93C71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2763878-1757-3A69-F842-FD1FAC4E145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36EF815-5201-E9B9-6BF5-91ED0D2B315A}"/>
              </a:ext>
            </a:extLst>
          </p:cNvPr>
          <p:cNvPicPr>
            <a:picLocks noChangeAspect="1"/>
          </p:cNvPicPr>
          <p:nvPr/>
        </p:nvPicPr>
        <p:blipFill>
          <a:blip r:embed="rId2"/>
          <a:stretch>
            <a:fillRect/>
          </a:stretch>
        </p:blipFill>
        <p:spPr>
          <a:xfrm>
            <a:off x="838200" y="1462087"/>
            <a:ext cx="10587182" cy="3933825"/>
          </a:xfrm>
          <a:prstGeom prst="rect">
            <a:avLst/>
          </a:prstGeom>
        </p:spPr>
      </p:pic>
    </p:spTree>
    <p:extLst>
      <p:ext uri="{BB962C8B-B14F-4D97-AF65-F5344CB8AC3E}">
        <p14:creationId xmlns:p14="http://schemas.microsoft.com/office/powerpoint/2010/main" val="1578889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45119-705D-1533-7E8C-87097996560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81D080E-829A-16CA-8559-5F4293FAB075}"/>
              </a:ext>
            </a:extLst>
          </p:cNvPr>
          <p:cNvSpPr>
            <a:spLocks noGrp="1"/>
          </p:cNvSpPr>
          <p:nvPr>
            <p:ph idx="1"/>
          </p:nvPr>
        </p:nvSpPr>
        <p:spPr>
          <a:xfrm>
            <a:off x="6870820" y="1825625"/>
            <a:ext cx="4482980" cy="4351338"/>
          </a:xfrm>
        </p:spPr>
        <p:txBody>
          <a:bodyPr>
            <a:normAutofit/>
          </a:bodyPr>
          <a:lstStyle/>
          <a:p>
            <a:r>
              <a:rPr lang="en-US" sz="2000" dirty="0"/>
              <a:t>Revenue by company: </a:t>
            </a:r>
            <a:r>
              <a:rPr lang="en-US" sz="2000" dirty="0">
                <a:solidFill>
                  <a:srgbClr val="002060"/>
                </a:solidFill>
              </a:rPr>
              <a:t>price</a:t>
            </a:r>
            <a:r>
              <a:rPr lang="en-US" sz="2000" dirty="0"/>
              <a:t> </a:t>
            </a:r>
            <a:r>
              <a:rPr lang="en-US" sz="2000" dirty="0">
                <a:solidFill>
                  <a:srgbClr val="002060"/>
                </a:solidFill>
              </a:rPr>
              <a:t>charged by the Yellow company is higher than Pink company</a:t>
            </a:r>
          </a:p>
          <a:p>
            <a:r>
              <a:rPr lang="en-US" sz="2000" dirty="0"/>
              <a:t>Revenue by trend: Seasonality can be observed and during those peaks Yellow Cabs is performing better.</a:t>
            </a:r>
          </a:p>
          <a:p>
            <a:r>
              <a:rPr lang="en-US" sz="2000" dirty="0"/>
              <a:t>Revenue by city: New York riders are more likely to buy cabs.</a:t>
            </a:r>
          </a:p>
          <a:p>
            <a:r>
              <a:rPr lang="en-US" sz="2000" dirty="0"/>
              <a:t>Revenue by Company: Overall Yellow Cabs are performing better.</a:t>
            </a:r>
            <a:endParaRPr lang="en-IN" sz="2000" dirty="0"/>
          </a:p>
        </p:txBody>
      </p:sp>
      <p:pic>
        <p:nvPicPr>
          <p:cNvPr id="4" name="Picture 3">
            <a:extLst>
              <a:ext uri="{FF2B5EF4-FFF2-40B4-BE49-F238E27FC236}">
                <a16:creationId xmlns:a16="http://schemas.microsoft.com/office/drawing/2014/main" id="{B8F0CF91-CB04-8077-D0BC-0869B58D751D}"/>
              </a:ext>
            </a:extLst>
          </p:cNvPr>
          <p:cNvPicPr>
            <a:picLocks noChangeAspect="1"/>
          </p:cNvPicPr>
          <p:nvPr/>
        </p:nvPicPr>
        <p:blipFill>
          <a:blip r:embed="rId2"/>
          <a:stretch>
            <a:fillRect/>
          </a:stretch>
        </p:blipFill>
        <p:spPr>
          <a:xfrm>
            <a:off x="838200" y="1825625"/>
            <a:ext cx="6032619" cy="4351338"/>
          </a:xfrm>
          <a:prstGeom prst="rect">
            <a:avLst/>
          </a:prstGeom>
        </p:spPr>
      </p:pic>
    </p:spTree>
    <p:extLst>
      <p:ext uri="{BB962C8B-B14F-4D97-AF65-F5344CB8AC3E}">
        <p14:creationId xmlns:p14="http://schemas.microsoft.com/office/powerpoint/2010/main" val="10274333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_glacier_g2m" id="{1D3A46EE-7BF0-435D-B610-E200E48F2CE2}" vid="{1CE28A3A-7EFE-48BD-8E1C-54B317151417}"/>
    </a:ext>
  </a:extLst>
</a:theme>
</file>

<file path=docProps/app.xml><?xml version="1.0" encoding="utf-8"?>
<Properties xmlns="http://schemas.openxmlformats.org/officeDocument/2006/extended-properties" xmlns:vt="http://schemas.openxmlformats.org/officeDocument/2006/docPropsVTypes">
  <Template>Data_glacier_g2m</Template>
  <TotalTime>109</TotalTime>
  <Words>947</Words>
  <Application>Microsoft Office PowerPoint</Application>
  <PresentationFormat>Widescreen</PresentationFormat>
  <Paragraphs>75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   Agenda</vt:lpstr>
      <vt:lpstr>Executive Summary</vt:lpstr>
      <vt:lpstr>Problem Statement</vt:lpstr>
      <vt:lpstr>Approach</vt:lpstr>
      <vt:lpstr>Exploratory Data Analysis </vt:lpstr>
      <vt:lpstr>Revenue Analysis</vt:lpstr>
      <vt:lpstr>PowerPoint Presentation</vt:lpstr>
      <vt:lpstr>PowerPoint Presentation</vt:lpstr>
      <vt:lpstr>Profit Analysis</vt:lpstr>
      <vt:lpstr>PowerPoint Presentation</vt:lpstr>
      <vt:lpstr>PowerPoint Presentation</vt:lpstr>
      <vt:lpstr>Income Analysis</vt:lpstr>
      <vt:lpstr>No. of transactions</vt:lpstr>
      <vt:lpstr>KM traveled vs price charged</vt:lpstr>
      <vt:lpstr>EDA Summary</vt:lpstr>
      <vt:lpstr>Hypothesis Tests</vt:lpstr>
      <vt:lpstr>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Akhil Abraham</dc:creator>
  <cp:lastModifiedBy>Akhil Abraham</cp:lastModifiedBy>
  <cp:revision>2</cp:revision>
  <dcterms:created xsi:type="dcterms:W3CDTF">2023-05-22T00:00:38Z</dcterms:created>
  <dcterms:modified xsi:type="dcterms:W3CDTF">2023-05-22T01:50:32Z</dcterms:modified>
</cp:coreProperties>
</file>