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70" r:id="rId4"/>
    <p:sldId id="258" r:id="rId5"/>
    <p:sldId id="259" r:id="rId6"/>
    <p:sldId id="261" r:id="rId7"/>
    <p:sldId id="262" r:id="rId8"/>
    <p:sldId id="274" r:id="rId9"/>
    <p:sldId id="275" r:id="rId10"/>
    <p:sldId id="272" r:id="rId11"/>
    <p:sldId id="276" r:id="rId12"/>
    <p:sldId id="277" r:id="rId13"/>
    <p:sldId id="273" r:id="rId14"/>
    <p:sldId id="278" r:id="rId15"/>
    <p:sldId id="279" r:id="rId16"/>
    <p:sldId id="263" r:id="rId17"/>
    <p:sldId id="264" r:id="rId18"/>
    <p:sldId id="265" r:id="rId19"/>
    <p:sldId id="266" r:id="rId20"/>
    <p:sldId id="267" r:id="rId21"/>
    <p:sldId id="26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F82D5-1A8B-4A9F-85AC-B3E5C86A9E96}" v="29" dt="2024-11-11T14:20:24.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192412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67360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2397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144697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719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642895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550281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86829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372819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8FC18-E83E-48A9-8660-3024D87A15E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75141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8FC18-E83E-48A9-8660-3024D87A15E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150137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8FC18-E83E-48A9-8660-3024D87A15E5}"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8785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8FC18-E83E-48A9-8660-3024D87A15E5}"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169624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8FC18-E83E-48A9-8660-3024D87A15E5}"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379819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8FC18-E83E-48A9-8660-3024D87A15E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272719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8FC18-E83E-48A9-8660-3024D87A15E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3A8FE-29AA-4E8E-BA9C-57B37A9BD177}" type="slidenum">
              <a:rPr lang="en-US" smtClean="0"/>
              <a:t>‹#›</a:t>
            </a:fld>
            <a:endParaRPr lang="en-US"/>
          </a:p>
        </p:txBody>
      </p:sp>
    </p:spTree>
    <p:extLst>
      <p:ext uri="{BB962C8B-B14F-4D97-AF65-F5344CB8AC3E}">
        <p14:creationId xmlns:p14="http://schemas.microsoft.com/office/powerpoint/2010/main" val="55888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B8FC18-E83E-48A9-8660-3024D87A15E5}" type="datetimeFigureOut">
              <a:rPr lang="en-US" smtClean="0"/>
              <a:t>11/13/2024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C3A8FE-29AA-4E8E-BA9C-57B37A9BD177}" type="slidenum">
              <a:rPr lang="en-US" smtClean="0"/>
              <a:t>‹#›</a:t>
            </a:fld>
            <a:endParaRPr lang="en-US"/>
          </a:p>
        </p:txBody>
      </p:sp>
    </p:spTree>
    <p:extLst>
      <p:ext uri="{BB962C8B-B14F-4D97-AF65-F5344CB8AC3E}">
        <p14:creationId xmlns:p14="http://schemas.microsoft.com/office/powerpoint/2010/main" val="3300412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4EAD-DE5F-C091-1D73-E5DFA1CFBDAF}"/>
              </a:ext>
            </a:extLst>
          </p:cNvPr>
          <p:cNvSpPr>
            <a:spLocks noGrp="1"/>
          </p:cNvSpPr>
          <p:nvPr>
            <p:ph type="ctrTitle"/>
          </p:nvPr>
        </p:nvSpPr>
        <p:spPr/>
        <p:txBody>
          <a:bodyPr>
            <a:normAutofit fontScale="90000"/>
          </a:bodyPr>
          <a:lstStyle/>
          <a:p>
            <a:r>
              <a:rPr lang="en-US" b="1" dirty="0"/>
              <a:t>Breast Cancer Prediction Model</a:t>
            </a:r>
          </a:p>
        </p:txBody>
      </p:sp>
      <p:sp>
        <p:nvSpPr>
          <p:cNvPr id="3" name="Subtitle 2">
            <a:extLst>
              <a:ext uri="{FF2B5EF4-FFF2-40B4-BE49-F238E27FC236}">
                <a16:creationId xmlns:a16="http://schemas.microsoft.com/office/drawing/2014/main" id="{A01843F5-1091-DADD-CD45-E70042DAD430}"/>
              </a:ext>
            </a:extLst>
          </p:cNvPr>
          <p:cNvSpPr>
            <a:spLocks noGrp="1"/>
          </p:cNvSpPr>
          <p:nvPr>
            <p:ph type="subTitle" idx="1"/>
          </p:nvPr>
        </p:nvSpPr>
        <p:spPr>
          <a:xfrm>
            <a:off x="4800599" y="4495800"/>
            <a:ext cx="5061858" cy="1436914"/>
          </a:xfrm>
        </p:spPr>
        <p:txBody>
          <a:bodyPr>
            <a:normAutofit fontScale="85000" lnSpcReduction="20000"/>
          </a:bodyPr>
          <a:lstStyle/>
          <a:p>
            <a:pPr algn="just"/>
            <a:r>
              <a:rPr lang="en-IN" b="1" dirty="0">
                <a:solidFill>
                  <a:schemeClr val="tx1"/>
                </a:solidFill>
              </a:rPr>
              <a:t>Team:</a:t>
            </a:r>
          </a:p>
          <a:p>
            <a:pPr algn="just"/>
            <a:r>
              <a:rPr lang="en-IN" sz="2400" dirty="0">
                <a:solidFill>
                  <a:schemeClr val="tx1"/>
                </a:solidFill>
              </a:rPr>
              <a:t>Akhil A Kumar - AM.SC.P2ARI24002</a:t>
            </a:r>
          </a:p>
          <a:p>
            <a:pPr algn="just"/>
            <a:r>
              <a:rPr lang="en-IN" sz="2400" dirty="0" err="1">
                <a:solidFill>
                  <a:schemeClr val="tx1"/>
                </a:solidFill>
              </a:rPr>
              <a:t>Amelsha</a:t>
            </a:r>
            <a:r>
              <a:rPr lang="en-IN" sz="2400" dirty="0">
                <a:solidFill>
                  <a:schemeClr val="tx1"/>
                </a:solidFill>
              </a:rPr>
              <a:t> B - AM.SC.P2ARI24019</a:t>
            </a:r>
          </a:p>
          <a:p>
            <a:pPr algn="just"/>
            <a:r>
              <a:rPr lang="en-IN" sz="2400" dirty="0">
                <a:solidFill>
                  <a:schemeClr val="tx1"/>
                </a:solidFill>
              </a:rPr>
              <a:t>Rohith - AM.SC.P2ARI24013</a:t>
            </a:r>
          </a:p>
          <a:p>
            <a:endParaRPr lang="en-US" dirty="0"/>
          </a:p>
        </p:txBody>
      </p:sp>
    </p:spTree>
    <p:extLst>
      <p:ext uri="{BB962C8B-B14F-4D97-AF65-F5344CB8AC3E}">
        <p14:creationId xmlns:p14="http://schemas.microsoft.com/office/powerpoint/2010/main" val="50458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676D-1A7A-B098-20F6-E526B8365D61}"/>
              </a:ext>
            </a:extLst>
          </p:cNvPr>
          <p:cNvSpPr>
            <a:spLocks noGrp="1"/>
          </p:cNvSpPr>
          <p:nvPr>
            <p:ph type="title"/>
          </p:nvPr>
        </p:nvSpPr>
        <p:spPr/>
        <p:txBody>
          <a:bodyPr/>
          <a:lstStyle/>
          <a:p>
            <a:r>
              <a:rPr lang="en-US" dirty="0"/>
              <a:t>Decision Tree Architecture</a:t>
            </a:r>
          </a:p>
        </p:txBody>
      </p:sp>
      <p:pic>
        <p:nvPicPr>
          <p:cNvPr id="2050" name="Picture 2" descr="Navigating the Path to Understanding Decision Trees in Machine Learning |  by Tech &amp; Tales | Medium">
            <a:extLst>
              <a:ext uri="{FF2B5EF4-FFF2-40B4-BE49-F238E27FC236}">
                <a16:creationId xmlns:a16="http://schemas.microsoft.com/office/drawing/2014/main" id="{7920598B-D20C-6F2A-B0C4-BC31724C5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629" y="1456417"/>
            <a:ext cx="7163427" cy="4269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85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09F2-1350-5CC1-409C-1A21A5159033}"/>
              </a:ext>
            </a:extLst>
          </p:cNvPr>
          <p:cNvSpPr>
            <a:spLocks noGrp="1"/>
          </p:cNvSpPr>
          <p:nvPr>
            <p:ph type="title"/>
          </p:nvPr>
        </p:nvSpPr>
        <p:spPr/>
        <p:txBody>
          <a:bodyPr/>
          <a:lstStyle/>
          <a:p>
            <a:r>
              <a:rPr lang="en-US" dirty="0"/>
              <a:t>Decision Tree Architecture</a:t>
            </a:r>
          </a:p>
        </p:txBody>
      </p:sp>
      <p:sp>
        <p:nvSpPr>
          <p:cNvPr id="3" name="Content Placeholder 2">
            <a:extLst>
              <a:ext uri="{FF2B5EF4-FFF2-40B4-BE49-F238E27FC236}">
                <a16:creationId xmlns:a16="http://schemas.microsoft.com/office/drawing/2014/main" id="{8182A844-BF10-E5E2-2B03-BFC8DA49D6D2}"/>
              </a:ext>
            </a:extLst>
          </p:cNvPr>
          <p:cNvSpPr>
            <a:spLocks noGrp="1"/>
          </p:cNvSpPr>
          <p:nvPr>
            <p:ph idx="1"/>
          </p:nvPr>
        </p:nvSpPr>
        <p:spPr>
          <a:xfrm>
            <a:off x="677334" y="1692503"/>
            <a:ext cx="8596668" cy="3880773"/>
          </a:xfrm>
        </p:spPr>
        <p:txBody>
          <a:bodyPr>
            <a:noAutofit/>
          </a:bodyPr>
          <a:lstStyle/>
          <a:p>
            <a:r>
              <a:rPr lang="en-US" sz="1600" dirty="0"/>
              <a:t>Decision Node (Yellow Boxes):</a:t>
            </a:r>
          </a:p>
          <a:p>
            <a:pPr lvl="1"/>
            <a:r>
              <a:rPr lang="en-US" dirty="0"/>
              <a:t>These nodes represent the points where a decision or split is made based on a specific feature or condition.</a:t>
            </a:r>
          </a:p>
          <a:p>
            <a:pPr lvl="1"/>
            <a:r>
              <a:rPr lang="en-US" dirty="0"/>
              <a:t>Each decision node examines a feature’s value, determining the direction to follow based on that value.</a:t>
            </a:r>
          </a:p>
          <a:p>
            <a:pPr lvl="1"/>
            <a:r>
              <a:rPr lang="en-US" dirty="0"/>
              <a:t>The root node (the first decision node at the top) initiates the process, while further decision nodes continue to refine the classification.</a:t>
            </a:r>
          </a:p>
          <a:p>
            <a:r>
              <a:rPr lang="en-US" sz="1600" dirty="0"/>
              <a:t>Branch (Connecting Lines):</a:t>
            </a:r>
          </a:p>
          <a:p>
            <a:pPr lvl="1"/>
            <a:r>
              <a:rPr lang="en-US" dirty="0"/>
              <a:t>Branches are the paths connecting decision nodes and leaf nodes.</a:t>
            </a:r>
          </a:p>
          <a:p>
            <a:pPr lvl="1"/>
            <a:r>
              <a:rPr lang="en-US" dirty="0"/>
              <a:t>Each branch represents a choice or alternative that results from the decision made at the parent node.</a:t>
            </a:r>
          </a:p>
          <a:p>
            <a:pPr lvl="1"/>
            <a:r>
              <a:rPr lang="en-US" dirty="0"/>
              <a:t>For example, a branch might signify whether a value meets a certain threshold, directing the path accordingly.</a:t>
            </a:r>
          </a:p>
        </p:txBody>
      </p:sp>
    </p:spTree>
    <p:extLst>
      <p:ext uri="{BB962C8B-B14F-4D97-AF65-F5344CB8AC3E}">
        <p14:creationId xmlns:p14="http://schemas.microsoft.com/office/powerpoint/2010/main" val="66339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004B-6CF9-EE18-B419-89628BA1BFBD}"/>
              </a:ext>
            </a:extLst>
          </p:cNvPr>
          <p:cNvSpPr>
            <a:spLocks noGrp="1"/>
          </p:cNvSpPr>
          <p:nvPr>
            <p:ph type="title"/>
          </p:nvPr>
        </p:nvSpPr>
        <p:spPr/>
        <p:txBody>
          <a:bodyPr/>
          <a:lstStyle/>
          <a:p>
            <a:r>
              <a:rPr lang="en-US" dirty="0"/>
              <a:t>Decision Tree Architecture</a:t>
            </a:r>
          </a:p>
        </p:txBody>
      </p:sp>
      <p:sp>
        <p:nvSpPr>
          <p:cNvPr id="3" name="Content Placeholder 2">
            <a:extLst>
              <a:ext uri="{FF2B5EF4-FFF2-40B4-BE49-F238E27FC236}">
                <a16:creationId xmlns:a16="http://schemas.microsoft.com/office/drawing/2014/main" id="{44C648B3-573A-2A0E-1205-F859D383FF3D}"/>
              </a:ext>
            </a:extLst>
          </p:cNvPr>
          <p:cNvSpPr>
            <a:spLocks noGrp="1"/>
          </p:cNvSpPr>
          <p:nvPr>
            <p:ph idx="1"/>
          </p:nvPr>
        </p:nvSpPr>
        <p:spPr>
          <a:xfrm>
            <a:off x="677334" y="1670732"/>
            <a:ext cx="8596668" cy="3880773"/>
          </a:xfrm>
        </p:spPr>
        <p:txBody>
          <a:bodyPr>
            <a:noAutofit/>
          </a:bodyPr>
          <a:lstStyle/>
          <a:p>
            <a:r>
              <a:rPr lang="en-US" sz="1600" b="1" dirty="0"/>
              <a:t>Leaf Node (Green Boxes):</a:t>
            </a:r>
          </a:p>
          <a:p>
            <a:pPr lvl="1"/>
            <a:r>
              <a:rPr lang="en-US" dirty="0"/>
              <a:t>Leaf nodes are the terminal nodes in the tree. They represent the final outcome or decision.</a:t>
            </a:r>
          </a:p>
          <a:p>
            <a:pPr lvl="1"/>
            <a:r>
              <a:rPr lang="en-US" dirty="0"/>
              <a:t>Once a path reaches a leaf node, a classification label (or outcome) is assigned.</a:t>
            </a:r>
          </a:p>
          <a:p>
            <a:pPr lvl="1"/>
            <a:r>
              <a:rPr lang="en-US" dirty="0"/>
              <a:t>Each leaf node represents a unique class or prediction based on the sequence of decisions leading to it</a:t>
            </a:r>
          </a:p>
          <a:p>
            <a:pPr marL="0" indent="0">
              <a:buNone/>
            </a:pPr>
            <a:endParaRPr lang="en-US" sz="1600" dirty="0"/>
          </a:p>
          <a:p>
            <a:pPr lvl="1"/>
            <a:endParaRPr lang="en-US" dirty="0"/>
          </a:p>
          <a:p>
            <a:endParaRPr lang="en-US" sz="1600" dirty="0"/>
          </a:p>
        </p:txBody>
      </p:sp>
    </p:spTree>
    <p:extLst>
      <p:ext uri="{BB962C8B-B14F-4D97-AF65-F5344CB8AC3E}">
        <p14:creationId xmlns:p14="http://schemas.microsoft.com/office/powerpoint/2010/main" val="3440884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7851-CDD9-AD95-EB32-D5625C5EF163}"/>
              </a:ext>
            </a:extLst>
          </p:cNvPr>
          <p:cNvSpPr>
            <a:spLocks noGrp="1"/>
          </p:cNvSpPr>
          <p:nvPr>
            <p:ph type="title"/>
          </p:nvPr>
        </p:nvSpPr>
        <p:spPr/>
        <p:txBody>
          <a:bodyPr/>
          <a:lstStyle/>
          <a:p>
            <a:r>
              <a:rPr lang="en-US" dirty="0"/>
              <a:t>Random Forest Architecture</a:t>
            </a:r>
          </a:p>
        </p:txBody>
      </p:sp>
      <p:pic>
        <p:nvPicPr>
          <p:cNvPr id="4100" name="Picture 4" descr="Random Forest Algorithm">
            <a:extLst>
              <a:ext uri="{FF2B5EF4-FFF2-40B4-BE49-F238E27FC236}">
                <a16:creationId xmlns:a16="http://schemas.microsoft.com/office/drawing/2014/main" id="{FCE6D47A-B8AE-9138-9901-223EAA22F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56" y="1948543"/>
            <a:ext cx="7141030" cy="438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5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711-6010-5C22-8968-6539B608A5C8}"/>
              </a:ext>
            </a:extLst>
          </p:cNvPr>
          <p:cNvSpPr>
            <a:spLocks noGrp="1"/>
          </p:cNvSpPr>
          <p:nvPr>
            <p:ph type="title"/>
          </p:nvPr>
        </p:nvSpPr>
        <p:spPr/>
        <p:txBody>
          <a:bodyPr/>
          <a:lstStyle/>
          <a:p>
            <a:r>
              <a:rPr lang="en-US" dirty="0"/>
              <a:t>Random Forest Architecture</a:t>
            </a:r>
          </a:p>
        </p:txBody>
      </p:sp>
      <p:sp>
        <p:nvSpPr>
          <p:cNvPr id="3" name="Content Placeholder 2">
            <a:extLst>
              <a:ext uri="{FF2B5EF4-FFF2-40B4-BE49-F238E27FC236}">
                <a16:creationId xmlns:a16="http://schemas.microsoft.com/office/drawing/2014/main" id="{B5C26A4E-598D-497C-70A1-CBC9DA43090A}"/>
              </a:ext>
            </a:extLst>
          </p:cNvPr>
          <p:cNvSpPr>
            <a:spLocks noGrp="1"/>
          </p:cNvSpPr>
          <p:nvPr>
            <p:ph idx="1"/>
          </p:nvPr>
        </p:nvSpPr>
        <p:spPr>
          <a:xfrm>
            <a:off x="677334" y="1779589"/>
            <a:ext cx="8596668" cy="4621211"/>
          </a:xfrm>
        </p:spPr>
        <p:txBody>
          <a:bodyPr/>
          <a:lstStyle/>
          <a:p>
            <a:r>
              <a:rPr lang="en-US" b="1" dirty="0"/>
              <a:t>Training Set</a:t>
            </a:r>
            <a:r>
              <a:rPr lang="en-US" dirty="0"/>
              <a:t> (Left Side, Green Box):</a:t>
            </a:r>
          </a:p>
          <a:p>
            <a:pPr lvl="1"/>
            <a:r>
              <a:rPr lang="en-US" dirty="0"/>
              <a:t>The data is split into a </a:t>
            </a:r>
            <a:r>
              <a:rPr lang="en-US" b="1" dirty="0"/>
              <a:t>Training Set</a:t>
            </a:r>
            <a:r>
              <a:rPr lang="en-US" dirty="0"/>
              <a:t> and a </a:t>
            </a:r>
            <a:r>
              <a:rPr lang="en-US" b="1" dirty="0"/>
              <a:t>Test Set</a:t>
            </a:r>
            <a:r>
              <a:rPr lang="en-US" dirty="0"/>
              <a:t>.</a:t>
            </a:r>
          </a:p>
          <a:p>
            <a:pPr lvl="1"/>
            <a:r>
              <a:rPr lang="en-US" dirty="0"/>
              <a:t>The Training Set is used to build multiple decision trees.</a:t>
            </a:r>
          </a:p>
          <a:p>
            <a:r>
              <a:rPr lang="en-US" b="1" dirty="0"/>
              <a:t>Data Sampling</a:t>
            </a:r>
            <a:r>
              <a:rPr lang="en-US" dirty="0"/>
              <a:t> (Blue Ovals):</a:t>
            </a:r>
          </a:p>
          <a:p>
            <a:pPr lvl="1"/>
            <a:r>
              <a:rPr lang="en-US" dirty="0"/>
              <a:t>The Training Set is randomly sampled multiple times to create different subsets (shown as "Training Data 1," "Training Data 2," ..., "Training Data n").</a:t>
            </a:r>
          </a:p>
          <a:p>
            <a:pPr lvl="1"/>
            <a:r>
              <a:rPr lang="en-US" dirty="0"/>
              <a:t>Each subset is used to train an individual decision tree, providing diversity in the trees.</a:t>
            </a:r>
          </a:p>
          <a:p>
            <a:r>
              <a:rPr lang="en-US" b="1" dirty="0"/>
              <a:t>Decision Trees</a:t>
            </a:r>
            <a:r>
              <a:rPr lang="en-US" dirty="0"/>
              <a:t> (Yellow Ovals):</a:t>
            </a:r>
          </a:p>
          <a:p>
            <a:pPr lvl="1"/>
            <a:r>
              <a:rPr lang="en-US" dirty="0"/>
              <a:t>Each sampled subset generates a unique decision tree (e.g., Decision Tree 1, Decision Tree 2, etc.).</a:t>
            </a:r>
          </a:p>
          <a:p>
            <a:pPr lvl="1"/>
            <a:r>
              <a:rPr lang="en-US" dirty="0"/>
              <a:t>These trees work as "weak learners," each providing individual predictions.</a:t>
            </a:r>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621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0917-8650-6470-40DC-0538B8A94C9E}"/>
              </a:ext>
            </a:extLst>
          </p:cNvPr>
          <p:cNvSpPr>
            <a:spLocks noGrp="1"/>
          </p:cNvSpPr>
          <p:nvPr>
            <p:ph type="title"/>
          </p:nvPr>
        </p:nvSpPr>
        <p:spPr/>
        <p:txBody>
          <a:bodyPr/>
          <a:lstStyle/>
          <a:p>
            <a:r>
              <a:rPr lang="en-US" dirty="0"/>
              <a:t>Random Forest Architecture</a:t>
            </a:r>
          </a:p>
        </p:txBody>
      </p:sp>
      <p:sp>
        <p:nvSpPr>
          <p:cNvPr id="3" name="Content Placeholder 2">
            <a:extLst>
              <a:ext uri="{FF2B5EF4-FFF2-40B4-BE49-F238E27FC236}">
                <a16:creationId xmlns:a16="http://schemas.microsoft.com/office/drawing/2014/main" id="{5AA7C5B2-E550-525F-BB31-ADF2A88F7574}"/>
              </a:ext>
            </a:extLst>
          </p:cNvPr>
          <p:cNvSpPr>
            <a:spLocks noGrp="1"/>
          </p:cNvSpPr>
          <p:nvPr>
            <p:ph idx="1"/>
          </p:nvPr>
        </p:nvSpPr>
        <p:spPr>
          <a:xfrm>
            <a:off x="677334" y="1670732"/>
            <a:ext cx="8596668" cy="3880773"/>
          </a:xfrm>
        </p:spPr>
        <p:txBody>
          <a:bodyPr/>
          <a:lstStyle/>
          <a:p>
            <a:r>
              <a:rPr lang="en-US" b="1" dirty="0"/>
              <a:t>Voting/Averaging</a:t>
            </a:r>
            <a:r>
              <a:rPr lang="en-US" dirty="0"/>
              <a:t> (Peach Box):</a:t>
            </a:r>
          </a:p>
          <a:p>
            <a:pPr lvl="1"/>
            <a:r>
              <a:rPr lang="en-US" dirty="0"/>
              <a:t>Once all decision trees make predictions, the Random Forest combines them.</a:t>
            </a:r>
          </a:p>
          <a:p>
            <a:pPr lvl="1"/>
            <a:r>
              <a:rPr lang="en-US" dirty="0"/>
              <a:t>For classification, it uses a majority voting mechanism; for regression, it averages the outputs of all trees.</a:t>
            </a:r>
          </a:p>
          <a:p>
            <a:r>
              <a:rPr lang="en-US" b="1" dirty="0"/>
              <a:t>Prediction</a:t>
            </a:r>
            <a:r>
              <a:rPr lang="en-US" dirty="0"/>
              <a:t> (Final Green Box):</a:t>
            </a:r>
          </a:p>
          <a:p>
            <a:pPr lvl="1"/>
            <a:r>
              <a:rPr lang="en-US" dirty="0"/>
              <a:t>The final prediction is made based on the voting or averaging outcome, resulting in a robust classification or regression output.</a:t>
            </a:r>
          </a:p>
          <a:p>
            <a:pPr lvl="1"/>
            <a:endParaRPr lang="en-US" dirty="0"/>
          </a:p>
          <a:p>
            <a:pPr marL="0" indent="0">
              <a:buNone/>
            </a:pPr>
            <a:r>
              <a:rPr lang="en-US" dirty="0"/>
              <a:t>	This ensemble of trees increases accuracy and reduces overfitting compared to a single decision tree by averaging results across multiple models.</a:t>
            </a:r>
          </a:p>
        </p:txBody>
      </p:sp>
    </p:spTree>
    <p:extLst>
      <p:ext uri="{BB962C8B-B14F-4D97-AF65-F5344CB8AC3E}">
        <p14:creationId xmlns:p14="http://schemas.microsoft.com/office/powerpoint/2010/main" val="390689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3EA7-C9CF-4AF0-D189-B74700E40134}"/>
              </a:ext>
            </a:extLst>
          </p:cNvPr>
          <p:cNvSpPr>
            <a:spLocks noGrp="1"/>
          </p:cNvSpPr>
          <p:nvPr>
            <p:ph type="title"/>
          </p:nvPr>
        </p:nvSpPr>
        <p:spPr/>
        <p:txBody>
          <a:bodyPr/>
          <a:lstStyle/>
          <a:p>
            <a:r>
              <a:rPr lang="en-US" b="1" dirty="0"/>
              <a:t>Results and Discussions</a:t>
            </a:r>
          </a:p>
        </p:txBody>
      </p:sp>
      <p:sp>
        <p:nvSpPr>
          <p:cNvPr id="3" name="Content Placeholder 2">
            <a:extLst>
              <a:ext uri="{FF2B5EF4-FFF2-40B4-BE49-F238E27FC236}">
                <a16:creationId xmlns:a16="http://schemas.microsoft.com/office/drawing/2014/main" id="{E2E3EB5E-5179-7AFA-1314-150862D3404A}"/>
              </a:ext>
            </a:extLst>
          </p:cNvPr>
          <p:cNvSpPr>
            <a:spLocks noGrp="1"/>
          </p:cNvSpPr>
          <p:nvPr>
            <p:ph idx="1"/>
          </p:nvPr>
        </p:nvSpPr>
        <p:spPr>
          <a:xfrm>
            <a:off x="838200" y="1349829"/>
            <a:ext cx="10515600" cy="4827134"/>
          </a:xfrm>
        </p:spPr>
        <p:txBody>
          <a:bodyPr/>
          <a:lstStyle/>
          <a:p>
            <a:endParaRPr lang="en-US" dirty="0"/>
          </a:p>
          <a:p>
            <a:r>
              <a:rPr lang="en-US" dirty="0"/>
              <a:t>Accuracy score</a:t>
            </a:r>
          </a:p>
          <a:p>
            <a:pPr lvl="1"/>
            <a:r>
              <a:rPr lang="en-US" dirty="0"/>
              <a:t>Logistic regression:96%</a:t>
            </a:r>
          </a:p>
          <a:p>
            <a:pPr lvl="1"/>
            <a:r>
              <a:rPr lang="en-US" dirty="0"/>
              <a:t>Decision Tree:93%</a:t>
            </a:r>
          </a:p>
          <a:p>
            <a:pPr lvl="1"/>
            <a:r>
              <a:rPr lang="en-US" dirty="0"/>
              <a:t>Random Forest:97% </a:t>
            </a:r>
          </a:p>
          <a:p>
            <a:r>
              <a:rPr lang="en-US" dirty="0"/>
              <a:t>Confusion Matrix</a:t>
            </a:r>
          </a:p>
          <a:p>
            <a:pPr lvl="1"/>
            <a:r>
              <a:rPr lang="en-US" dirty="0"/>
              <a:t>Logistic Regression:</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DCC8529A-84BC-C419-0ECF-442C1FD0831D}"/>
              </a:ext>
            </a:extLst>
          </p:cNvPr>
          <p:cNvPicPr>
            <a:picLocks noChangeAspect="1"/>
          </p:cNvPicPr>
          <p:nvPr/>
        </p:nvPicPr>
        <p:blipFill>
          <a:blip r:embed="rId2"/>
          <a:stretch>
            <a:fillRect/>
          </a:stretch>
        </p:blipFill>
        <p:spPr>
          <a:xfrm>
            <a:off x="4550230" y="3518921"/>
            <a:ext cx="4582885" cy="2729479"/>
          </a:xfrm>
          <a:prstGeom prst="rect">
            <a:avLst/>
          </a:prstGeom>
        </p:spPr>
      </p:pic>
    </p:spTree>
    <p:extLst>
      <p:ext uri="{BB962C8B-B14F-4D97-AF65-F5344CB8AC3E}">
        <p14:creationId xmlns:p14="http://schemas.microsoft.com/office/powerpoint/2010/main" val="35872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595-E2EB-7C73-588C-76FE0A949724}"/>
              </a:ext>
            </a:extLst>
          </p:cNvPr>
          <p:cNvSpPr>
            <a:spLocks noGrp="1"/>
          </p:cNvSpPr>
          <p:nvPr>
            <p:ph type="title"/>
          </p:nvPr>
        </p:nvSpPr>
        <p:spPr/>
        <p:txBody>
          <a:bodyPr/>
          <a:lstStyle/>
          <a:p>
            <a:r>
              <a:rPr lang="en-US" b="1" dirty="0"/>
              <a:t>Results and Discussions</a:t>
            </a:r>
            <a:endParaRPr lang="en-US" dirty="0"/>
          </a:p>
        </p:txBody>
      </p:sp>
      <p:sp>
        <p:nvSpPr>
          <p:cNvPr id="3" name="Content Placeholder 2">
            <a:extLst>
              <a:ext uri="{FF2B5EF4-FFF2-40B4-BE49-F238E27FC236}">
                <a16:creationId xmlns:a16="http://schemas.microsoft.com/office/drawing/2014/main" id="{DA4EEF49-DD2F-B7B7-4B70-96B3B18DA8AB}"/>
              </a:ext>
            </a:extLst>
          </p:cNvPr>
          <p:cNvSpPr>
            <a:spLocks noGrp="1"/>
          </p:cNvSpPr>
          <p:nvPr>
            <p:ph idx="1"/>
          </p:nvPr>
        </p:nvSpPr>
        <p:spPr>
          <a:xfrm>
            <a:off x="838200" y="1382486"/>
            <a:ext cx="10515600" cy="4794477"/>
          </a:xfrm>
        </p:spPr>
        <p:txBody>
          <a:bodyPr/>
          <a:lstStyle/>
          <a:p>
            <a:pPr lvl="1"/>
            <a:r>
              <a:rPr lang="en-US" dirty="0"/>
              <a:t>Decision Tree Classifier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r>
              <a:rPr lang="en-US" dirty="0"/>
              <a:t>	</a:t>
            </a:r>
          </a:p>
          <a:p>
            <a:pPr lvl="1"/>
            <a:r>
              <a:rPr lang="en-US" dirty="0"/>
              <a:t>Random Forest Classifier</a:t>
            </a:r>
          </a:p>
          <a:p>
            <a:pPr lvl="1"/>
            <a:endParaRPr lang="en-US" dirty="0"/>
          </a:p>
        </p:txBody>
      </p:sp>
      <p:pic>
        <p:nvPicPr>
          <p:cNvPr id="5" name="Picture 4">
            <a:extLst>
              <a:ext uri="{FF2B5EF4-FFF2-40B4-BE49-F238E27FC236}">
                <a16:creationId xmlns:a16="http://schemas.microsoft.com/office/drawing/2014/main" id="{87942C20-075C-37BE-EC41-5F025C0BE0E1}"/>
              </a:ext>
            </a:extLst>
          </p:cNvPr>
          <p:cNvPicPr>
            <a:picLocks noChangeAspect="1"/>
          </p:cNvPicPr>
          <p:nvPr/>
        </p:nvPicPr>
        <p:blipFill>
          <a:blip r:embed="rId2"/>
          <a:stretch>
            <a:fillRect/>
          </a:stretch>
        </p:blipFill>
        <p:spPr>
          <a:xfrm>
            <a:off x="3951514" y="1382486"/>
            <a:ext cx="4887686" cy="2906485"/>
          </a:xfrm>
          <a:prstGeom prst="rect">
            <a:avLst/>
          </a:prstGeom>
        </p:spPr>
      </p:pic>
      <p:pic>
        <p:nvPicPr>
          <p:cNvPr id="7" name="Picture 6">
            <a:extLst>
              <a:ext uri="{FF2B5EF4-FFF2-40B4-BE49-F238E27FC236}">
                <a16:creationId xmlns:a16="http://schemas.microsoft.com/office/drawing/2014/main" id="{FD972C05-8286-3609-FB4D-033D4A04DF0A}"/>
              </a:ext>
            </a:extLst>
          </p:cNvPr>
          <p:cNvPicPr>
            <a:picLocks noChangeAspect="1"/>
          </p:cNvPicPr>
          <p:nvPr/>
        </p:nvPicPr>
        <p:blipFill>
          <a:blip r:embed="rId3"/>
          <a:stretch>
            <a:fillRect/>
          </a:stretch>
        </p:blipFill>
        <p:spPr>
          <a:xfrm>
            <a:off x="3951514" y="4304312"/>
            <a:ext cx="4991669" cy="2352382"/>
          </a:xfrm>
          <a:prstGeom prst="rect">
            <a:avLst/>
          </a:prstGeom>
        </p:spPr>
      </p:pic>
    </p:spTree>
    <p:extLst>
      <p:ext uri="{BB962C8B-B14F-4D97-AF65-F5344CB8AC3E}">
        <p14:creationId xmlns:p14="http://schemas.microsoft.com/office/powerpoint/2010/main" val="460347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83A8-E69E-FAA0-F0E6-358F56DE2005}"/>
              </a:ext>
            </a:extLst>
          </p:cNvPr>
          <p:cNvSpPr>
            <a:spLocks noGrp="1"/>
          </p:cNvSpPr>
          <p:nvPr>
            <p:ph type="title"/>
          </p:nvPr>
        </p:nvSpPr>
        <p:spPr/>
        <p:txBody>
          <a:bodyPr/>
          <a:lstStyle/>
          <a:p>
            <a:r>
              <a:rPr lang="en-US" b="1" dirty="0"/>
              <a:t>Results and Discussions</a:t>
            </a:r>
            <a:endParaRPr lang="en-US" dirty="0"/>
          </a:p>
        </p:txBody>
      </p:sp>
      <p:sp>
        <p:nvSpPr>
          <p:cNvPr id="3" name="Content Placeholder 2">
            <a:extLst>
              <a:ext uri="{FF2B5EF4-FFF2-40B4-BE49-F238E27FC236}">
                <a16:creationId xmlns:a16="http://schemas.microsoft.com/office/drawing/2014/main" id="{864177EA-AEF7-7740-1EB7-819290528B9D}"/>
              </a:ext>
            </a:extLst>
          </p:cNvPr>
          <p:cNvSpPr>
            <a:spLocks noGrp="1"/>
          </p:cNvSpPr>
          <p:nvPr>
            <p:ph idx="1"/>
          </p:nvPr>
        </p:nvSpPr>
        <p:spPr/>
        <p:txBody>
          <a:bodyPr/>
          <a:lstStyle/>
          <a:p>
            <a:r>
              <a:rPr lang="en-US" dirty="0"/>
              <a:t>Classification Report</a:t>
            </a:r>
          </a:p>
          <a:p>
            <a:pPr lvl="1"/>
            <a:r>
              <a:rPr lang="en-US" dirty="0"/>
              <a:t>Logistic Regression</a:t>
            </a:r>
          </a:p>
          <a:p>
            <a:endParaRPr lang="en-US" dirty="0"/>
          </a:p>
        </p:txBody>
      </p:sp>
      <p:pic>
        <p:nvPicPr>
          <p:cNvPr id="5" name="Picture 4">
            <a:extLst>
              <a:ext uri="{FF2B5EF4-FFF2-40B4-BE49-F238E27FC236}">
                <a16:creationId xmlns:a16="http://schemas.microsoft.com/office/drawing/2014/main" id="{86FDF3E5-6D3B-F577-DC89-EAA97734B850}"/>
              </a:ext>
            </a:extLst>
          </p:cNvPr>
          <p:cNvPicPr>
            <a:picLocks noChangeAspect="1"/>
          </p:cNvPicPr>
          <p:nvPr/>
        </p:nvPicPr>
        <p:blipFill>
          <a:blip r:embed="rId2"/>
          <a:stretch>
            <a:fillRect/>
          </a:stretch>
        </p:blipFill>
        <p:spPr>
          <a:xfrm>
            <a:off x="1303162" y="2834318"/>
            <a:ext cx="5753903" cy="2333951"/>
          </a:xfrm>
          <a:prstGeom prst="rect">
            <a:avLst/>
          </a:prstGeom>
        </p:spPr>
      </p:pic>
    </p:spTree>
    <p:extLst>
      <p:ext uri="{BB962C8B-B14F-4D97-AF65-F5344CB8AC3E}">
        <p14:creationId xmlns:p14="http://schemas.microsoft.com/office/powerpoint/2010/main" val="210330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E03F-D000-F4F3-040B-DB5645E63A47}"/>
              </a:ext>
            </a:extLst>
          </p:cNvPr>
          <p:cNvSpPr>
            <a:spLocks noGrp="1"/>
          </p:cNvSpPr>
          <p:nvPr>
            <p:ph type="title"/>
          </p:nvPr>
        </p:nvSpPr>
        <p:spPr/>
        <p:txBody>
          <a:bodyPr/>
          <a:lstStyle/>
          <a:p>
            <a:r>
              <a:rPr lang="en-US" b="1" dirty="0"/>
              <a:t>Results and Discussions</a:t>
            </a:r>
            <a:endParaRPr lang="en-US" dirty="0"/>
          </a:p>
        </p:txBody>
      </p:sp>
      <p:sp>
        <p:nvSpPr>
          <p:cNvPr id="3" name="Content Placeholder 2">
            <a:extLst>
              <a:ext uri="{FF2B5EF4-FFF2-40B4-BE49-F238E27FC236}">
                <a16:creationId xmlns:a16="http://schemas.microsoft.com/office/drawing/2014/main" id="{CC47F5C6-CCC0-5A25-0393-F2868FF3CBCF}"/>
              </a:ext>
            </a:extLst>
          </p:cNvPr>
          <p:cNvSpPr>
            <a:spLocks noGrp="1"/>
          </p:cNvSpPr>
          <p:nvPr>
            <p:ph idx="1"/>
          </p:nvPr>
        </p:nvSpPr>
        <p:spPr/>
        <p:txBody>
          <a:bodyPr/>
          <a:lstStyle/>
          <a:p>
            <a:pPr lvl="1"/>
            <a:r>
              <a:rPr lang="en-US" dirty="0"/>
              <a:t>Decision Tree Classifier</a:t>
            </a:r>
          </a:p>
          <a:p>
            <a:pPr lvl="1"/>
            <a:endParaRPr lang="en-US" dirty="0"/>
          </a:p>
        </p:txBody>
      </p:sp>
      <p:pic>
        <p:nvPicPr>
          <p:cNvPr id="5" name="Picture 4">
            <a:extLst>
              <a:ext uri="{FF2B5EF4-FFF2-40B4-BE49-F238E27FC236}">
                <a16:creationId xmlns:a16="http://schemas.microsoft.com/office/drawing/2014/main" id="{B9A49D84-AFA4-9057-A834-3C1EB4D954D3}"/>
              </a:ext>
            </a:extLst>
          </p:cNvPr>
          <p:cNvPicPr>
            <a:picLocks noChangeAspect="1"/>
          </p:cNvPicPr>
          <p:nvPr/>
        </p:nvPicPr>
        <p:blipFill>
          <a:blip r:embed="rId2"/>
          <a:stretch>
            <a:fillRect/>
          </a:stretch>
        </p:blipFill>
        <p:spPr>
          <a:xfrm>
            <a:off x="1232411" y="2433488"/>
            <a:ext cx="5677692" cy="2143424"/>
          </a:xfrm>
          <a:prstGeom prst="rect">
            <a:avLst/>
          </a:prstGeom>
        </p:spPr>
      </p:pic>
    </p:spTree>
    <p:extLst>
      <p:ext uri="{BB962C8B-B14F-4D97-AF65-F5344CB8AC3E}">
        <p14:creationId xmlns:p14="http://schemas.microsoft.com/office/powerpoint/2010/main" val="39307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0BAA-1806-303F-B33B-8C318F738995}"/>
              </a:ext>
            </a:extLst>
          </p:cNvPr>
          <p:cNvSpPr>
            <a:spLocks noGrp="1"/>
          </p:cNvSpPr>
          <p:nvPr>
            <p:ph type="title"/>
          </p:nvPr>
        </p:nvSpPr>
        <p:spPr/>
        <p:txBody>
          <a:bodyPr/>
          <a:lstStyle/>
          <a:p>
            <a:r>
              <a:rPr lang="en-US" b="1" dirty="0"/>
              <a:t> Introduction</a:t>
            </a:r>
          </a:p>
        </p:txBody>
      </p:sp>
      <p:sp>
        <p:nvSpPr>
          <p:cNvPr id="3" name="Content Placeholder 2">
            <a:extLst>
              <a:ext uri="{FF2B5EF4-FFF2-40B4-BE49-F238E27FC236}">
                <a16:creationId xmlns:a16="http://schemas.microsoft.com/office/drawing/2014/main" id="{2EC7288E-145F-A5AC-CADA-C704B74C5AC3}"/>
              </a:ext>
            </a:extLst>
          </p:cNvPr>
          <p:cNvSpPr>
            <a:spLocks noGrp="1"/>
          </p:cNvSpPr>
          <p:nvPr>
            <p:ph idx="1"/>
          </p:nvPr>
        </p:nvSpPr>
        <p:spPr>
          <a:xfrm>
            <a:off x="794657" y="1513114"/>
            <a:ext cx="7946571" cy="4060371"/>
          </a:xfrm>
        </p:spPr>
        <p:txBody>
          <a:bodyPr>
            <a:noAutofit/>
          </a:bodyPr>
          <a:lstStyle/>
          <a:p>
            <a:pPr>
              <a:lnSpc>
                <a:spcPct val="150000"/>
              </a:lnSpc>
            </a:pPr>
            <a:r>
              <a:rPr lang="en-US" sz="1600" b="1" dirty="0"/>
              <a:t>Objective</a:t>
            </a:r>
          </a:p>
          <a:p>
            <a:pPr lvl="1">
              <a:lnSpc>
                <a:spcPct val="150000"/>
              </a:lnSpc>
            </a:pPr>
            <a:r>
              <a:rPr lang="en-US" dirty="0"/>
              <a:t>Develop a model to classify breast cancer as </a:t>
            </a:r>
            <a:r>
              <a:rPr lang="en-US" b="1" dirty="0"/>
              <a:t>malignant</a:t>
            </a:r>
            <a:r>
              <a:rPr lang="en-US" dirty="0"/>
              <a:t> or </a:t>
            </a:r>
            <a:r>
              <a:rPr lang="en-US" b="1" dirty="0"/>
              <a:t>benign</a:t>
            </a:r>
            <a:r>
              <a:rPr lang="en-US" dirty="0"/>
              <a:t>, aiding early diagnosis for better patient outcomes.</a:t>
            </a:r>
          </a:p>
          <a:p>
            <a:r>
              <a:rPr lang="en-US" sz="1600" b="1" dirty="0"/>
              <a:t>Dataset</a:t>
            </a:r>
          </a:p>
          <a:p>
            <a:pPr lvl="1"/>
            <a:r>
              <a:rPr lang="en-US" dirty="0"/>
              <a:t>Using </a:t>
            </a:r>
            <a:r>
              <a:rPr lang="en-US" b="1" dirty="0"/>
              <a:t>Breast_cancer.csv</a:t>
            </a:r>
            <a:r>
              <a:rPr lang="en-US" dirty="0"/>
              <a:t> from Kaggle, with key diagnostic features.</a:t>
            </a:r>
          </a:p>
          <a:p>
            <a:r>
              <a:rPr lang="en-US" sz="1600" b="1" dirty="0"/>
              <a:t>Tools</a:t>
            </a:r>
          </a:p>
          <a:p>
            <a:pPr lvl="1"/>
            <a:r>
              <a:rPr lang="en-US" b="1" dirty="0"/>
              <a:t>Python</a:t>
            </a:r>
            <a:r>
              <a:rPr lang="en-US" dirty="0"/>
              <a:t> (pandas, </a:t>
            </a:r>
            <a:r>
              <a:rPr lang="en-US" dirty="0" err="1"/>
              <a:t>sklearn</a:t>
            </a:r>
            <a:r>
              <a:rPr lang="en-US" dirty="0"/>
              <a:t>, </a:t>
            </a:r>
            <a:r>
              <a:rPr lang="en-US" dirty="0" err="1"/>
              <a:t>Streamlit</a:t>
            </a:r>
            <a:r>
              <a:rPr lang="en-US" dirty="0"/>
              <a:t>)</a:t>
            </a:r>
            <a:endParaRPr lang="en-US" b="1" dirty="0"/>
          </a:p>
          <a:p>
            <a:r>
              <a:rPr lang="en-US" sz="1600" b="1" dirty="0"/>
              <a:t>Goal:</a:t>
            </a:r>
          </a:p>
          <a:p>
            <a:pPr lvl="1"/>
            <a:r>
              <a:rPr lang="en-US" dirty="0"/>
              <a:t>Compare models to find the </a:t>
            </a:r>
            <a:r>
              <a:rPr lang="en-US" b="1" dirty="0"/>
              <a:t>most accurate classifier</a:t>
            </a:r>
            <a:r>
              <a:rPr lang="en-US" dirty="0"/>
              <a:t> for reliable breast cancer prediction.</a:t>
            </a:r>
          </a:p>
          <a:p>
            <a:pPr marL="457200" lvl="1" indent="0">
              <a:buNone/>
            </a:pPr>
            <a:endParaRPr lang="en-US" dirty="0"/>
          </a:p>
          <a:p>
            <a:pPr lvl="1"/>
            <a:endParaRPr lang="en-US" dirty="0"/>
          </a:p>
          <a:p>
            <a:pPr lvl="1"/>
            <a:endParaRPr lang="en-US" sz="2200" b="1"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lnSpc>
                <a:spcPct val="150000"/>
              </a:lnSpc>
            </a:pPr>
            <a:endParaRPr lang="en-US" sz="2400" dirty="0"/>
          </a:p>
        </p:txBody>
      </p:sp>
    </p:spTree>
    <p:extLst>
      <p:ext uri="{BB962C8B-B14F-4D97-AF65-F5344CB8AC3E}">
        <p14:creationId xmlns:p14="http://schemas.microsoft.com/office/powerpoint/2010/main" val="343719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167C-2B5A-3C61-A1DC-8518EFE35000}"/>
              </a:ext>
            </a:extLst>
          </p:cNvPr>
          <p:cNvSpPr>
            <a:spLocks noGrp="1"/>
          </p:cNvSpPr>
          <p:nvPr>
            <p:ph type="title"/>
          </p:nvPr>
        </p:nvSpPr>
        <p:spPr/>
        <p:txBody>
          <a:bodyPr/>
          <a:lstStyle/>
          <a:p>
            <a:r>
              <a:rPr lang="en-US" b="1" dirty="0"/>
              <a:t>Results and Discussions</a:t>
            </a:r>
            <a:endParaRPr lang="en-US" dirty="0"/>
          </a:p>
        </p:txBody>
      </p:sp>
      <p:sp>
        <p:nvSpPr>
          <p:cNvPr id="3" name="Content Placeholder 2">
            <a:extLst>
              <a:ext uri="{FF2B5EF4-FFF2-40B4-BE49-F238E27FC236}">
                <a16:creationId xmlns:a16="http://schemas.microsoft.com/office/drawing/2014/main" id="{10239819-7ABC-83D0-2742-B7CDBB774B1A}"/>
              </a:ext>
            </a:extLst>
          </p:cNvPr>
          <p:cNvSpPr>
            <a:spLocks noGrp="1"/>
          </p:cNvSpPr>
          <p:nvPr>
            <p:ph idx="1"/>
          </p:nvPr>
        </p:nvSpPr>
        <p:spPr/>
        <p:txBody>
          <a:bodyPr/>
          <a:lstStyle/>
          <a:p>
            <a:r>
              <a:rPr lang="en-US" dirty="0"/>
              <a:t>Random Forest Classifier</a:t>
            </a:r>
          </a:p>
          <a:p>
            <a:endParaRPr lang="en-US" dirty="0"/>
          </a:p>
        </p:txBody>
      </p:sp>
      <p:pic>
        <p:nvPicPr>
          <p:cNvPr id="5" name="Picture 4">
            <a:extLst>
              <a:ext uri="{FF2B5EF4-FFF2-40B4-BE49-F238E27FC236}">
                <a16:creationId xmlns:a16="http://schemas.microsoft.com/office/drawing/2014/main" id="{8A9663F4-B986-4D5F-91BF-54B6F7795A8C}"/>
              </a:ext>
            </a:extLst>
          </p:cNvPr>
          <p:cNvPicPr>
            <a:picLocks noChangeAspect="1"/>
          </p:cNvPicPr>
          <p:nvPr/>
        </p:nvPicPr>
        <p:blipFill>
          <a:blip r:embed="rId2"/>
          <a:stretch>
            <a:fillRect/>
          </a:stretch>
        </p:blipFill>
        <p:spPr>
          <a:xfrm>
            <a:off x="920793" y="2536897"/>
            <a:ext cx="5887272" cy="2219635"/>
          </a:xfrm>
          <a:prstGeom prst="rect">
            <a:avLst/>
          </a:prstGeom>
        </p:spPr>
      </p:pic>
    </p:spTree>
    <p:extLst>
      <p:ext uri="{BB962C8B-B14F-4D97-AF65-F5344CB8AC3E}">
        <p14:creationId xmlns:p14="http://schemas.microsoft.com/office/powerpoint/2010/main" val="356264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58A-92F2-83DC-8634-D502E4FB1AC4}"/>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EBBF0E3-B48E-93D3-D755-9AA91BDA9981}"/>
              </a:ext>
            </a:extLst>
          </p:cNvPr>
          <p:cNvSpPr>
            <a:spLocks noGrp="1"/>
          </p:cNvSpPr>
          <p:nvPr>
            <p:ph idx="1"/>
          </p:nvPr>
        </p:nvSpPr>
        <p:spPr/>
        <p:txBody>
          <a:bodyPr>
            <a:normAutofit/>
          </a:bodyPr>
          <a:lstStyle/>
          <a:p>
            <a:r>
              <a:rPr lang="en-US" dirty="0"/>
              <a:t>Best Model Selection: In our project , we explored several machine learning models, each with its own strengths and weaknesses. Logistic regression emerged as the best choice based on its simplicity, interpretability, and performance. Compared with other models logistic regression model has lesser number of false negative predictions which is very important for our case, making it natural fit for our project. Additionally, logistic regression provides probabilistic outputs, which can be very useful for understanding the confidence of the prediction.</a:t>
            </a:r>
          </a:p>
          <a:p>
            <a:r>
              <a:rPr lang="en-US" dirty="0"/>
              <a:t>Exported the model by creating pickle file</a:t>
            </a:r>
          </a:p>
          <a:p>
            <a:r>
              <a:rPr lang="en-US" dirty="0"/>
              <a:t>Deployed the model using </a:t>
            </a:r>
            <a:r>
              <a:rPr lang="en-US" dirty="0" err="1"/>
              <a:t>streamlit</a:t>
            </a:r>
            <a:r>
              <a:rPr lang="en-US" dirty="0"/>
              <a:t> library</a:t>
            </a:r>
          </a:p>
          <a:p>
            <a:endParaRPr lang="en-US" dirty="0"/>
          </a:p>
        </p:txBody>
      </p:sp>
    </p:spTree>
    <p:extLst>
      <p:ext uri="{BB962C8B-B14F-4D97-AF65-F5344CB8AC3E}">
        <p14:creationId xmlns:p14="http://schemas.microsoft.com/office/powerpoint/2010/main" val="361501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FD9B-639A-E0A9-4853-D67235A648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171DA90-FFEC-48F1-0275-8B9E2F710A8C}"/>
              </a:ext>
            </a:extLst>
          </p:cNvPr>
          <p:cNvSpPr>
            <a:spLocks noGrp="1"/>
          </p:cNvSpPr>
          <p:nvPr>
            <p:ph idx="1"/>
          </p:nvPr>
        </p:nvSpPr>
        <p:spPr>
          <a:xfrm>
            <a:off x="677334" y="1469571"/>
            <a:ext cx="8596668" cy="4571791"/>
          </a:xfrm>
        </p:spPr>
        <p:txBody>
          <a:bodyPr/>
          <a:lstStyle/>
          <a:p>
            <a:r>
              <a:rPr lang="en-US" dirty="0" err="1"/>
              <a:t>Kohavi</a:t>
            </a:r>
            <a:r>
              <a:rPr lang="en-US" dirty="0"/>
              <a:t> R. The Power of Decision Tables. In: 8th European Conference on Machine Learning, 174-189, (1995).</a:t>
            </a:r>
          </a:p>
          <a:p>
            <a:r>
              <a:rPr lang="en-US" dirty="0"/>
              <a:t>Quinlan R., Induction of decision trees. Machine Learning, vol. 1, 81-106, (1986).</a:t>
            </a:r>
          </a:p>
          <a:p>
            <a:r>
              <a:rPr lang="en-US" dirty="0"/>
              <a:t>Frank E., Ian H. Witten: Generating Accurate Rule Sets Without Global Optimization. In: Fifteenth International Conference on Machine Learning, 144-151, (1998)</a:t>
            </a:r>
          </a:p>
          <a:p>
            <a:r>
              <a:rPr lang="en-US" dirty="0" err="1"/>
              <a:t>Kohavi</a:t>
            </a:r>
            <a:r>
              <a:rPr lang="en-US" dirty="0"/>
              <a:t> R., Scaling Up the Accuracy of Naïve-Bayes Classifiers: a Decision Tree Hybrid. In Proceedings of KDD-96, Portland, USA, 202-207, (1996).</a:t>
            </a:r>
          </a:p>
          <a:p>
            <a:r>
              <a:rPr lang="en-US" dirty="0"/>
              <a:t>]Aha D., Kibler D., Instance-based learning algorithms. Machine Learning. 6:37-66 (1991).</a:t>
            </a:r>
          </a:p>
        </p:txBody>
      </p:sp>
    </p:spTree>
    <p:extLst>
      <p:ext uri="{BB962C8B-B14F-4D97-AF65-F5344CB8AC3E}">
        <p14:creationId xmlns:p14="http://schemas.microsoft.com/office/powerpoint/2010/main" val="30943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B446-D6AB-53EE-50D9-5207486B2E3D}"/>
              </a:ext>
            </a:extLst>
          </p:cNvPr>
          <p:cNvSpPr>
            <a:spLocks noGrp="1"/>
          </p:cNvSpPr>
          <p:nvPr>
            <p:ph type="title"/>
          </p:nvPr>
        </p:nvSpPr>
        <p:spPr/>
        <p:txBody>
          <a:bodyPr/>
          <a:lstStyle/>
          <a:p>
            <a:r>
              <a:rPr lang="en-IN" b="1" dirty="0"/>
              <a:t>Problem Definition</a:t>
            </a:r>
          </a:p>
        </p:txBody>
      </p:sp>
      <p:sp>
        <p:nvSpPr>
          <p:cNvPr id="3" name="Content Placeholder 2">
            <a:extLst>
              <a:ext uri="{FF2B5EF4-FFF2-40B4-BE49-F238E27FC236}">
                <a16:creationId xmlns:a16="http://schemas.microsoft.com/office/drawing/2014/main" id="{30197DED-1886-F576-1DAF-3EDDEDEA8E18}"/>
              </a:ext>
            </a:extLst>
          </p:cNvPr>
          <p:cNvSpPr>
            <a:spLocks noGrp="1"/>
          </p:cNvSpPr>
          <p:nvPr>
            <p:ph idx="1"/>
          </p:nvPr>
        </p:nvSpPr>
        <p:spPr>
          <a:xfrm>
            <a:off x="677334" y="1627189"/>
            <a:ext cx="8596668" cy="3880773"/>
          </a:xfrm>
        </p:spPr>
        <p:txBody>
          <a:bodyPr>
            <a:normAutofit fontScale="92500" lnSpcReduction="20000"/>
          </a:bodyPr>
          <a:lstStyle/>
          <a:p>
            <a:pPr marL="0" indent="0">
              <a:buNone/>
            </a:pPr>
            <a:r>
              <a:rPr lang="en-US" b="1" dirty="0"/>
              <a:t>Problem Being Addressed</a:t>
            </a:r>
            <a:endParaRPr lang="en-US" dirty="0"/>
          </a:p>
          <a:p>
            <a:pPr>
              <a:buFont typeface="Arial" panose="020B0604020202020204" pitchFamily="34" charset="0"/>
              <a:buChar char="•"/>
            </a:pPr>
            <a:r>
              <a:rPr lang="en-US" dirty="0"/>
              <a:t>Predict and classify breast cancer cases as malignant or benign for early diagnosis.</a:t>
            </a:r>
          </a:p>
          <a:p>
            <a:pPr marL="0" indent="0">
              <a:buNone/>
            </a:pPr>
            <a:endParaRPr lang="en-US" dirty="0"/>
          </a:p>
          <a:p>
            <a:pPr marL="0" indent="0">
              <a:buNone/>
            </a:pPr>
            <a:r>
              <a:rPr lang="en-US" b="1" dirty="0"/>
              <a:t>Assumptions</a:t>
            </a:r>
            <a:endParaRPr lang="en-US" dirty="0"/>
          </a:p>
          <a:p>
            <a:pPr>
              <a:buFont typeface="Arial" panose="020B0604020202020204" pitchFamily="34" charset="0"/>
              <a:buChar char="•"/>
            </a:pPr>
            <a:r>
              <a:rPr lang="en-US" dirty="0"/>
              <a:t>Dataset is clean and accurately labeled.</a:t>
            </a:r>
          </a:p>
          <a:p>
            <a:pPr>
              <a:buFont typeface="Arial" panose="020B0604020202020204" pitchFamily="34" charset="0"/>
              <a:buChar char="•"/>
            </a:pPr>
            <a:r>
              <a:rPr lang="en-US" dirty="0"/>
              <a:t>Selected features effectively distinguish cancer types.</a:t>
            </a:r>
          </a:p>
          <a:p>
            <a:pPr marL="0" indent="0">
              <a:buNone/>
            </a:pPr>
            <a:endParaRPr lang="en-US" dirty="0"/>
          </a:p>
          <a:p>
            <a:pPr marL="0" indent="0">
              <a:buNone/>
            </a:pPr>
            <a:r>
              <a:rPr lang="en-US" b="1" dirty="0"/>
              <a:t>Relevance</a:t>
            </a:r>
            <a:endParaRPr lang="en-US" dirty="0"/>
          </a:p>
          <a:p>
            <a:pPr>
              <a:buFont typeface="Arial" panose="020B0604020202020204" pitchFamily="34" charset="0"/>
              <a:buChar char="•"/>
            </a:pPr>
            <a:r>
              <a:rPr lang="en-US" dirty="0"/>
              <a:t>Supports timely and accurate patient diagnosis.</a:t>
            </a:r>
          </a:p>
          <a:p>
            <a:pPr>
              <a:buFont typeface="Arial" panose="020B0604020202020204" pitchFamily="34" charset="0"/>
              <a:buChar char="•"/>
            </a:pPr>
            <a:r>
              <a:rPr lang="en-US" dirty="0"/>
              <a:t>Enhances healthcare efficiency by reducing diagnostic time.</a:t>
            </a:r>
          </a:p>
          <a:p>
            <a:pPr>
              <a:buFont typeface="Arial" panose="020B0604020202020204" pitchFamily="34" charset="0"/>
              <a:buChar char="•"/>
            </a:pPr>
            <a:r>
              <a:rPr lang="en-US" dirty="0"/>
              <a:t>Contributes to broader tech-driven early cancer detection.</a:t>
            </a:r>
          </a:p>
          <a:p>
            <a:endParaRPr lang="en-IN" dirty="0"/>
          </a:p>
        </p:txBody>
      </p:sp>
    </p:spTree>
    <p:extLst>
      <p:ext uri="{BB962C8B-B14F-4D97-AF65-F5344CB8AC3E}">
        <p14:creationId xmlns:p14="http://schemas.microsoft.com/office/powerpoint/2010/main" val="199130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0450-0C18-B5A1-68B9-5E50ECDA39F7}"/>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0635E460-F416-379D-789C-129992187F1B}"/>
              </a:ext>
            </a:extLst>
          </p:cNvPr>
          <p:cNvSpPr>
            <a:spLocks noGrp="1"/>
          </p:cNvSpPr>
          <p:nvPr>
            <p:ph idx="1"/>
          </p:nvPr>
        </p:nvSpPr>
        <p:spPr/>
        <p:txBody>
          <a:bodyPr>
            <a:normAutofit/>
          </a:bodyPr>
          <a:lstStyle/>
          <a:p>
            <a:pPr marL="0" indent="0">
              <a:buNone/>
            </a:pPr>
            <a:r>
              <a:rPr lang="en-US" b="1" dirty="0"/>
              <a:t>Features</a:t>
            </a:r>
          </a:p>
          <a:p>
            <a:pPr lvl="1"/>
            <a:r>
              <a:rPr lang="en-US" b="1" dirty="0"/>
              <a:t>Clump</a:t>
            </a:r>
            <a:r>
              <a:rPr lang="en-US" dirty="0"/>
              <a:t> </a:t>
            </a:r>
            <a:r>
              <a:rPr lang="en-US" b="1" dirty="0"/>
              <a:t>Thickness</a:t>
            </a:r>
            <a:r>
              <a:rPr lang="en-US" dirty="0"/>
              <a:t>: Measures the thickness of cell clusters, indicative of tumor compactness.</a:t>
            </a:r>
          </a:p>
          <a:p>
            <a:pPr lvl="1"/>
            <a:r>
              <a:rPr lang="en-US" b="1" dirty="0"/>
              <a:t>Uniformity of Cell Shape</a:t>
            </a:r>
            <a:r>
              <a:rPr lang="en-US" dirty="0"/>
              <a:t>: Reflects the consistency of cell shape, with abnormalities suggesting malignancy.</a:t>
            </a:r>
          </a:p>
          <a:p>
            <a:pPr lvl="1"/>
            <a:r>
              <a:rPr lang="en-US" b="1" dirty="0"/>
              <a:t>Marginal Adhesion</a:t>
            </a:r>
            <a:r>
              <a:rPr lang="en-US" dirty="0"/>
              <a:t>: Assesses how well cells adhere, with lower adhesion linked to malignant cells.</a:t>
            </a:r>
          </a:p>
          <a:p>
            <a:pPr lvl="1"/>
            <a:r>
              <a:rPr lang="en-US" b="1" dirty="0"/>
              <a:t>Single Epithelial Cell Size</a:t>
            </a:r>
            <a:r>
              <a:rPr lang="en-US" dirty="0"/>
              <a:t>: Indicates size variations in epithelial cells, a key cancer indicator.</a:t>
            </a:r>
          </a:p>
          <a:p>
            <a:pPr lvl="1"/>
            <a:r>
              <a:rPr lang="en-US" b="1" dirty="0"/>
              <a:t>Bare Nuclei</a:t>
            </a:r>
            <a:r>
              <a:rPr lang="en-US" dirty="0"/>
              <a:t>: Refers to nuclei without surrounding cytoplasm, often found in malignant cases.</a:t>
            </a:r>
          </a:p>
        </p:txBody>
      </p:sp>
    </p:spTree>
    <p:extLst>
      <p:ext uri="{BB962C8B-B14F-4D97-AF65-F5344CB8AC3E}">
        <p14:creationId xmlns:p14="http://schemas.microsoft.com/office/powerpoint/2010/main" val="175505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6735-4B77-6A87-95B8-52FB8DF7AF82}"/>
              </a:ext>
            </a:extLst>
          </p:cNvPr>
          <p:cNvSpPr>
            <a:spLocks noGrp="1"/>
          </p:cNvSpPr>
          <p:nvPr>
            <p:ph type="title"/>
          </p:nvPr>
        </p:nvSpPr>
        <p:spPr/>
        <p:txBody>
          <a:bodyPr/>
          <a:lstStyle/>
          <a:p>
            <a:r>
              <a:rPr lang="en-US" b="1" dirty="0"/>
              <a:t>Dataset (Continued)</a:t>
            </a:r>
          </a:p>
        </p:txBody>
      </p:sp>
      <p:sp>
        <p:nvSpPr>
          <p:cNvPr id="3" name="Content Placeholder 2">
            <a:extLst>
              <a:ext uri="{FF2B5EF4-FFF2-40B4-BE49-F238E27FC236}">
                <a16:creationId xmlns:a16="http://schemas.microsoft.com/office/drawing/2014/main" id="{A6E959EC-85ED-99D7-C884-2B75D2D3B7F6}"/>
              </a:ext>
            </a:extLst>
          </p:cNvPr>
          <p:cNvSpPr>
            <a:spLocks noGrp="1"/>
          </p:cNvSpPr>
          <p:nvPr>
            <p:ph idx="1"/>
          </p:nvPr>
        </p:nvSpPr>
        <p:spPr/>
        <p:txBody>
          <a:bodyPr>
            <a:normAutofit/>
          </a:bodyPr>
          <a:lstStyle/>
          <a:p>
            <a:r>
              <a:rPr lang="en-US" sz="2400" b="1" dirty="0"/>
              <a:t>Bland Chromatin</a:t>
            </a:r>
            <a:r>
              <a:rPr lang="en-US" sz="2400" dirty="0"/>
              <a:t>: Evaluates the texture of cell nuclei, with variations suggesting malignancy.</a:t>
            </a:r>
          </a:p>
          <a:p>
            <a:r>
              <a:rPr lang="en-US" sz="2400" b="1" dirty="0"/>
              <a:t>Normal Nucleoli</a:t>
            </a:r>
            <a:r>
              <a:rPr lang="en-US" sz="2400" dirty="0"/>
              <a:t>: Counts nucleoli within cells; abnormalities may point to cancer.</a:t>
            </a:r>
          </a:p>
          <a:p>
            <a:r>
              <a:rPr lang="en-US" sz="2400" b="1" dirty="0"/>
              <a:t>Mitoses</a:t>
            </a:r>
            <a:r>
              <a:rPr lang="en-US" sz="2400" dirty="0"/>
              <a:t>: Measures the rate of cell division; high rates are commonly seen in tumors.</a:t>
            </a:r>
          </a:p>
          <a:p>
            <a:r>
              <a:rPr lang="en-US" sz="2400" b="1" dirty="0"/>
              <a:t>Class</a:t>
            </a:r>
            <a:r>
              <a:rPr lang="en-US" sz="2400" dirty="0"/>
              <a:t>: Target variable, with values indicating malignant (1) or benign (0) cases.</a:t>
            </a:r>
          </a:p>
        </p:txBody>
      </p:sp>
    </p:spTree>
    <p:extLst>
      <p:ext uri="{BB962C8B-B14F-4D97-AF65-F5344CB8AC3E}">
        <p14:creationId xmlns:p14="http://schemas.microsoft.com/office/powerpoint/2010/main" val="130584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D9E7-D004-EC96-5C71-2590D26B06C2}"/>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4525BE2D-31D3-95F4-FDAC-7F95C657F4CF}"/>
              </a:ext>
            </a:extLst>
          </p:cNvPr>
          <p:cNvSpPr>
            <a:spLocks noGrp="1"/>
          </p:cNvSpPr>
          <p:nvPr>
            <p:ph idx="1"/>
          </p:nvPr>
        </p:nvSpPr>
        <p:spPr>
          <a:xfrm>
            <a:off x="838200" y="1825624"/>
            <a:ext cx="10515600" cy="4856529"/>
          </a:xfrm>
        </p:spPr>
        <p:txBody>
          <a:bodyPr/>
          <a:lstStyle/>
          <a:p>
            <a:r>
              <a:rPr lang="en-US" sz="2400" b="1" dirty="0"/>
              <a:t>Handling Missing Values</a:t>
            </a:r>
            <a:r>
              <a:rPr lang="en-US" sz="2400" dirty="0"/>
              <a:t>: Fill or remove any missing data points, especially in critical features like Bare Nuclei. </a:t>
            </a:r>
          </a:p>
          <a:p>
            <a:r>
              <a:rPr lang="en-US" sz="2400" b="1"/>
              <a:t>Encoding </a:t>
            </a:r>
            <a:r>
              <a:rPr lang="en-US" sz="2400" b="1" dirty="0"/>
              <a:t>Target Variable</a:t>
            </a:r>
            <a:r>
              <a:rPr lang="en-US" sz="2400" dirty="0"/>
              <a:t>: Ensure the target variable (Class) is binary and appropriately labeled.</a:t>
            </a:r>
          </a:p>
          <a:p>
            <a:r>
              <a:rPr lang="en-US" sz="2400" b="1" dirty="0"/>
              <a:t>Splitting Data</a:t>
            </a:r>
            <a:r>
              <a:rPr lang="en-US" sz="2400" dirty="0"/>
              <a:t>: Divide data into training and testing sets to evaluate model performance</a:t>
            </a:r>
          </a:p>
          <a:p>
            <a:pPr marL="0" indent="0">
              <a:buNone/>
            </a:pPr>
            <a:endParaRPr lang="en-US" sz="2400" dirty="0"/>
          </a:p>
          <a:p>
            <a:endParaRPr lang="en-US" dirty="0"/>
          </a:p>
          <a:p>
            <a:endParaRPr lang="en-US" dirty="0"/>
          </a:p>
          <a:p>
            <a:endParaRPr lang="en-US" dirty="0"/>
          </a:p>
          <a:p>
            <a:endParaRPr lang="en-US" dirty="0"/>
          </a:p>
        </p:txBody>
      </p:sp>
      <p:sp>
        <p:nvSpPr>
          <p:cNvPr id="6" name="Rectangle 3">
            <a:extLst>
              <a:ext uri="{FF2B5EF4-FFF2-40B4-BE49-F238E27FC236}">
                <a16:creationId xmlns:a16="http://schemas.microsoft.com/office/drawing/2014/main" id="{4F117CF7-ADEF-D217-7ADC-3E8A8F5621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Feature Selection</a:t>
            </a:r>
            <a:r>
              <a:rPr kumimoji="0" lang="en-US" altLang="en-US" sz="1800" b="0" i="0" u="none" strike="noStrike" cap="none" normalizeH="0" baseline="0">
                <a:ln>
                  <a:noFill/>
                </a:ln>
                <a:solidFill>
                  <a:schemeClr val="tx1"/>
                </a:solidFill>
                <a:effectLst/>
                <a:latin typeface="Arial" panose="020B0604020202020204" pitchFamily="34" charset="0"/>
              </a:rPr>
              <a:t>: Retain essential features relevant for accurate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624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4246-F60D-E796-DE28-1F44C6D8D5B2}"/>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a16="http://schemas.microsoft.com/office/drawing/2014/main" id="{472387FF-87B9-338B-11A4-6F86BF9ABBA4}"/>
              </a:ext>
            </a:extLst>
          </p:cNvPr>
          <p:cNvSpPr>
            <a:spLocks noGrp="1"/>
          </p:cNvSpPr>
          <p:nvPr>
            <p:ph idx="1"/>
          </p:nvPr>
        </p:nvSpPr>
        <p:spPr/>
        <p:txBody>
          <a:bodyPr/>
          <a:lstStyle/>
          <a:p>
            <a:r>
              <a:rPr lang="en-US" sz="2400" b="1" dirty="0"/>
              <a:t>Algorithms Used</a:t>
            </a:r>
            <a:r>
              <a:rPr lang="en-US" sz="2400" dirty="0"/>
              <a:t>: </a:t>
            </a:r>
          </a:p>
          <a:p>
            <a:pPr lvl="1"/>
            <a:r>
              <a:rPr lang="en-US" sz="2400" dirty="0"/>
              <a:t>Logistic Regression </a:t>
            </a:r>
          </a:p>
          <a:p>
            <a:pPr lvl="1"/>
            <a:r>
              <a:rPr lang="en-US" sz="2400" dirty="0"/>
              <a:t>Decision Tree  </a:t>
            </a:r>
          </a:p>
          <a:p>
            <a:pPr lvl="1"/>
            <a:r>
              <a:rPr lang="en-US" sz="2400" dirty="0"/>
              <a:t>Random Forest.</a:t>
            </a:r>
          </a:p>
          <a:p>
            <a:r>
              <a:rPr lang="en-US" sz="2400" b="1" dirty="0"/>
              <a:t>Cross-Validation</a:t>
            </a:r>
            <a:r>
              <a:rPr lang="en-US" sz="2400" dirty="0"/>
              <a:t>: </a:t>
            </a:r>
          </a:p>
          <a:p>
            <a:pPr lvl="1"/>
            <a:r>
              <a:rPr lang="en-US" sz="2400" dirty="0"/>
              <a:t>Use of K-Fold cross-validation for model evaluation</a:t>
            </a:r>
          </a:p>
          <a:p>
            <a:endParaRPr lang="en-US" dirty="0"/>
          </a:p>
        </p:txBody>
      </p:sp>
    </p:spTree>
    <p:extLst>
      <p:ext uri="{BB962C8B-B14F-4D97-AF65-F5344CB8AC3E}">
        <p14:creationId xmlns:p14="http://schemas.microsoft.com/office/powerpoint/2010/main" val="96234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846C-C479-321D-C16D-E6D5E11247DF}"/>
              </a:ext>
            </a:extLst>
          </p:cNvPr>
          <p:cNvSpPr>
            <a:spLocks noGrp="1"/>
          </p:cNvSpPr>
          <p:nvPr>
            <p:ph type="title"/>
          </p:nvPr>
        </p:nvSpPr>
        <p:spPr/>
        <p:txBody>
          <a:bodyPr/>
          <a:lstStyle/>
          <a:p>
            <a:r>
              <a:rPr lang="en-US" dirty="0"/>
              <a:t>Logistic Regression </a:t>
            </a:r>
          </a:p>
        </p:txBody>
      </p:sp>
      <p:sp>
        <p:nvSpPr>
          <p:cNvPr id="3" name="Content Placeholder 2">
            <a:extLst>
              <a:ext uri="{FF2B5EF4-FFF2-40B4-BE49-F238E27FC236}">
                <a16:creationId xmlns:a16="http://schemas.microsoft.com/office/drawing/2014/main" id="{2613ED9E-5DCA-2687-90C0-D62A887D9C8D}"/>
              </a:ext>
            </a:extLst>
          </p:cNvPr>
          <p:cNvSpPr>
            <a:spLocks noGrp="1"/>
          </p:cNvSpPr>
          <p:nvPr>
            <p:ph idx="1"/>
          </p:nvPr>
        </p:nvSpPr>
        <p:spPr>
          <a:xfrm>
            <a:off x="677333" y="1251857"/>
            <a:ext cx="10959495" cy="5508172"/>
          </a:xfrm>
        </p:spPr>
        <p:txBody>
          <a:bodyPr>
            <a:normAutofit/>
          </a:bodyPr>
          <a:lstStyle/>
          <a:p>
            <a:pPr>
              <a:buAutoNum type="arabicPeriod"/>
            </a:pPr>
            <a:r>
              <a:rPr lang="en-US" dirty="0"/>
              <a:t>What is Logistic Regression?</a:t>
            </a:r>
          </a:p>
          <a:p>
            <a:pPr lvl="1"/>
            <a:r>
              <a:rPr lang="en-US" dirty="0"/>
              <a:t>A popular algorithm for binary classification tasks (e.g., Yes/No, 0/1).</a:t>
            </a:r>
          </a:p>
          <a:p>
            <a:pPr lvl="1"/>
            <a:r>
              <a:rPr lang="en-US" dirty="0"/>
              <a:t>Used to predict the probability of an outcome belonging to one of two classes.</a:t>
            </a:r>
          </a:p>
          <a:p>
            <a:pPr>
              <a:buFont typeface="+mj-lt"/>
              <a:buAutoNum type="arabicPeriod"/>
            </a:pPr>
            <a:r>
              <a:rPr lang="en-US" dirty="0"/>
              <a:t>Equation of line segment Y= mx + c</a:t>
            </a:r>
          </a:p>
          <a:p>
            <a:pPr lvl="1"/>
            <a:r>
              <a:rPr lang="en-US" dirty="0"/>
              <a:t>Where m is the slope </a:t>
            </a:r>
          </a:p>
          <a:p>
            <a:pPr lvl="1"/>
            <a:r>
              <a:rPr lang="en-US" dirty="0"/>
              <a:t>X is the input and c is the intercept</a:t>
            </a:r>
          </a:p>
          <a:p>
            <a:pPr>
              <a:buFont typeface="+mj-lt"/>
              <a:buAutoNum type="arabicPeriod"/>
            </a:pPr>
            <a:r>
              <a:rPr lang="en-US" dirty="0"/>
              <a:t>Sigmoid function </a:t>
            </a:r>
          </a:p>
          <a:p>
            <a:pPr>
              <a:buFont typeface="+mj-lt"/>
              <a:buAutoNum type="arabicPeriod"/>
            </a:pPr>
            <a:endParaRPr lang="en-US" dirty="0"/>
          </a:p>
          <a:p>
            <a:pPr>
              <a:buFont typeface="+mj-lt"/>
              <a:buAutoNum type="arabicPeriod"/>
            </a:pPr>
            <a:endParaRPr lang="en-US" dirty="0"/>
          </a:p>
          <a:p>
            <a:pPr>
              <a:buFont typeface="+mj-lt"/>
              <a:buAutoNum type="arabicPeriod"/>
            </a:pPr>
            <a:r>
              <a:rPr lang="en-US" b="0" i="0" dirty="0">
                <a:solidFill>
                  <a:srgbClr val="0D0D0D"/>
                </a:solidFill>
                <a:effectLst/>
                <a:latin typeface="ui-sans-serif"/>
              </a:rPr>
              <a:t>Makes predictions based on this probability:</a:t>
            </a: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endParaRPr lang="en-US" dirty="0"/>
          </a:p>
          <a:p>
            <a:pPr marL="457200" lvl="1" indent="0">
              <a:buNone/>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914400" lvl="2" indent="0">
              <a:buNone/>
            </a:pPr>
            <a:endParaRPr lang="en-US" dirty="0"/>
          </a:p>
          <a:p>
            <a:pPr marL="457200" lvl="1" indent="0">
              <a:buNone/>
            </a:pPr>
            <a:endParaRPr lang="en-US" dirty="0"/>
          </a:p>
        </p:txBody>
      </p:sp>
      <p:pic>
        <p:nvPicPr>
          <p:cNvPr id="8" name="Picture 7">
            <a:extLst>
              <a:ext uri="{FF2B5EF4-FFF2-40B4-BE49-F238E27FC236}">
                <a16:creationId xmlns:a16="http://schemas.microsoft.com/office/drawing/2014/main" id="{B808A627-BADF-9B01-93F9-36561F634568}"/>
              </a:ext>
            </a:extLst>
          </p:cNvPr>
          <p:cNvPicPr>
            <a:picLocks noChangeAspect="1"/>
          </p:cNvPicPr>
          <p:nvPr/>
        </p:nvPicPr>
        <p:blipFill>
          <a:blip r:embed="rId2"/>
          <a:stretch>
            <a:fillRect/>
          </a:stretch>
        </p:blipFill>
        <p:spPr>
          <a:xfrm>
            <a:off x="1022619" y="5268687"/>
            <a:ext cx="4572638" cy="871713"/>
          </a:xfrm>
          <a:prstGeom prst="rect">
            <a:avLst/>
          </a:prstGeom>
        </p:spPr>
      </p:pic>
      <p:pic>
        <p:nvPicPr>
          <p:cNvPr id="9" name="Picture 8">
            <a:extLst>
              <a:ext uri="{FF2B5EF4-FFF2-40B4-BE49-F238E27FC236}">
                <a16:creationId xmlns:a16="http://schemas.microsoft.com/office/drawing/2014/main" id="{B724096F-DF59-779E-3F27-1CC618602356}"/>
              </a:ext>
            </a:extLst>
          </p:cNvPr>
          <p:cNvPicPr>
            <a:picLocks noChangeAspect="1"/>
          </p:cNvPicPr>
          <p:nvPr/>
        </p:nvPicPr>
        <p:blipFill>
          <a:blip r:embed="rId3"/>
          <a:stretch>
            <a:fillRect/>
          </a:stretch>
        </p:blipFill>
        <p:spPr>
          <a:xfrm>
            <a:off x="1546207" y="3854608"/>
            <a:ext cx="1371791" cy="981212"/>
          </a:xfrm>
          <a:prstGeom prst="rect">
            <a:avLst/>
          </a:prstGeom>
        </p:spPr>
      </p:pic>
      <p:pic>
        <p:nvPicPr>
          <p:cNvPr id="1040" name="Picture 16" descr="Logistic Regression Architecture | Download Scientific Diagram">
            <a:extLst>
              <a:ext uri="{FF2B5EF4-FFF2-40B4-BE49-F238E27FC236}">
                <a16:creationId xmlns:a16="http://schemas.microsoft.com/office/drawing/2014/main" id="{D2F09FEC-28D7-FAE6-9E12-6166232B4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906" y="2363267"/>
            <a:ext cx="4572639"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9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3E2-84DB-5FEF-E5A0-F043CCBB80D1}"/>
              </a:ext>
            </a:extLst>
          </p:cNvPr>
          <p:cNvSpPr>
            <a:spLocks noGrp="1"/>
          </p:cNvSpPr>
          <p:nvPr>
            <p:ph type="title"/>
          </p:nvPr>
        </p:nvSpPr>
        <p:spPr/>
        <p:txBody>
          <a:bodyPr/>
          <a:lstStyle/>
          <a:p>
            <a:r>
              <a:rPr lang="en-US" dirty="0"/>
              <a:t>Advantages and Limitations of Logistic Regression</a:t>
            </a:r>
          </a:p>
        </p:txBody>
      </p:sp>
      <p:sp>
        <p:nvSpPr>
          <p:cNvPr id="3" name="Content Placeholder 2">
            <a:extLst>
              <a:ext uri="{FF2B5EF4-FFF2-40B4-BE49-F238E27FC236}">
                <a16:creationId xmlns:a16="http://schemas.microsoft.com/office/drawing/2014/main" id="{17009EC5-9F1C-7CBE-8E7B-4745EBCEFF7C}"/>
              </a:ext>
            </a:extLst>
          </p:cNvPr>
          <p:cNvSpPr>
            <a:spLocks noGrp="1"/>
          </p:cNvSpPr>
          <p:nvPr>
            <p:ph idx="1"/>
          </p:nvPr>
        </p:nvSpPr>
        <p:spPr/>
        <p:txBody>
          <a:bodyPr/>
          <a:lstStyle/>
          <a:p>
            <a:pPr algn="l"/>
            <a:r>
              <a:rPr lang="en-US" b="1" i="0" dirty="0">
                <a:solidFill>
                  <a:srgbClr val="0D0D0D"/>
                </a:solidFill>
                <a:effectLst/>
                <a:latin typeface="ui-sans-serif"/>
              </a:rPr>
              <a:t>Advantages</a:t>
            </a:r>
          </a:p>
          <a:p>
            <a:pPr lvl="1"/>
            <a:r>
              <a:rPr lang="en-US" b="1" i="0" dirty="0">
                <a:solidFill>
                  <a:srgbClr val="0D0D0D"/>
                </a:solidFill>
                <a:effectLst/>
                <a:latin typeface="ui-sans-serif"/>
              </a:rPr>
              <a:t>Easy to Understand</a:t>
            </a:r>
            <a:r>
              <a:rPr lang="en-US" b="0" i="0" dirty="0">
                <a:solidFill>
                  <a:srgbClr val="0D0D0D"/>
                </a:solidFill>
                <a:effectLst/>
                <a:latin typeface="ui-sans-serif"/>
              </a:rPr>
              <a:t>: Provides interpretable results.</a:t>
            </a:r>
          </a:p>
          <a:p>
            <a:pPr lvl="1"/>
            <a:r>
              <a:rPr lang="en-US" b="1" i="0" dirty="0">
                <a:solidFill>
                  <a:srgbClr val="0D0D0D"/>
                </a:solidFill>
                <a:effectLst/>
                <a:latin typeface="ui-sans-serif"/>
              </a:rPr>
              <a:t>Efficient</a:t>
            </a:r>
            <a:r>
              <a:rPr lang="en-US" b="0" i="0" dirty="0">
                <a:solidFill>
                  <a:srgbClr val="0D0D0D"/>
                </a:solidFill>
                <a:effectLst/>
                <a:latin typeface="ui-sans-serif"/>
              </a:rPr>
              <a:t>: Works well with small to medium-sized datasets.</a:t>
            </a:r>
          </a:p>
          <a:p>
            <a:pPr lvl="1"/>
            <a:r>
              <a:rPr lang="en-US" b="1" i="0" dirty="0">
                <a:solidFill>
                  <a:srgbClr val="0D0D0D"/>
                </a:solidFill>
                <a:effectLst/>
                <a:latin typeface="ui-sans-serif"/>
              </a:rPr>
              <a:t>Good for Binary Classification</a:t>
            </a:r>
            <a:r>
              <a:rPr lang="en-US" b="0" i="0" dirty="0">
                <a:solidFill>
                  <a:srgbClr val="0D0D0D"/>
                </a:solidFill>
                <a:effectLst/>
                <a:latin typeface="ui-sans-serif"/>
              </a:rPr>
              <a:t>: Suitable for simple classification tasks.</a:t>
            </a:r>
          </a:p>
          <a:p>
            <a:pPr algn="l"/>
            <a:r>
              <a:rPr lang="en-US" b="1" i="0" dirty="0">
                <a:solidFill>
                  <a:srgbClr val="0D0D0D"/>
                </a:solidFill>
                <a:effectLst/>
                <a:latin typeface="ui-sans-serif"/>
              </a:rPr>
              <a:t>Limitations</a:t>
            </a:r>
          </a:p>
          <a:p>
            <a:pPr algn="l"/>
            <a:r>
              <a:rPr lang="en-US" b="1" i="0" dirty="0">
                <a:solidFill>
                  <a:srgbClr val="0D0D0D"/>
                </a:solidFill>
                <a:effectLst/>
                <a:latin typeface="ui-sans-serif"/>
              </a:rPr>
              <a:t>Assumes a Linear Relationship</a:t>
            </a:r>
            <a:r>
              <a:rPr lang="en-US" b="0" i="0" dirty="0">
                <a:solidFill>
                  <a:srgbClr val="0D0D0D"/>
                </a:solidFill>
                <a:effectLst/>
                <a:latin typeface="ui-sans-serif"/>
              </a:rPr>
              <a:t>: Works best when the relationship between features and the outcome is linear.</a:t>
            </a:r>
          </a:p>
          <a:p>
            <a:pPr algn="l"/>
            <a:r>
              <a:rPr lang="en-US" b="1" i="0" dirty="0">
                <a:solidFill>
                  <a:srgbClr val="0D0D0D"/>
                </a:solidFill>
                <a:effectLst/>
                <a:latin typeface="ui-sans-serif"/>
              </a:rPr>
              <a:t>Sensitive to Outliers</a:t>
            </a:r>
            <a:r>
              <a:rPr lang="en-US" b="0" i="0" dirty="0">
                <a:solidFill>
                  <a:srgbClr val="0D0D0D"/>
                </a:solidFill>
                <a:effectLst/>
                <a:latin typeface="ui-sans-serif"/>
              </a:rPr>
              <a:t>: Extreme values can distort predictions.</a:t>
            </a:r>
          </a:p>
          <a:p>
            <a:pPr algn="l"/>
            <a:r>
              <a:rPr lang="en-US" b="1" i="0" dirty="0">
                <a:solidFill>
                  <a:srgbClr val="0D0D0D"/>
                </a:solidFill>
                <a:effectLst/>
                <a:latin typeface="ui-sans-serif"/>
              </a:rPr>
              <a:t>Not Suitable for Complex Problems</a:t>
            </a:r>
            <a:r>
              <a:rPr lang="en-US" b="0" i="0" dirty="0">
                <a:solidFill>
                  <a:srgbClr val="0D0D0D"/>
                </a:solidFill>
                <a:effectLst/>
                <a:latin typeface="ui-sans-serif"/>
              </a:rPr>
              <a:t>: Other models (e.g., Decision Trees, Neural Networks) may be better for more complex data.</a:t>
            </a:r>
          </a:p>
          <a:p>
            <a:pPr marL="0" indent="0" algn="l">
              <a:buNone/>
            </a:pPr>
            <a:endParaRPr lang="en-US" b="0" i="0" dirty="0">
              <a:solidFill>
                <a:srgbClr val="0D0D0D"/>
              </a:solidFill>
              <a:effectLst/>
              <a:latin typeface="ui-sans-serif"/>
            </a:endParaRPr>
          </a:p>
          <a:p>
            <a:endParaRPr lang="en-US" dirty="0"/>
          </a:p>
        </p:txBody>
      </p:sp>
    </p:spTree>
    <p:extLst>
      <p:ext uri="{BB962C8B-B14F-4D97-AF65-F5344CB8AC3E}">
        <p14:creationId xmlns:p14="http://schemas.microsoft.com/office/powerpoint/2010/main" val="35167401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298</TotalTime>
  <Words>1257</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ui-sans-serif</vt:lpstr>
      <vt:lpstr>Wingdings 3</vt:lpstr>
      <vt:lpstr>Facet</vt:lpstr>
      <vt:lpstr>Breast Cancer Prediction Model</vt:lpstr>
      <vt:lpstr> Introduction</vt:lpstr>
      <vt:lpstr>Problem Definition</vt:lpstr>
      <vt:lpstr>Dataset</vt:lpstr>
      <vt:lpstr>Dataset (Continued)</vt:lpstr>
      <vt:lpstr>Data Preprocessing</vt:lpstr>
      <vt:lpstr>Model Selection</vt:lpstr>
      <vt:lpstr>Logistic Regression </vt:lpstr>
      <vt:lpstr>Advantages and Limitations of Logistic Regression</vt:lpstr>
      <vt:lpstr>Decision Tree Architecture</vt:lpstr>
      <vt:lpstr>Decision Tree Architecture</vt:lpstr>
      <vt:lpstr>Decision Tree Architecture</vt:lpstr>
      <vt:lpstr>Random Forest Architecture</vt:lpstr>
      <vt:lpstr>Random Forest Architecture</vt:lpstr>
      <vt:lpstr>Random Forest Architecture</vt:lpstr>
      <vt:lpstr>Results and Discussions</vt:lpstr>
      <vt:lpstr>Results and Discussions</vt:lpstr>
      <vt:lpstr>Results and Discussions</vt:lpstr>
      <vt:lpstr>Results and Discussions</vt:lpstr>
      <vt:lpstr>Results and Discussions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Ajithkumar</dc:creator>
  <cp:lastModifiedBy>Akhil Ajithkumar</cp:lastModifiedBy>
  <cp:revision>9</cp:revision>
  <dcterms:created xsi:type="dcterms:W3CDTF">2024-11-09T09:26:44Z</dcterms:created>
  <dcterms:modified xsi:type="dcterms:W3CDTF">2024-11-13T14:04:31Z</dcterms:modified>
</cp:coreProperties>
</file>