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25" r:id="rId5"/>
    <p:sldId id="327" r:id="rId6"/>
    <p:sldId id="328" r:id="rId7"/>
    <p:sldId id="340" r:id="rId8"/>
    <p:sldId id="351" r:id="rId9"/>
    <p:sldId id="352" r:id="rId10"/>
    <p:sldId id="349" r:id="rId11"/>
    <p:sldId id="353" r:id="rId12"/>
    <p:sldId id="354" r:id="rId13"/>
    <p:sldId id="355" r:id="rId14"/>
    <p:sldId id="357" r:id="rId15"/>
    <p:sldId id="356" r:id="rId16"/>
    <p:sldId id="358" r:id="rId17"/>
    <p:sldId id="359" r:id="rId18"/>
    <p:sldId id="360" r:id="rId19"/>
    <p:sldId id="346" r:id="rId20"/>
    <p:sldId id="348" r:id="rId21"/>
    <p:sldId id="363" r:id="rId22"/>
    <p:sldId id="367" r:id="rId23"/>
    <p:sldId id="362" r:id="rId24"/>
    <p:sldId id="364" r:id="rId25"/>
    <p:sldId id="365" r:id="rId26"/>
    <p:sldId id="366" r:id="rId27"/>
    <p:sldId id="33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Group 05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Project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FDFA4-2BC8-0E96-1FE0-F6286AFEC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764" y="2221985"/>
            <a:ext cx="4170949" cy="29718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Distribution plot for expenses of customer which is right skewed.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Distribution plot for the income of the customer which is symmetric.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8062A-DCB8-B120-1967-4767AF3A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1" y="95080"/>
            <a:ext cx="4698791" cy="3342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3C01B-83CD-E86F-D15F-5B67C1E8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077" y="3707885"/>
            <a:ext cx="4167035" cy="3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4222F-1030-4F78-3A14-01A2F658F8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2180" y="3494313"/>
            <a:ext cx="5768840" cy="3123295"/>
          </a:xfrm>
        </p:spPr>
        <p:txBody>
          <a:bodyPr/>
          <a:lstStyle/>
          <a:p>
            <a:r>
              <a:rPr lang="en-US" dirty="0"/>
              <a:t>In this bar chart we are comparing the Education and Income of a customer.</a:t>
            </a:r>
            <a:r>
              <a:rPr lang="en-IN" dirty="0"/>
              <a:t> We can observe the postgraduate customers have the highest income that is &gt;50000, graduates are earning around 50000, followed by Graduates earning &gt;40000.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678A47-C6D2-2535-E30E-D5BC4C02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915" y="240391"/>
            <a:ext cx="5354247" cy="827314"/>
          </a:xfrm>
        </p:spPr>
        <p:txBody>
          <a:bodyPr/>
          <a:lstStyle/>
          <a:p>
            <a:r>
              <a:rPr lang="en-US" sz="3200" dirty="0"/>
              <a:t>Bivariate analysis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9F8468-52B5-2FF2-E79D-D18C09CD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62" y="916025"/>
            <a:ext cx="5768840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0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F639-5328-9F74-6608-F862814F4A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4335" y="3490383"/>
            <a:ext cx="6519672" cy="29718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Plotted scatter plot for the ‘</a:t>
            </a:r>
            <a:r>
              <a:rPr lang="en-US" sz="1800" dirty="0" err="1"/>
              <a:t>Marital_Status</a:t>
            </a:r>
            <a:r>
              <a:rPr lang="en-US" sz="1800" dirty="0"/>
              <a:t>’ .'</a:t>
            </a:r>
            <a:r>
              <a:rPr lang="en-US" sz="1800" dirty="0" err="1"/>
              <a:t>NumDealsPurchases</a:t>
            </a:r>
            <a:r>
              <a:rPr lang="en-US" sz="1800" dirty="0"/>
              <a:t>’.which scattered which is linear.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Plotted scatter plot for the 'Income', '</a:t>
            </a:r>
            <a:r>
              <a:rPr lang="en-US" sz="1800" dirty="0" err="1"/>
              <a:t>NumWebPurchases</a:t>
            </a:r>
            <a:r>
              <a:rPr lang="en-US" sz="1800" dirty="0"/>
              <a:t>’. The high income customers are purchasing more on web.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Plotted scatter plot for the 'Income', '</a:t>
            </a:r>
            <a:r>
              <a:rPr lang="en-US" sz="1800" dirty="0" err="1"/>
              <a:t>NumCatalogPurchases</a:t>
            </a:r>
            <a:r>
              <a:rPr lang="en-US" sz="1800" dirty="0"/>
              <a:t>’ The customers which has income between 60000 – 90000 are going with catalog purchasing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FD9AA-91D9-C9A7-E9F0-C9078D4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4" y="108082"/>
            <a:ext cx="4939206" cy="3121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5056E-2A88-0C81-8415-F9FD1FCF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083"/>
            <a:ext cx="5036342" cy="3155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AD8CA-33F2-91BD-3E9F-BCDFC1048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2" y="3355823"/>
            <a:ext cx="5182707" cy="32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4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EC5D-72F5-4142-DEE0-E298F644E5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339" y="269508"/>
            <a:ext cx="7706629" cy="1309036"/>
          </a:xfrm>
        </p:spPr>
        <p:txBody>
          <a:bodyPr/>
          <a:lstStyle/>
          <a:p>
            <a:r>
              <a:rPr lang="en-US" dirty="0"/>
              <a:t>Pie chart to know the customer education percentage.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14BD26-A86F-E87B-C0EF-66439874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57" y="2073435"/>
            <a:ext cx="5875529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D56E5-8EC3-DC01-83ED-DB8A28BF7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0566" y="200608"/>
            <a:ext cx="6519672" cy="2971800"/>
          </a:xfrm>
        </p:spPr>
        <p:txBody>
          <a:bodyPr/>
          <a:lstStyle/>
          <a:p>
            <a:r>
              <a:rPr lang="en-US" dirty="0"/>
              <a:t>Bar graph between campaigns and Expenses, here we can observe customers who accepted the campaign 3 had more expenses, followed by campaign 4 customers, campaign 2 customers has less than 3&amp;4. The least expenses are customers who </a:t>
            </a:r>
            <a:r>
              <a:rPr lang="en-US" dirty="0" err="1"/>
              <a:t>does’nt</a:t>
            </a:r>
            <a:r>
              <a:rPr lang="en-US" dirty="0"/>
              <a:t> accepted any campaign.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D05AA-15D7-905D-35F0-6E1C5D39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79" y="2473649"/>
            <a:ext cx="5563082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E66023-067D-9570-002E-7A3DA9EB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79" y="479494"/>
            <a:ext cx="7126644" cy="54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B8D8-AE16-4543-1F34-DB96BAE6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Multivariate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AC3C4-F711-F56A-E1C1-7D8B1029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1237659"/>
            <a:ext cx="9898223" cy="5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5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4D1F-0D94-BD7B-6163-9DB58574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Correlation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B8E26-1B51-71C5-5907-335F37F4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5" y="1024048"/>
            <a:ext cx="8899779" cy="56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2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D63-BF63-0FFB-80EA-C3BFF45E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231006"/>
            <a:ext cx="10058400" cy="1292994"/>
          </a:xfrm>
        </p:spPr>
        <p:txBody>
          <a:bodyPr/>
          <a:lstStyle/>
          <a:p>
            <a:r>
              <a:rPr lang="en-IN" dirty="0"/>
              <a:t>Elbow graph for </a:t>
            </a:r>
            <a:r>
              <a:rPr lang="en-IN" dirty="0" err="1"/>
              <a:t>kmeans</a:t>
            </a:r>
            <a:r>
              <a:rPr lang="en-IN" dirty="0"/>
              <a:t>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6046D5-B65F-4979-F931-D0E315F621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1546224"/>
            <a:ext cx="7040775" cy="54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3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44E1-BA15-3500-45AD-11AF67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53" y="847023"/>
            <a:ext cx="9636822" cy="5277148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Silhouette scores: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Silhouette score for </a:t>
            </a:r>
            <a:r>
              <a:rPr lang="en-IN" dirty="0" err="1"/>
              <a:t>dbscan</a:t>
            </a:r>
            <a:r>
              <a:rPr lang="en-IN" dirty="0"/>
              <a:t> is 0.518</a:t>
            </a:r>
          </a:p>
          <a:p>
            <a:r>
              <a:rPr lang="en-IN" dirty="0"/>
              <a:t>Silhouette </a:t>
            </a:r>
            <a:r>
              <a:rPr lang="en-IN" dirty="0" err="1"/>
              <a:t>scorefor</a:t>
            </a:r>
            <a:r>
              <a:rPr lang="en-IN" dirty="0"/>
              <a:t> </a:t>
            </a:r>
            <a:r>
              <a:rPr lang="en-IN" dirty="0" err="1"/>
              <a:t>Kmeans</a:t>
            </a:r>
            <a:r>
              <a:rPr lang="en-IN" dirty="0"/>
              <a:t> is 0.166</a:t>
            </a:r>
          </a:p>
          <a:p>
            <a:r>
              <a:rPr lang="en-IN" dirty="0"/>
              <a:t>Silhouette score for Agglomerative clustering is 0.152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7F245-A05A-EBA2-715E-A0FBEE61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5" y="0"/>
            <a:ext cx="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9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261" y="2183363"/>
            <a:ext cx="8397551" cy="4025412"/>
          </a:xfrm>
        </p:spPr>
        <p:txBody>
          <a:bodyPr/>
          <a:lstStyle/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Personality Analysis is a detailed analysis of a company’s ideal customers. It helps a business to better understand its customers and makes it easier for them to modify products according to the specific needs, behaviours and concerns of different types of customers.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Customer personality analysis helps a business to modify its product based on its target customers from different types of customer segments. For example, instead of spending money to market a new product to every customer in the company’s database, a company can analyse which customer segment is most likely to buy the product and then market the product only on that particular segment.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DD42E46-5346-D655-A295-1A3FB1B876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83" r="21883"/>
          <a:stretch>
            <a:fillRect/>
          </a:stretch>
        </p:blipFill>
        <p:spPr>
          <a:xfrm>
            <a:off x="318734" y="1673352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5F5F-8A62-E0C9-EE6C-8F70E5DB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clusters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FA3A25-4A62-12C2-A90A-12FB5C86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6224"/>
            <a:ext cx="8672000" cy="555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4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5BC9-19B5-BBFF-0514-61F76C3E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139414" cy="1246188"/>
          </a:xfrm>
        </p:spPr>
        <p:txBody>
          <a:bodyPr/>
          <a:lstStyle/>
          <a:p>
            <a:r>
              <a:rPr lang="en-US" dirty="0"/>
              <a:t>Cluster's Profile Based on Income and Spending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E26E6-5FF7-78E1-7EE2-BBD980B527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53" y="1855788"/>
            <a:ext cx="6912369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8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3830-9575-C881-BA14-54CDE7C9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6716-F72B-9B1D-5B42-F5619C95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cluster 0:Low expenses high income</a:t>
            </a:r>
          </a:p>
          <a:p>
            <a:r>
              <a:rPr lang="en-US" dirty="0"/>
              <a:t>cluster 1:Average Spendings Average  income</a:t>
            </a:r>
          </a:p>
          <a:p>
            <a:r>
              <a:rPr lang="en-US" dirty="0"/>
              <a:t>cluster 2:High Income Average Expenses</a:t>
            </a:r>
          </a:p>
          <a:p>
            <a:r>
              <a:rPr lang="en-US" dirty="0"/>
              <a:t>cluster 3:High expenses High Income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89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9E8B-AA2F-264A-A94A-2CB4D81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86D2CB-7CEB-9D50-A83E-2566E22E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523" y="4032242"/>
            <a:ext cx="29" cy="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B94848-FA4B-753A-7192-76399219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70" y="1383718"/>
            <a:ext cx="8138242" cy="47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8049" y="4745735"/>
            <a:ext cx="8864081" cy="889955"/>
          </a:xfrm>
        </p:spPr>
        <p:txBody>
          <a:bodyPr/>
          <a:lstStyle/>
          <a:p>
            <a:r>
              <a:rPr lang="en-US" dirty="0"/>
              <a:t>Need to perform clustering to summarize customer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7F46D-5A20-E816-0EEB-E9C7A3FA60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8882" y="1651519"/>
            <a:ext cx="9489231" cy="501053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Understood the data using info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Detected the null values in the data. Which is just 1% so dropped those observations using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df.dropna</a:t>
            </a:r>
            <a:r>
              <a:rPr lang="en-IN" dirty="0"/>
              <a:t>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Then checked for the duplicates using </a:t>
            </a:r>
            <a:r>
              <a:rPr lang="en-IN" dirty="0" err="1"/>
              <a:t>df.duplicated</a:t>
            </a:r>
            <a:r>
              <a:rPr lang="en-IN" dirty="0"/>
              <a:t>().sum()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Concluded there are no duplicate records in the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Also replaced 'Alone’, 'Absurd’, 'YOLO’ from marital status with single.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Then we dropped the 'Z_</a:t>
            </a:r>
            <a:r>
              <a:rPr lang="en-IN" dirty="0" err="1"/>
              <a:t>CostContact</a:t>
            </a:r>
            <a:r>
              <a:rPr lang="en-IN" dirty="0"/>
              <a:t>','</a:t>
            </a:r>
            <a:r>
              <a:rPr lang="en-IN" dirty="0" err="1"/>
              <a:t>Z_Revenue</a:t>
            </a:r>
            <a:r>
              <a:rPr lang="en-IN" dirty="0"/>
              <a:t>’ columns as they are not contributing towards the remaining columns.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2A524-7F3C-F9E1-0A16-47B8425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67448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604B6-A47B-0774-A1D6-D67E83C1A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28187" y="961053"/>
            <a:ext cx="5374433" cy="40681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Detected outliers in the Income column</a:t>
            </a:r>
          </a:p>
          <a:p>
            <a:r>
              <a:rPr lang="en-IN" dirty="0" err="1"/>
              <a:t>iqr_value</a:t>
            </a:r>
            <a:r>
              <a:rPr lang="en-IN" dirty="0"/>
              <a:t> = </a:t>
            </a:r>
            <a:r>
              <a:rPr lang="en-IN" dirty="0" err="1"/>
              <a:t>df</a:t>
            </a:r>
            <a:r>
              <a:rPr lang="en-IN" dirty="0"/>
              <a:t>['Income'].quantile(0.75) - </a:t>
            </a:r>
            <a:r>
              <a:rPr lang="en-IN" dirty="0" err="1"/>
              <a:t>df</a:t>
            </a:r>
            <a:r>
              <a:rPr lang="en-IN" dirty="0"/>
              <a:t>['Income'].quantile(0.25)</a:t>
            </a:r>
          </a:p>
          <a:p>
            <a:r>
              <a:rPr lang="en-IN" dirty="0" err="1"/>
              <a:t>MntMeatProducts_outliers</a:t>
            </a:r>
            <a:r>
              <a:rPr lang="en-IN" dirty="0"/>
              <a:t> = (</a:t>
            </a:r>
            <a:r>
              <a:rPr lang="en-IN" dirty="0" err="1"/>
              <a:t>df</a:t>
            </a:r>
            <a:r>
              <a:rPr lang="en-IN" dirty="0"/>
              <a:t>['Income'] &lt; </a:t>
            </a:r>
            <a:r>
              <a:rPr lang="en-IN" dirty="0" err="1"/>
              <a:t>df</a:t>
            </a:r>
            <a:r>
              <a:rPr lang="en-IN" dirty="0"/>
              <a:t>['Income'].quantile(0.25) - 1.5 * </a:t>
            </a:r>
            <a:r>
              <a:rPr lang="en-IN" dirty="0" err="1"/>
              <a:t>iqr_value</a:t>
            </a:r>
            <a:r>
              <a:rPr lang="en-IN" dirty="0"/>
              <a:t>) | (</a:t>
            </a:r>
            <a:r>
              <a:rPr lang="en-IN" dirty="0" err="1"/>
              <a:t>df</a:t>
            </a:r>
            <a:r>
              <a:rPr lang="en-IN" dirty="0"/>
              <a:t>['Income'] &gt; </a:t>
            </a:r>
            <a:r>
              <a:rPr lang="en-IN" dirty="0" err="1"/>
              <a:t>df</a:t>
            </a:r>
            <a:r>
              <a:rPr lang="en-IN" dirty="0"/>
              <a:t>['Income'].quantile(0.75) + 1.5 * </a:t>
            </a:r>
            <a:r>
              <a:rPr lang="en-IN" dirty="0" err="1"/>
              <a:t>iqr_value</a:t>
            </a:r>
            <a:r>
              <a:rPr lang="en-IN" dirty="0"/>
              <a:t>)</a:t>
            </a:r>
          </a:p>
          <a:p>
            <a:r>
              <a:rPr lang="en-IN" dirty="0" err="1"/>
              <a:t>df.loc</a:t>
            </a:r>
            <a:r>
              <a:rPr lang="en-IN" dirty="0"/>
              <a:t>[</a:t>
            </a:r>
            <a:r>
              <a:rPr lang="en-IN" dirty="0" err="1"/>
              <a:t>MntMeatProducts_outliers</a:t>
            </a:r>
            <a:r>
              <a:rPr lang="en-IN" dirty="0"/>
              <a:t>, 'Income'] = </a:t>
            </a:r>
            <a:r>
              <a:rPr lang="en-IN" dirty="0" err="1"/>
              <a:t>iqr_value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And adjusted them with </a:t>
            </a:r>
            <a:r>
              <a:rPr lang="en-IN" dirty="0" err="1"/>
              <a:t>iqr</a:t>
            </a:r>
            <a:r>
              <a:rPr lang="en-IN" dirty="0"/>
              <a:t> values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4251E2-1EEC-8036-F3A2-DA5948EB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307911"/>
            <a:ext cx="4245429" cy="2836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8DBA8B-72DD-039B-2971-C0B475A14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969" y="3736911"/>
            <a:ext cx="3247427" cy="29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484BA-F56D-D197-B6CD-761BFAF48F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9842" y="1726163"/>
            <a:ext cx="4828965" cy="32470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Detected outliers in the age column and adjusted them with </a:t>
            </a:r>
            <a:r>
              <a:rPr lang="en-US" dirty="0" err="1"/>
              <a:t>iqr</a:t>
            </a:r>
            <a:r>
              <a:rPr lang="en-US" dirty="0"/>
              <a:t> values</a:t>
            </a:r>
          </a:p>
          <a:p>
            <a:r>
              <a:rPr lang="en-IN" dirty="0"/>
              <a:t>Q1 = </a:t>
            </a:r>
            <a:r>
              <a:rPr lang="en-IN" dirty="0" err="1"/>
              <a:t>np.percentile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['Age'], 25)</a:t>
            </a:r>
          </a:p>
          <a:p>
            <a:r>
              <a:rPr lang="en-IN" dirty="0"/>
              <a:t>Q3 = </a:t>
            </a:r>
            <a:r>
              <a:rPr lang="en-IN" dirty="0" err="1"/>
              <a:t>np.percentile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['Age'], 75)</a:t>
            </a:r>
          </a:p>
          <a:p>
            <a:r>
              <a:rPr lang="en-IN" dirty="0"/>
              <a:t>IQR = Q3 - Q1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</a:t>
            </a:r>
            <a:r>
              <a:rPr lang="en-IN" dirty="0"/>
              <a:t>[(</a:t>
            </a:r>
            <a:r>
              <a:rPr lang="en-IN" dirty="0" err="1"/>
              <a:t>df</a:t>
            </a:r>
            <a:r>
              <a:rPr lang="en-IN" dirty="0"/>
              <a:t>["Age"]&gt;=Q1- 1.5*IQR) &amp; (</a:t>
            </a:r>
            <a:r>
              <a:rPr lang="en-IN" dirty="0" err="1"/>
              <a:t>df</a:t>
            </a:r>
            <a:r>
              <a:rPr lang="en-IN" dirty="0"/>
              <a:t>["Age"]&lt;=Q3+ 1.5*IQR)]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80EB13-85D8-6E4B-DD68-D20F3309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4"/>
            <a:ext cx="4404049" cy="363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CF34A0-2ECF-3EC0-2283-D6B54BEE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7" y="2870951"/>
            <a:ext cx="3809998" cy="38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04F7-8CD5-05D3-01DC-DC12A47FFE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0535" y="709128"/>
            <a:ext cx="10898155" cy="6148872"/>
          </a:xfrm>
        </p:spPr>
        <p:txBody>
          <a:bodyPr/>
          <a:lstStyle/>
          <a:p>
            <a:pPr algn="just"/>
            <a:endParaRPr lang="en-IN" sz="1200" dirty="0"/>
          </a:p>
          <a:p>
            <a:pPr algn="just"/>
            <a:r>
              <a:rPr lang="en-IN" sz="1200" dirty="0"/>
              <a:t>Here we have to reduce the features for better clustering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['Expenses'] =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MntWines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MntFruits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MntMeatProducts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MntFishProducts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MntSweetProducts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MntGoldProds</a:t>
            </a:r>
            <a:r>
              <a:rPr lang="en-IN" sz="1200" dirty="0"/>
              <a:t>’]</a:t>
            </a:r>
          </a:p>
          <a:p>
            <a:pPr algn="just"/>
            <a:r>
              <a:rPr lang="en-IN" sz="1200" dirty="0"/>
              <a:t>Converted spendings on different products into one feature as ‘Expenses’.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200" dirty="0" err="1"/>
              <a:t>df</a:t>
            </a:r>
            <a:r>
              <a:rPr lang="en-US" sz="1200" dirty="0"/>
              <a:t>['Children'] = </a:t>
            </a:r>
            <a:r>
              <a:rPr lang="en-US" sz="1200" dirty="0" err="1"/>
              <a:t>df</a:t>
            </a:r>
            <a:r>
              <a:rPr lang="en-US" sz="1200" dirty="0"/>
              <a:t>['</a:t>
            </a:r>
            <a:r>
              <a:rPr lang="en-US" sz="1200" dirty="0" err="1"/>
              <a:t>Kidhome</a:t>
            </a:r>
            <a:r>
              <a:rPr lang="en-US" sz="1200" dirty="0"/>
              <a:t>'] + </a:t>
            </a:r>
            <a:r>
              <a:rPr lang="en-US" sz="1200" dirty="0" err="1"/>
              <a:t>df</a:t>
            </a:r>
            <a:r>
              <a:rPr lang="en-US" sz="1200" dirty="0"/>
              <a:t>['</a:t>
            </a:r>
            <a:r>
              <a:rPr lang="en-US" sz="1200" dirty="0" err="1"/>
              <a:t>Teenhome</a:t>
            </a:r>
            <a:r>
              <a:rPr lang="en-US" sz="1200" dirty="0"/>
              <a:t>’]</a:t>
            </a:r>
            <a:endParaRPr lang="en-IN" sz="1200" dirty="0"/>
          </a:p>
          <a:p>
            <a:pPr algn="just"/>
            <a:r>
              <a:rPr lang="en-IN" sz="1200" dirty="0"/>
              <a:t>Converted kids and teens as children.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['Education'] = </a:t>
            </a:r>
            <a:r>
              <a:rPr lang="en-IN" sz="1200" dirty="0" err="1"/>
              <a:t>df</a:t>
            </a:r>
            <a:r>
              <a:rPr lang="en-IN" sz="1200" dirty="0"/>
              <a:t>['Education'].replace({'</a:t>
            </a:r>
            <a:r>
              <a:rPr lang="en-IN" sz="1200" dirty="0" err="1"/>
              <a:t>Basic':'Undergraduate</a:t>
            </a:r>
            <a:r>
              <a:rPr lang="en-IN" sz="1200" dirty="0"/>
              <a:t>', '2n </a:t>
            </a:r>
            <a:r>
              <a:rPr lang="en-IN" sz="1200" dirty="0" err="1"/>
              <a:t>Cycle':'Undergraduate</a:t>
            </a:r>
            <a:r>
              <a:rPr lang="en-IN" sz="1200" dirty="0"/>
              <a:t>', '</a:t>
            </a:r>
            <a:r>
              <a:rPr lang="en-IN" sz="1200" dirty="0" err="1"/>
              <a:t>Graduation':'Graduate</a:t>
            </a:r>
            <a:r>
              <a:rPr lang="en-IN" sz="1200" dirty="0"/>
              <a:t>', '</a:t>
            </a:r>
            <a:r>
              <a:rPr lang="en-IN" sz="1200" dirty="0" err="1"/>
              <a:t>Master':'Postgraduate</a:t>
            </a:r>
            <a:r>
              <a:rPr lang="en-IN" sz="1200" dirty="0"/>
              <a:t>', '</a:t>
            </a:r>
            <a:r>
              <a:rPr lang="en-IN" sz="1200" dirty="0" err="1"/>
              <a:t>PhD':'Postgraduate</a:t>
            </a:r>
            <a:r>
              <a:rPr lang="en-IN" sz="1200" dirty="0"/>
              <a:t>’})</a:t>
            </a:r>
          </a:p>
          <a:p>
            <a:pPr algn="just"/>
            <a:r>
              <a:rPr lang="en-IN" sz="1200" dirty="0"/>
              <a:t>Just taken Education of a customer into 3 categories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['Campaign'] = </a:t>
            </a:r>
            <a:r>
              <a:rPr lang="en-IN" sz="1200" dirty="0" err="1"/>
              <a:t>df</a:t>
            </a:r>
            <a:r>
              <a:rPr lang="en-IN" sz="1200" dirty="0"/>
              <a:t>['AcceptedCmp1'] + </a:t>
            </a:r>
            <a:r>
              <a:rPr lang="en-IN" sz="1200" dirty="0" err="1"/>
              <a:t>df</a:t>
            </a:r>
            <a:r>
              <a:rPr lang="en-IN" sz="1200" dirty="0"/>
              <a:t>['AcceptedCmp2'] + </a:t>
            </a:r>
            <a:r>
              <a:rPr lang="en-IN" sz="1200" dirty="0" err="1"/>
              <a:t>df</a:t>
            </a:r>
            <a:r>
              <a:rPr lang="en-IN" sz="1200" dirty="0"/>
              <a:t>['AcceptedCmp3'] + </a:t>
            </a:r>
            <a:r>
              <a:rPr lang="en-IN" sz="1200" dirty="0" err="1"/>
              <a:t>df</a:t>
            </a:r>
            <a:r>
              <a:rPr lang="en-IN" sz="1200" dirty="0"/>
              <a:t>['AcceptedCmp4'] + </a:t>
            </a:r>
            <a:r>
              <a:rPr lang="en-IN" sz="1200" dirty="0" err="1"/>
              <a:t>df</a:t>
            </a:r>
            <a:r>
              <a:rPr lang="en-IN" sz="1200" dirty="0"/>
              <a:t>['AcceptedCmp5’]</a:t>
            </a:r>
          </a:p>
          <a:p>
            <a:pPr algn="just"/>
            <a:r>
              <a:rPr lang="en-IN" sz="1200" dirty="0"/>
              <a:t>Considered all the campaigns and combines into one column as ‘Campaign’.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200" dirty="0"/>
              <a:t>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Marital_Status</a:t>
            </a:r>
            <a:r>
              <a:rPr lang="en-IN" sz="1200" dirty="0"/>
              <a:t>'] =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Marital_Status</a:t>
            </a:r>
            <a:r>
              <a:rPr lang="en-IN" sz="1200" dirty="0"/>
              <a:t>'].replace({'</a:t>
            </a:r>
            <a:r>
              <a:rPr lang="en-IN" sz="1200" dirty="0" err="1"/>
              <a:t>Married':'Partner</a:t>
            </a:r>
            <a:r>
              <a:rPr lang="en-IN" sz="1200" dirty="0"/>
              <a:t>', '</a:t>
            </a:r>
            <a:r>
              <a:rPr lang="en-IN" sz="1200" dirty="0" err="1"/>
              <a:t>Together':'Partner</a:t>
            </a:r>
            <a:r>
              <a:rPr lang="en-IN" sz="1200" dirty="0"/>
              <a:t>' , '</a:t>
            </a:r>
            <a:r>
              <a:rPr lang="en-IN" sz="1200" dirty="0" err="1"/>
              <a:t>Widow':'Alone</a:t>
            </a:r>
            <a:r>
              <a:rPr lang="en-IN" sz="1200" dirty="0"/>
              <a:t>', '</a:t>
            </a:r>
            <a:r>
              <a:rPr lang="en-IN" sz="1200" dirty="0" err="1"/>
              <a:t>Divorced':'Alone</a:t>
            </a:r>
            <a:r>
              <a:rPr lang="en-IN" sz="1200" dirty="0"/>
              <a:t>', '</a:t>
            </a:r>
            <a:r>
              <a:rPr lang="en-IN" sz="1200" dirty="0" err="1"/>
              <a:t>Single':'Alone</a:t>
            </a:r>
            <a:r>
              <a:rPr lang="en-IN" sz="1200" dirty="0"/>
              <a:t>’})</a:t>
            </a:r>
          </a:p>
          <a:p>
            <a:pPr algn="just"/>
            <a:r>
              <a:rPr lang="en-IN" sz="1200" dirty="0"/>
              <a:t>Replaced Married and Together categories with ‘Partner’ and Widow, Divorced, Single categories with ‘Alone’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NumPurchases</a:t>
            </a:r>
            <a:r>
              <a:rPr lang="en-IN" sz="1200" dirty="0"/>
              <a:t>'] =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NumDealsPurchases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NumWebPurchases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NumCatalogPurchases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NumStorePurchases</a:t>
            </a:r>
            <a:r>
              <a:rPr lang="en-IN" sz="1200" dirty="0"/>
              <a:t>'] + </a:t>
            </a:r>
            <a:r>
              <a:rPr lang="en-IN" sz="1200" dirty="0" err="1"/>
              <a:t>df</a:t>
            </a:r>
            <a:r>
              <a:rPr lang="en-IN" sz="1200" dirty="0"/>
              <a:t>['</a:t>
            </a:r>
            <a:r>
              <a:rPr lang="en-IN" sz="1200" dirty="0" err="1"/>
              <a:t>NumWebVisitsMonth</a:t>
            </a:r>
            <a:r>
              <a:rPr lang="en-IN" sz="1200" dirty="0"/>
              <a:t>’]</a:t>
            </a:r>
          </a:p>
          <a:p>
            <a:pPr algn="just"/>
            <a:r>
              <a:rPr lang="en-IN" sz="1200" dirty="0"/>
              <a:t>Taken ‘</a:t>
            </a:r>
            <a:r>
              <a:rPr lang="en-IN" sz="1200" dirty="0" err="1"/>
              <a:t>NumPurchases</a:t>
            </a:r>
            <a:r>
              <a:rPr lang="en-IN" sz="1200" dirty="0"/>
              <a:t> ’ as a column and in this feature we have merged all the purchasing type features.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200" dirty="0"/>
              <a:t>Finally </a:t>
            </a:r>
            <a:r>
              <a:rPr lang="en-IN" sz="1200" dirty="0" err="1"/>
              <a:t>droped</a:t>
            </a:r>
            <a:r>
              <a:rPr lang="en-IN" sz="1200" dirty="0"/>
              <a:t> all the features which are used to make a strong single features.</a:t>
            </a:r>
          </a:p>
          <a:p>
            <a:pPr algn="just"/>
            <a:endParaRPr lang="en-IN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6A32F5-9C1C-8828-B86B-64B78065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678" y="346787"/>
            <a:ext cx="7058981" cy="1265853"/>
          </a:xfrm>
        </p:spPr>
        <p:txBody>
          <a:bodyPr/>
          <a:lstStyle/>
          <a:p>
            <a:r>
              <a:rPr lang="en-IN" sz="2800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4293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EBF2-1677-2159-45CF-57519677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Univariate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224F-777A-42E0-3009-F43796B4E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398466"/>
            <a:ext cx="9829800" cy="4943545"/>
          </a:xfrm>
        </p:spPr>
        <p:txBody>
          <a:bodyPr/>
          <a:lstStyle/>
          <a:p>
            <a:r>
              <a:rPr lang="en-US" dirty="0"/>
              <a:t>Understanding the categorical variables using bar plot.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We have 3 categories in the Education column. In which the graduate category has more than 1000 people.</a:t>
            </a:r>
          </a:p>
          <a:p>
            <a:pPr marL="0" indent="0">
              <a:buNone/>
            </a:pPr>
            <a:r>
              <a:rPr lang="en-IN" sz="1800" dirty="0"/>
              <a:t>And postgraduate people are 800</a:t>
            </a:r>
          </a:p>
          <a:p>
            <a:pPr marL="0" indent="0">
              <a:buNone/>
            </a:pPr>
            <a:r>
              <a:rPr lang="en-IN" sz="1800" dirty="0"/>
              <a:t>Undergraduates are less in number compared to other categories.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73452-E3DE-93CF-5EAA-BDA43539B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FCC2-D78D-C71A-E3DA-DDC364D065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57CCF-0E57-67EF-0745-882A9A19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86" y="1862195"/>
            <a:ext cx="5187814" cy="34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C737-72CC-504D-C915-874BD9B7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783771"/>
            <a:ext cx="9829800" cy="5831633"/>
          </a:xfrm>
        </p:spPr>
        <p:txBody>
          <a:bodyPr/>
          <a:lstStyle/>
          <a:p>
            <a:r>
              <a:rPr lang="en-US" dirty="0"/>
              <a:t>Bar plot for another categorical variable Marital Status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We can see the data contains less number of alone(800) customers compared to partner customers(1400).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F5C10-6B56-BD5F-8DA3-0D76D252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79" y="1306646"/>
            <a:ext cx="532684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5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{6AEB68EB-8FC5-4228-828C-F4C702D10578}tf67061901_win32</Template>
  <TotalTime>290</TotalTime>
  <Words>999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Daytona Condensed Light</vt:lpstr>
      <vt:lpstr>Posterama</vt:lpstr>
      <vt:lpstr>Times New Roman</vt:lpstr>
      <vt:lpstr>Wingdings</vt:lpstr>
      <vt:lpstr>Office Theme</vt:lpstr>
      <vt:lpstr> Group 05  Project</vt:lpstr>
      <vt:lpstr>Introduction</vt:lpstr>
      <vt:lpstr>Business problem</vt:lpstr>
      <vt:lpstr>Data cleaning</vt:lpstr>
      <vt:lpstr>PowerPoint Presentation</vt:lpstr>
      <vt:lpstr>PowerPoint Presentation</vt:lpstr>
      <vt:lpstr>Feature engineering</vt:lpstr>
      <vt:lpstr>Univariate analysis 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PowerPoint Presentation</vt:lpstr>
      <vt:lpstr>Multivariate analysis</vt:lpstr>
      <vt:lpstr>Correlation analysis</vt:lpstr>
      <vt:lpstr>Elbow graph for kmeans clustering</vt:lpstr>
      <vt:lpstr>PowerPoint Presentation</vt:lpstr>
      <vt:lpstr>Distribution of clusters</vt:lpstr>
      <vt:lpstr>Cluster's Profile Based on Income and Spending</vt:lpstr>
      <vt:lpstr>Summary </vt:lpstr>
      <vt:lpstr>deployment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05  Project</dc:title>
  <dc:creator>Divya Arpula</dc:creator>
  <cp:lastModifiedBy>Akhil Ajithkumar</cp:lastModifiedBy>
  <cp:revision>16</cp:revision>
  <dcterms:created xsi:type="dcterms:W3CDTF">2023-06-24T06:03:26Z</dcterms:created>
  <dcterms:modified xsi:type="dcterms:W3CDTF">2023-08-06T15:30:15Z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