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3"/>
  </p:notesMasterIdLst>
  <p:sldIdLst>
    <p:sldId id="256" r:id="rId2"/>
    <p:sldId id="300" r:id="rId3"/>
    <p:sldId id="288" r:id="rId4"/>
    <p:sldId id="353" r:id="rId5"/>
    <p:sldId id="354" r:id="rId6"/>
    <p:sldId id="355" r:id="rId7"/>
    <p:sldId id="356" r:id="rId8"/>
    <p:sldId id="357" r:id="rId9"/>
    <p:sldId id="358" r:id="rId10"/>
    <p:sldId id="349" r:id="rId11"/>
    <p:sldId id="34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0000FF"/>
    <a:srgbClr val="3399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686" autoAdjust="0"/>
  </p:normalViewPr>
  <p:slideViewPr>
    <p:cSldViewPr>
      <p:cViewPr>
        <p:scale>
          <a:sx n="58" d="100"/>
          <a:sy n="58" d="100"/>
        </p:scale>
        <p:origin x="1520" y="68"/>
      </p:cViewPr>
      <p:guideLst>
        <p:guide orient="horz" pos="2160"/>
        <p:guide pos="2880"/>
      </p:guideLst>
    </p:cSldViewPr>
  </p:slideViewPr>
  <p:outlineViewPr>
    <p:cViewPr>
      <p:scale>
        <a:sx n="33" d="100"/>
        <a:sy n="33" d="100"/>
      </p:scale>
      <p:origin x="0" y="19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66696-D928-41BA-87A6-231F0209115D}" type="datetimeFigureOut">
              <a:rPr lang="en-US" smtClean="0"/>
              <a:pPr/>
              <a:t>4/13/2024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06DA-15F2-4B75-B083-FB2C85FD747D}" type="slidenum">
              <a:rPr lang="en-US" smtClean="0"/>
              <a:pPr/>
              <a:t>‹#›</a:t>
            </a:fld>
            <a:endParaRPr lang="en-US"/>
          </a:p>
        </p:txBody>
      </p:sp>
    </p:spTree>
    <p:extLst>
      <p:ext uri="{BB962C8B-B14F-4D97-AF65-F5344CB8AC3E}">
        <p14:creationId xmlns:p14="http://schemas.microsoft.com/office/powerpoint/2010/main" val="10477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B156C3-17D6-4251-9D23-0A0495328A8B}" type="datetime1">
              <a:rPr lang="en-US" smtClean="0"/>
              <a:t>4/13/2024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DAA00C-CD82-4359-AC35-3219FC914513}" type="datetime1">
              <a:rPr lang="en-US" smtClean="0"/>
              <a:t>4/13/2024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E6F46-80C4-4CBE-8F4E-3A91423876D9}" type="datetime1">
              <a:rPr lang="en-US" smtClean="0"/>
              <a:t>4/13/2024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D2248-84C9-4DDB-A5AB-5741DEEC1A20}" type="datetime1">
              <a:rPr lang="en-US" smtClean="0"/>
              <a:t>4/13/2024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E1BA8-6A1E-4789-9C61-F8F19180CE47}" type="datetime1">
              <a:rPr lang="en-US" smtClean="0"/>
              <a:t>4/13/2024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9173EF-2D51-40B2-A258-538B26AA6843}" type="datetime1">
              <a:rPr lang="en-US" smtClean="0"/>
              <a:t>4/13/2024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66BD36-B614-4131-8CCC-815C82560BE1}" type="datetime1">
              <a:rPr lang="en-US" smtClean="0"/>
              <a:t>4/13/2024</a:t>
            </a:fld>
            <a:endParaRPr lang="en-US"/>
          </a:p>
        </p:txBody>
      </p:sp>
      <p:sp>
        <p:nvSpPr>
          <p:cNvPr id="8" name="Footer Placeholder 7"/>
          <p:cNvSpPr>
            <a:spLocks noGrp="1"/>
          </p:cNvSpPr>
          <p:nvPr>
            <p:ph type="ftr" sz="quarter" idx="11"/>
          </p:nvPr>
        </p:nvSpPr>
        <p:spPr/>
        <p:txBody>
          <a:bodyPr/>
          <a:lstStyle/>
          <a:p>
            <a:r>
              <a:rPr lang="en-US"/>
              <a:t>Title of the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2964B4-F157-4196-AB0F-9D94677AE245}" type="datetime1">
              <a:rPr lang="en-US" smtClean="0"/>
              <a:t>4/13/2024</a:t>
            </a:fld>
            <a:endParaRPr lang="en-US"/>
          </a:p>
        </p:txBody>
      </p:sp>
      <p:sp>
        <p:nvSpPr>
          <p:cNvPr id="4" name="Footer Placeholder 3"/>
          <p:cNvSpPr>
            <a:spLocks noGrp="1"/>
          </p:cNvSpPr>
          <p:nvPr>
            <p:ph type="ftr" sz="quarter" idx="11"/>
          </p:nvPr>
        </p:nvSpPr>
        <p:spPr/>
        <p:txBody>
          <a:bodyPr/>
          <a:lstStyle/>
          <a:p>
            <a:r>
              <a:rPr lang="en-US"/>
              <a:t>Title of the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D992B-C815-4B3E-937C-505FC416215E}" type="datetime1">
              <a:rPr lang="en-US" smtClean="0"/>
              <a:t>4/13/2024</a:t>
            </a:fld>
            <a:endParaRPr lang="en-US"/>
          </a:p>
        </p:txBody>
      </p:sp>
      <p:sp>
        <p:nvSpPr>
          <p:cNvPr id="3" name="Footer Placeholder 2"/>
          <p:cNvSpPr>
            <a:spLocks noGrp="1"/>
          </p:cNvSpPr>
          <p:nvPr>
            <p:ph type="ftr" sz="quarter" idx="11"/>
          </p:nvPr>
        </p:nvSpPr>
        <p:spPr/>
        <p:txBody>
          <a:bodyPr/>
          <a:lstStyle/>
          <a:p>
            <a:r>
              <a:rPr lang="en-US"/>
              <a:t>Title of the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FAAB4-53B3-446F-A15A-DC880D3C74A9}" type="datetime1">
              <a:rPr lang="en-US" smtClean="0"/>
              <a:t>4/13/2024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F9257-8587-46B9-8DA7-3FECF85B699F}" type="datetime1">
              <a:rPr lang="en-US" smtClean="0"/>
              <a:t>4/13/2024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208A-E827-4B3A-B1FB-4BFC55BCCDC7}" type="datetime1">
              <a:rPr lang="en-US" smtClean="0"/>
              <a:t>4/13/2024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 of the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685800"/>
            <a:ext cx="7772400" cy="1219200"/>
          </a:xfrm>
        </p:spPr>
        <p:txBody>
          <a:bodyPr>
            <a:normAutofit fontScale="90000"/>
          </a:bodyPr>
          <a:lstStyle/>
          <a:p>
            <a:br>
              <a:rPr lang="en-US" sz="7200" dirty="0">
                <a:latin typeface="Calisto MT" pitchFamily="18" charset="0"/>
              </a:rPr>
            </a:br>
            <a:br>
              <a:rPr lang="en-US" sz="8000" dirty="0">
                <a:latin typeface="Calisto MT" pitchFamily="18" charset="0"/>
              </a:rPr>
            </a:br>
            <a:br>
              <a:rPr lang="en-US" sz="7200" dirty="0">
                <a:latin typeface="Calisto MT" pitchFamily="18" charset="0"/>
              </a:rPr>
            </a:br>
            <a:br>
              <a:rPr lang="en-US" sz="7200" dirty="0">
                <a:latin typeface="Calisto MT" pitchFamily="18" charset="0"/>
              </a:rPr>
            </a:br>
            <a:endParaRPr lang="en-US" sz="7200" dirty="0">
              <a:latin typeface="Calisto MT" pitchFamily="18" charset="0"/>
            </a:endParaRPr>
          </a:p>
        </p:txBody>
      </p:sp>
      <p:sp>
        <p:nvSpPr>
          <p:cNvPr id="7" name="Subtitle 6"/>
          <p:cNvSpPr>
            <a:spLocks noGrp="1"/>
          </p:cNvSpPr>
          <p:nvPr>
            <p:ph type="subTitle" idx="1"/>
          </p:nvPr>
        </p:nvSpPr>
        <p:spPr>
          <a:xfrm>
            <a:off x="1524000" y="3252015"/>
            <a:ext cx="6400800" cy="2985434"/>
          </a:xfrm>
        </p:spPr>
        <p:txBody>
          <a:bodyPr>
            <a:normAutofit lnSpcReduction="10000"/>
          </a:bodyPr>
          <a:lstStyle/>
          <a:p>
            <a:endParaRPr lang="en-US" sz="2400" dirty="0">
              <a:solidFill>
                <a:schemeClr val="bg1">
                  <a:lumMod val="50000"/>
                </a:schemeClr>
              </a:solidFill>
              <a:latin typeface="Calisto MT" pitchFamily="18" charset="0"/>
            </a:endParaRPr>
          </a:p>
          <a:p>
            <a:endParaRPr lang="en-IN" sz="2800" b="1" dirty="0">
              <a:solidFill>
                <a:srgbClr val="FF6600"/>
              </a:solidFill>
              <a:latin typeface="Calisto MT" pitchFamily="18" charset="0"/>
            </a:endParaRPr>
          </a:p>
          <a:p>
            <a:endParaRPr lang="en-US" sz="1400" dirty="0">
              <a:solidFill>
                <a:schemeClr val="bg1">
                  <a:lumMod val="50000"/>
                </a:schemeClr>
              </a:solidFill>
              <a:latin typeface="Calisto MT" pitchFamily="18" charset="0"/>
            </a:endParaRPr>
          </a:p>
          <a:p>
            <a:endParaRPr lang="en-US" sz="3600" dirty="0">
              <a:latin typeface="Calisto MT" pitchFamily="18" charset="0"/>
            </a:endParaRPr>
          </a:p>
          <a:p>
            <a:endParaRPr lang="en-US" sz="3600" dirty="0">
              <a:latin typeface="Calisto MT" pitchFamily="18" charset="0"/>
            </a:endParaRPr>
          </a:p>
          <a:p>
            <a:r>
              <a:rPr lang="en-US" sz="3600" b="1" dirty="0">
                <a:solidFill>
                  <a:srgbClr val="FF6600"/>
                </a:solidFill>
                <a:latin typeface="Calisto MT" pitchFamily="18" charset="0"/>
              </a:rPr>
              <a:t>                K.Akhila(700747788)</a:t>
            </a:r>
          </a:p>
          <a:p>
            <a:endParaRPr lang="en-US" sz="1800" dirty="0">
              <a:solidFill>
                <a:schemeClr val="bg1">
                  <a:lumMod val="50000"/>
                </a:schemeClr>
              </a:solidFill>
              <a:latin typeface="Calisto MT" pitchFamily="18" charset="0"/>
            </a:endParaRPr>
          </a:p>
          <a:p>
            <a:endParaRPr lang="en-US" sz="3600" dirty="0">
              <a:latin typeface="Calisto MT" pitchFamily="18" charset="0"/>
            </a:endParaRPr>
          </a:p>
        </p:txBody>
      </p:sp>
      <p:sp>
        <p:nvSpPr>
          <p:cNvPr id="33793" name="Rectangle 1"/>
          <p:cNvSpPr>
            <a:spLocks noChangeArrowheads="1"/>
          </p:cNvSpPr>
          <p:nvPr/>
        </p:nvSpPr>
        <p:spPr bwMode="auto">
          <a:xfrm>
            <a:off x="914400" y="266582"/>
            <a:ext cx="75438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4000" b="1" dirty="0">
              <a:solidFill>
                <a:srgbClr val="008000"/>
              </a:solidFill>
              <a:latin typeface="Calisto MT"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4000" b="1" dirty="0">
              <a:solidFill>
                <a:srgbClr val="008000"/>
              </a:solidFill>
              <a:latin typeface="Calisto MT"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3600" b="1" dirty="0">
              <a:solidFill>
                <a:srgbClr val="008000"/>
              </a:solidFill>
              <a:latin typeface="Calisto MT"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3600" b="1" dirty="0">
                <a:solidFill>
                  <a:srgbClr val="008000"/>
                </a:solidFill>
                <a:latin typeface="Calisto MT" pitchFamily="18" charset="0"/>
                <a:ea typeface="Times New Roman" pitchFamily="18" charset="0"/>
                <a:cs typeface="Times New Roman" pitchFamily="18" charset="0"/>
              </a:rPr>
              <a:t>SENTIMENT EVALUATION ON AMAZON PRODUCT REVIEWS </a:t>
            </a:r>
            <a:endParaRPr kumimoji="0" lang="en-US" sz="3600" b="1" i="0" u="none" strike="noStrike" cap="none" normalizeH="0" baseline="0" dirty="0">
              <a:ln>
                <a:noFill/>
              </a:ln>
              <a:solidFill>
                <a:srgbClr val="008000"/>
              </a:solidFill>
              <a:effectLst/>
              <a:latin typeface="Calisto MT" pitchFamily="18" charset="0"/>
              <a:ea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REFERENCE</a:t>
            </a:r>
            <a:endParaRPr lang="en-IN" sz="4000" b="1" dirty="0">
              <a:solidFill>
                <a:srgbClr val="008000"/>
              </a:solidFill>
              <a:latin typeface="Calisto MT" panose="0204060305050503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S. M. Vohra and J. B.Teraiya, “A Comparative Study of Sentiment Analysis Techniques”, Journal of Information, Knowledge and Research in Computer Engineering, 2012.</a:t>
            </a:r>
          </a:p>
          <a:p>
            <a:pPr algn="just"/>
            <a:r>
              <a:rPr lang="en-IN" sz="2400" dirty="0">
                <a:latin typeface="Times New Roman" panose="02020603050405020304" pitchFamily="18" charset="0"/>
                <a:cs typeface="Times New Roman" panose="02020603050405020304" pitchFamily="18" charset="0"/>
              </a:rPr>
              <a:t>Ahmad Kamal and Muhammad Abulaish, “Statistical Features Identification for Sentiment Analysis using Machine Learning Techniques”, International Symposium on Computational and Business Intelligence, 2013. </a:t>
            </a:r>
          </a:p>
          <a:p>
            <a:pPr algn="just"/>
            <a:r>
              <a:rPr lang="en-IN" sz="2400" dirty="0">
                <a:latin typeface="Times New Roman" panose="02020603050405020304" pitchFamily="18" charset="0"/>
                <a:cs typeface="Times New Roman" panose="02020603050405020304" pitchFamily="18" charset="0"/>
              </a:rPr>
              <a:t>Neethu M.S and Rajasree R., “Sentiment Analysis in Twitter using Machine Learning Techniques”, Fourth International Conference on Computing, Communications and Networking Technologies (ICCCNT), 2013. </a:t>
            </a:r>
          </a:p>
        </p:txBody>
      </p:sp>
      <p:sp>
        <p:nvSpPr>
          <p:cNvPr id="4" name="Footer Placeholder 3"/>
          <p:cNvSpPr>
            <a:spLocks noGrp="1"/>
          </p:cNvSpPr>
          <p:nvPr>
            <p:ph type="ftr" sz="quarter" idx="11"/>
          </p:nvPr>
        </p:nvSpPr>
        <p:spPr/>
        <p:txBody>
          <a:bodyPr/>
          <a:lstStyle/>
          <a:p>
            <a:r>
              <a:rPr lang="en-US" b="1" dirty="0">
                <a:latin typeface="Calisto MT" panose="02040603050505030304" pitchFamily="18" charset="0"/>
              </a:rPr>
              <a:t>SENTIMENT EVALUATION ON</a:t>
            </a:r>
            <a:r>
              <a:rPr lang="en-US" b="1" dirty="0">
                <a:solidFill>
                  <a:schemeClr val="bg1">
                    <a:lumMod val="50000"/>
                  </a:schemeClr>
                </a:solidFill>
                <a:latin typeface="Calisto MT" pitchFamily="18" charset="0"/>
                <a:ea typeface="Times New Roman" pitchFamily="18" charset="0"/>
                <a:cs typeface="Times New Roman" pitchFamily="18" charset="0"/>
              </a:rPr>
              <a:t> AMAZON PRODUCT REVIEWS  </a:t>
            </a:r>
            <a:r>
              <a:rPr lang="en-US" dirty="0"/>
              <a:t> </a:t>
            </a:r>
          </a:p>
          <a:p>
            <a:endParaRPr lang="en-US" dirty="0"/>
          </a:p>
        </p:txBody>
      </p:sp>
    </p:spTree>
    <p:extLst>
      <p:ext uri="{BB962C8B-B14F-4D97-AF65-F5344CB8AC3E}">
        <p14:creationId xmlns:p14="http://schemas.microsoft.com/office/powerpoint/2010/main" val="66864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831975"/>
          </a:xfrm>
        </p:spPr>
        <p:txBody>
          <a:bodyPr>
            <a:normAutofit/>
          </a:bodyPr>
          <a:lstStyle/>
          <a:p>
            <a:r>
              <a:rPr lang="en-GB" sz="4000" b="1" i="1" dirty="0">
                <a:solidFill>
                  <a:srgbClr val="008000"/>
                </a:solidFill>
                <a:latin typeface="Calisto MT"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8000"/>
                </a:solidFill>
                <a:latin typeface="Calisto MT" pitchFamily="18" charset="0"/>
              </a:rPr>
              <a:t>CONTENTS</a:t>
            </a:r>
            <a:endParaRPr lang="en-US" sz="4000" b="1" dirty="0">
              <a:solidFill>
                <a:srgbClr val="008000"/>
              </a:solidFill>
            </a:endParaRPr>
          </a:p>
        </p:txBody>
      </p:sp>
      <p:sp>
        <p:nvSpPr>
          <p:cNvPr id="3" name="Content Placeholder 2"/>
          <p:cNvSpPr>
            <a:spLocks noGrp="1"/>
          </p:cNvSpPr>
          <p:nvPr>
            <p:ph idx="1"/>
          </p:nvPr>
        </p:nvSpPr>
        <p:spPr/>
        <p:txBody>
          <a:bodyPr>
            <a:normAutofit lnSpcReduction="10000"/>
          </a:bodyPr>
          <a:lstStyle/>
          <a:p>
            <a:r>
              <a:rPr lang="en-US" b="1" dirty="0">
                <a:solidFill>
                  <a:srgbClr val="008000"/>
                </a:solidFill>
                <a:latin typeface="Calisto MT" panose="02040603050505030304" pitchFamily="18" charset="0"/>
              </a:rPr>
              <a:t>ABSTRACT</a:t>
            </a:r>
          </a:p>
          <a:p>
            <a:r>
              <a:rPr lang="en-US" b="1" dirty="0">
                <a:solidFill>
                  <a:srgbClr val="008000"/>
                </a:solidFill>
                <a:latin typeface="Calisto MT" panose="02040603050505030304" pitchFamily="18" charset="0"/>
              </a:rPr>
              <a:t>MOTIVATION</a:t>
            </a:r>
          </a:p>
          <a:p>
            <a:r>
              <a:rPr lang="en-US" b="1" dirty="0">
                <a:solidFill>
                  <a:srgbClr val="008000"/>
                </a:solidFill>
                <a:latin typeface="Calisto MT" panose="02040603050505030304" pitchFamily="18" charset="0"/>
              </a:rPr>
              <a:t>OBJECTIVES</a:t>
            </a:r>
          </a:p>
          <a:p>
            <a:r>
              <a:rPr lang="en-US" b="1" dirty="0">
                <a:solidFill>
                  <a:srgbClr val="008000"/>
                </a:solidFill>
                <a:latin typeface="Calisto MT" panose="02040603050505030304" pitchFamily="18" charset="0"/>
              </a:rPr>
              <a:t>RELATED WORK</a:t>
            </a:r>
          </a:p>
          <a:p>
            <a:r>
              <a:rPr lang="en-US" b="1" dirty="0">
                <a:solidFill>
                  <a:srgbClr val="008000"/>
                </a:solidFill>
                <a:latin typeface="Calisto MT" panose="02040603050505030304" pitchFamily="18" charset="0"/>
              </a:rPr>
              <a:t>PROBLEM STATEMENT</a:t>
            </a:r>
          </a:p>
          <a:p>
            <a:r>
              <a:rPr lang="en-US" b="1" dirty="0">
                <a:solidFill>
                  <a:srgbClr val="008000"/>
                </a:solidFill>
                <a:latin typeface="Calisto MT" panose="02040603050505030304" pitchFamily="18" charset="0"/>
              </a:rPr>
              <a:t>PROPOSED SOLUTION</a:t>
            </a:r>
          </a:p>
          <a:p>
            <a:r>
              <a:rPr lang="en-US" b="1" dirty="0">
                <a:solidFill>
                  <a:srgbClr val="008000"/>
                </a:solidFill>
                <a:latin typeface="Calisto MT" panose="02040603050505030304" pitchFamily="18" charset="0"/>
              </a:rPr>
              <a:t>RESLUTS/SIMULATIONS</a:t>
            </a:r>
          </a:p>
          <a:p>
            <a:r>
              <a:rPr lang="en-US" b="1" dirty="0">
                <a:solidFill>
                  <a:srgbClr val="008000"/>
                </a:solidFill>
                <a:latin typeface="Calisto MT" panose="02040603050505030304" pitchFamily="18" charset="0"/>
              </a:rPr>
              <a:t>REFERENCES</a:t>
            </a:r>
          </a:p>
        </p:txBody>
      </p:sp>
      <p:sp>
        <p:nvSpPr>
          <p:cNvPr id="5" name="Footer Placeholder 4"/>
          <p:cNvSpPr>
            <a:spLocks noGrp="1"/>
          </p:cNvSpPr>
          <p:nvPr>
            <p:ph type="ftr" sz="quarter" idx="11"/>
          </p:nvPr>
        </p:nvSpPr>
        <p:spPr/>
        <p:txBody>
          <a:bodyPr/>
          <a:lstStyle/>
          <a:p>
            <a:r>
              <a:rPr lang="en-US" b="1" dirty="0">
                <a:solidFill>
                  <a:schemeClr val="bg1">
                    <a:lumMod val="50000"/>
                  </a:schemeClr>
                </a:solidFill>
                <a:latin typeface="Calisto MT" pitchFamily="18" charset="0"/>
                <a:ea typeface="Times New Roman" pitchFamily="18" charset="0"/>
                <a:cs typeface="Times New Roman" pitchFamily="18" charset="0"/>
              </a:rPr>
              <a:t>SENTIMENT EVALUATION ON AMAZON PRODUCT REVIEWS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8000"/>
                </a:solidFill>
                <a:latin typeface="Calisto MT" pitchFamily="18" charset="0"/>
              </a:rPr>
              <a:t>ABSTRACT</a:t>
            </a: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world we see nowadays is becoming more digitalized.</a:t>
            </a:r>
          </a:p>
          <a:p>
            <a:pPr algn="just"/>
            <a:r>
              <a:rPr lang="en-US" sz="2400" dirty="0">
                <a:latin typeface="Times New Roman" panose="02020603050405020304" pitchFamily="18" charset="0"/>
                <a:cs typeface="Times New Roman" panose="02020603050405020304" pitchFamily="18" charset="0"/>
              </a:rPr>
              <a:t>In this digitalized world e-commerce is taking the ascendancy by making products available within the reach of customers. </a:t>
            </a:r>
          </a:p>
          <a:p>
            <a:pPr algn="just"/>
            <a:r>
              <a:rPr lang="en-US" sz="2400" dirty="0">
                <a:latin typeface="Times New Roman" panose="02020603050405020304" pitchFamily="18" charset="0"/>
                <a:cs typeface="Times New Roman" panose="02020603050405020304" pitchFamily="18" charset="0"/>
              </a:rPr>
              <a:t>For selecting a product, a customer needs to go through thousands of reviews to understand a product. </a:t>
            </a:r>
          </a:p>
          <a:p>
            <a:pPr algn="just"/>
            <a:r>
              <a:rPr lang="en-US" sz="2400" dirty="0">
                <a:latin typeface="Times New Roman" panose="02020603050405020304" pitchFamily="18" charset="0"/>
                <a:cs typeface="Times New Roman" panose="02020603050405020304" pitchFamily="18" charset="0"/>
              </a:rPr>
              <a:t>But in this prospering day of machine learning, going through thousands of reviews would be much easier if a model is used to polarize those reviews and learn from it.</a:t>
            </a:r>
          </a:p>
          <a:p>
            <a:pPr algn="just"/>
            <a:r>
              <a:rPr lang="en-US" sz="2400" dirty="0">
                <a:latin typeface="Times New Roman" panose="02020603050405020304" pitchFamily="18" charset="0"/>
                <a:cs typeface="Times New Roman" panose="02020603050405020304" pitchFamily="18" charset="0"/>
              </a:rPr>
              <a:t> We used supervised learning method on a large scale amazon dataset to polarize it and get satisfactory accuracy</a:t>
            </a:r>
            <a:r>
              <a:rPr lang="en-US" sz="2400" dirty="0"/>
              <a:t>.</a:t>
            </a:r>
            <a:endParaRPr lang="en-GB" sz="2400" dirty="0">
              <a:latin typeface="Calisto MT" pitchFamily="18" charset="0"/>
            </a:endParaRPr>
          </a:p>
        </p:txBody>
      </p:sp>
      <p:sp>
        <p:nvSpPr>
          <p:cNvPr id="5" name="Footer Placeholder 4"/>
          <p:cNvSpPr>
            <a:spLocks noGrp="1"/>
          </p:cNvSpPr>
          <p:nvPr>
            <p:ph type="ftr" sz="quarter" idx="11"/>
          </p:nvPr>
        </p:nvSpPr>
        <p:spPr/>
        <p:txBody>
          <a:bodyPr/>
          <a:lstStyle/>
          <a:p>
            <a:r>
              <a:rPr lang="en-US" b="1" dirty="0">
                <a:solidFill>
                  <a:schemeClr val="bg1">
                    <a:lumMod val="50000"/>
                  </a:schemeClr>
                </a:solidFill>
                <a:latin typeface="Calisto MT" pitchFamily="18" charset="0"/>
                <a:ea typeface="Times New Roman" pitchFamily="18" charset="0"/>
                <a:cs typeface="Times New Roman" pitchFamily="18" charset="0"/>
              </a:rPr>
              <a:t>SENTIMENT EVALUATION ON AMAZON PRODUCT REVIEWS </a:t>
            </a:r>
            <a:endParaRPr lang="en-US" dirty="0">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BB26-F315-12D4-8B31-93E8098FA483}"/>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MOTIVATION</a:t>
            </a:r>
          </a:p>
        </p:txBody>
      </p:sp>
      <p:sp>
        <p:nvSpPr>
          <p:cNvPr id="3" name="Content Placeholder 2">
            <a:extLst>
              <a:ext uri="{FF2B5EF4-FFF2-40B4-BE49-F238E27FC236}">
                <a16:creationId xmlns:a16="http://schemas.microsoft.com/office/drawing/2014/main" id="{2FC6DAE4-446A-E788-2027-36195F490729}"/>
              </a:ext>
            </a:extLst>
          </p:cNvPr>
          <p:cNvSpPr>
            <a:spLocks noGrp="1"/>
          </p:cNvSpPr>
          <p:nvPr>
            <p:ph idx="1"/>
          </p:nvPr>
        </p:nvSpPr>
        <p:spPr/>
        <p:txBody>
          <a:bodyPr>
            <a:normAutofit/>
          </a:bodyPr>
          <a:lstStyle/>
          <a:p>
            <a:r>
              <a:rPr lang="en-US" sz="2400" dirty="0">
                <a:latin typeface="Calisto MT" panose="02040603050505030304" pitchFamily="18" charset="0"/>
              </a:rPr>
              <a:t>Customers rating and reviews are essential for determining how customers feel about particular product.</a:t>
            </a:r>
          </a:p>
          <a:p>
            <a:r>
              <a:rPr lang="en-US" sz="2400" dirty="0">
                <a:latin typeface="Calisto MT" panose="02040603050505030304" pitchFamily="18" charset="0"/>
              </a:rPr>
              <a:t>Robust sentiment analysis methods are required in order to properly categorize reviews and comprehend customer sentiment.</a:t>
            </a:r>
          </a:p>
          <a:p>
            <a:r>
              <a:rPr lang="en-US" sz="2400" dirty="0">
                <a:solidFill>
                  <a:srgbClr val="0D0D0D"/>
                </a:solidFill>
                <a:effectLst/>
                <a:highlight>
                  <a:srgbClr val="FFFFFF"/>
                </a:highlight>
                <a:latin typeface="Calisto MT" panose="02040603050505030304" pitchFamily="18" charset="0"/>
                <a:ea typeface="Aptos" panose="020B0004020202020204" pitchFamily="34" charset="0"/>
                <a:cs typeface="Gautami" panose="020B0502040204020203" pitchFamily="34" charset="0"/>
              </a:rPr>
              <a:t>The motivation behind this project is to develop a sentiment analysis system tailored for Amazon product reviews, addressing the challenges of ambiguous ratings, and providing valuable insights for consumers and companies alike.</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6864F2DD-2D29-D755-3CDB-66597FB9433C}"/>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4096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E50B-0EAD-0C25-05FF-B2035FDBB941}"/>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OBJECTIVES</a:t>
            </a:r>
          </a:p>
        </p:txBody>
      </p:sp>
      <p:sp>
        <p:nvSpPr>
          <p:cNvPr id="3" name="Content Placeholder 2">
            <a:extLst>
              <a:ext uri="{FF2B5EF4-FFF2-40B4-BE49-F238E27FC236}">
                <a16:creationId xmlns:a16="http://schemas.microsoft.com/office/drawing/2014/main" id="{0AA4FC13-8CA1-91C6-95CA-4E0EF199939D}"/>
              </a:ext>
            </a:extLst>
          </p:cNvPr>
          <p:cNvSpPr>
            <a:spLocks noGrp="1"/>
          </p:cNvSpPr>
          <p:nvPr>
            <p:ph idx="1"/>
          </p:nvPr>
        </p:nvSpPr>
        <p:spPr>
          <a:xfrm>
            <a:off x="457200" y="1295400"/>
            <a:ext cx="8229600" cy="4830763"/>
          </a:xfrm>
        </p:spPr>
        <p:txBody>
          <a:bodyPr>
            <a:noAutofit/>
          </a:bodyPr>
          <a:lstStyle/>
          <a:p>
            <a:pPr marR="0" lvl="0">
              <a:spcBef>
                <a:spcPts val="0"/>
              </a:spcBef>
              <a:spcAft>
                <a:spcPts val="0"/>
              </a:spcAft>
            </a:pPr>
            <a:r>
              <a:rPr lang="en-US" sz="2400" dirty="0">
                <a:solidFill>
                  <a:srgbClr val="0D0D0D"/>
                </a:solidFill>
                <a:effectLst/>
                <a:highlight>
                  <a:srgbClr val="FFFFFF"/>
                </a:highlight>
                <a:latin typeface="Calisto MT" panose="02040603050505030304" pitchFamily="18" charset="0"/>
                <a:ea typeface="Aptos" panose="020B0004020202020204" pitchFamily="34" charset="0"/>
                <a:cs typeface="Gautami" panose="020B0502040204020203" pitchFamily="34" charset="0"/>
              </a:rPr>
              <a:t>Utilize feature extraction approaches to classify reviews as positive or negative.</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pPr marL="342900" marR="0" lvl="0" indent="-342900">
              <a:spcBef>
                <a:spcPts val="0"/>
              </a:spcBef>
              <a:spcAft>
                <a:spcPts val="800"/>
              </a:spcAft>
              <a:buFont typeface="Symbol" panose="05050102010706020507" pitchFamily="18" charset="2"/>
              <a:buChar char=""/>
            </a:pPr>
            <a:r>
              <a:rPr lang="en-US" sz="2400" dirty="0">
                <a:solidFill>
                  <a:srgbClr val="0D0D0D"/>
                </a:solidFill>
                <a:effectLst/>
                <a:highlight>
                  <a:srgbClr val="FFFFFF"/>
                </a:highlight>
                <a:latin typeface="Calisto MT" panose="02040603050505030304" pitchFamily="18" charset="0"/>
                <a:ea typeface="Aptos" panose="020B0004020202020204" pitchFamily="34" charset="0"/>
                <a:cs typeface="Gautami" panose="020B0502040204020203" pitchFamily="34" charset="0"/>
              </a:rPr>
              <a:t>Compare and evaluate different machine learning algorithms for sentiment analysis, including Naïve Bayes, Support Vector Machine (SVM), and Random Forest.</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pPr marL="342900" marR="0" lvl="0" indent="-342900">
              <a:spcBef>
                <a:spcPts val="0"/>
              </a:spcBef>
              <a:spcAft>
                <a:spcPts val="0"/>
              </a:spcAft>
              <a:buFont typeface="Symbol" panose="05050102010706020507" pitchFamily="18" charset="2"/>
              <a:buChar char=""/>
            </a:pPr>
            <a:r>
              <a:rPr lang="en-US" sz="2400" dirty="0">
                <a:solidFill>
                  <a:srgbClr val="0D0D0D"/>
                </a:solidFill>
                <a:effectLst/>
                <a:highlight>
                  <a:srgbClr val="FFFFFF"/>
                </a:highlight>
                <a:latin typeface="Calisto MT" panose="02040603050505030304" pitchFamily="18" charset="0"/>
                <a:ea typeface="Aptos" panose="020B0004020202020204" pitchFamily="34" charset="0"/>
                <a:cs typeface="Gautami" panose="020B0502040204020203" pitchFamily="34" charset="0"/>
              </a:rPr>
              <a:t>Explore the potential of ensemble learning methods, such as Random Forest, for improving sentiment analysis accuracy.</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pPr marL="342900" marR="0" lvl="0" indent="-342900">
              <a:spcBef>
                <a:spcPts val="0"/>
              </a:spcBef>
              <a:spcAft>
                <a:spcPts val="800"/>
              </a:spcAft>
              <a:buFont typeface="Symbol" panose="05050102010706020507" pitchFamily="18" charset="2"/>
              <a:buChar char=""/>
            </a:pPr>
            <a:r>
              <a:rPr lang="en-US" sz="2400" dirty="0">
                <a:solidFill>
                  <a:srgbClr val="0D0D0D"/>
                </a:solidFill>
                <a:effectLst/>
                <a:highlight>
                  <a:srgbClr val="FFFFFF"/>
                </a:highlight>
                <a:latin typeface="Calisto MT" panose="02040603050505030304" pitchFamily="18" charset="0"/>
                <a:ea typeface="Aptos" panose="020B0004020202020204" pitchFamily="34" charset="0"/>
                <a:cs typeface="Gautami" panose="020B0502040204020203" pitchFamily="34" charset="0"/>
              </a:rPr>
              <a:t>Provide insights into the advantages and disadvantages of different machine learning algorithms for sentiment analysis tasks.</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EC5E6E3B-EC0D-CB39-93E0-1DD996C13C49}"/>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426060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2E46-2EBF-7AF3-EEDC-1758D77865A3}"/>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RELATED WORK</a:t>
            </a:r>
          </a:p>
        </p:txBody>
      </p:sp>
      <p:sp>
        <p:nvSpPr>
          <p:cNvPr id="3" name="Content Placeholder 2">
            <a:extLst>
              <a:ext uri="{FF2B5EF4-FFF2-40B4-BE49-F238E27FC236}">
                <a16:creationId xmlns:a16="http://schemas.microsoft.com/office/drawing/2014/main" id="{70A6EE2D-35E8-8DB3-BF06-D189EB2E64DE}"/>
              </a:ext>
            </a:extLst>
          </p:cNvPr>
          <p:cNvSpPr>
            <a:spLocks noGrp="1"/>
          </p:cNvSpPr>
          <p:nvPr>
            <p:ph idx="1"/>
          </p:nvPr>
        </p:nvSpPr>
        <p:spPr/>
        <p:txBody>
          <a:bodyPr>
            <a:normAutofit/>
          </a:bodyPr>
          <a:lstStyle/>
          <a:p>
            <a:r>
              <a:rPr lang="en-US" sz="2400" dirty="0">
                <a:effectLst/>
                <a:latin typeface="Calisto MT" panose="02040603050505030304" pitchFamily="18" charset="0"/>
                <a:ea typeface="Aptos" panose="020B0004020202020204" pitchFamily="34" charset="0"/>
                <a:cs typeface="Gautami" panose="020B0502040204020203" pitchFamily="34" charset="0"/>
              </a:rPr>
              <a:t>Sentiment analysis in amazon reviews using probabilistic machine learning.</a:t>
            </a:r>
          </a:p>
          <a:p>
            <a:r>
              <a:rPr lang="en-US" sz="2400" dirty="0">
                <a:effectLst/>
                <a:latin typeface="Calisto MT" panose="02040603050505030304" pitchFamily="18" charset="0"/>
                <a:ea typeface="Aptos" panose="020B0004020202020204" pitchFamily="34" charset="0"/>
                <a:cs typeface="Gautami" panose="020B0502040204020203" pitchFamily="34" charset="0"/>
              </a:rPr>
              <a:t>Amazon reviews, business analytics with sentiment analysis.</a:t>
            </a:r>
          </a:p>
          <a:p>
            <a:r>
              <a:rPr lang="en-US" sz="2400" dirty="0">
                <a:effectLst/>
                <a:latin typeface="Calisto MT" panose="02040603050505030304" pitchFamily="18" charset="0"/>
                <a:ea typeface="Aptos" panose="020B0004020202020204" pitchFamily="34" charset="0"/>
                <a:cs typeface="Gautami" panose="020B0502040204020203" pitchFamily="34" charset="0"/>
              </a:rPr>
              <a:t>Feature selection methods in sentiment analysis and sentiment classification.</a:t>
            </a:r>
          </a:p>
          <a:p>
            <a:r>
              <a:rPr lang="en-US" sz="2400" dirty="0">
                <a:latin typeface="Calisto MT" panose="02040603050505030304" pitchFamily="18" charset="0"/>
              </a:rPr>
              <a:t>Text mining for yelp dataset challenge</a:t>
            </a:r>
            <a:endParaRPr lang="en-US" sz="2400" dirty="0">
              <a:effectLst/>
              <a:latin typeface="Calisto MT" panose="02040603050505030304" pitchFamily="18" charset="0"/>
              <a:ea typeface="Aptos" panose="020B0004020202020204" pitchFamily="34" charset="0"/>
              <a:cs typeface="Gautami" panose="020B0502040204020203" pitchFamily="34" charset="0"/>
            </a:endParaRPr>
          </a:p>
          <a:p>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A64F9C37-E037-A938-7E9B-755A4AD8BF2B}"/>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748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28E-B853-858A-8D9B-B2405801BDDB}"/>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PROBLEM STATEMENT</a:t>
            </a:r>
          </a:p>
        </p:txBody>
      </p:sp>
      <p:sp>
        <p:nvSpPr>
          <p:cNvPr id="3" name="Content Placeholder 2">
            <a:extLst>
              <a:ext uri="{FF2B5EF4-FFF2-40B4-BE49-F238E27FC236}">
                <a16:creationId xmlns:a16="http://schemas.microsoft.com/office/drawing/2014/main" id="{E8D7526D-4B0D-AC07-12D9-B5BF28BF7421}"/>
              </a:ext>
            </a:extLst>
          </p:cNvPr>
          <p:cNvSpPr>
            <a:spLocks noGrp="1"/>
          </p:cNvSpPr>
          <p:nvPr>
            <p:ph idx="1"/>
          </p:nvPr>
        </p:nvSpPr>
        <p:spPr/>
        <p:txBody>
          <a:bodyPr>
            <a:noAutofit/>
          </a:bodyPr>
          <a:lstStyle/>
          <a:p>
            <a:r>
              <a:rPr lang="en-US" sz="2400" dirty="0">
                <a:latin typeface="Calisto MT" panose="02040603050505030304" pitchFamily="18" charset="0"/>
              </a:rPr>
              <a:t>SVM algorithm is not suitable for large data sets.</a:t>
            </a:r>
          </a:p>
          <a:p>
            <a:r>
              <a:rPr lang="en-US" sz="2400" dirty="0">
                <a:latin typeface="Calisto MT" panose="02040603050505030304" pitchFamily="18" charset="0"/>
              </a:rPr>
              <a:t>In cases where the number of features for each data point exceeds the number of training data samples, the SVM will underperform.</a:t>
            </a:r>
          </a:p>
          <a:p>
            <a:r>
              <a:rPr lang="en-US" sz="2400" i="0" dirty="0">
                <a:solidFill>
                  <a:srgbClr val="0D0D0D"/>
                </a:solidFill>
                <a:effectLst/>
                <a:highlight>
                  <a:srgbClr val="FFFFFF"/>
                </a:highlight>
                <a:latin typeface="Calisto MT" panose="02040603050505030304" pitchFamily="18" charset="0"/>
              </a:rPr>
              <a:t>Probabilistic machine learning models often involve complex mathematical formulations and may lack interpretability compared to simpler models like linear regression. Understanding the probabilistic outputs and reasoning behind predictions can be challenging, especially for non-experts.</a:t>
            </a:r>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FAE688DF-4F56-78B9-B7C1-F1F5308F8801}"/>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75936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1DF8-759E-02BD-CE31-0E302A3F6D5C}"/>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PROPOSED SOLUTION</a:t>
            </a:r>
          </a:p>
        </p:txBody>
      </p:sp>
      <p:sp>
        <p:nvSpPr>
          <p:cNvPr id="3" name="Content Placeholder 2">
            <a:extLst>
              <a:ext uri="{FF2B5EF4-FFF2-40B4-BE49-F238E27FC236}">
                <a16:creationId xmlns:a16="http://schemas.microsoft.com/office/drawing/2014/main" id="{04C49990-98B8-52A9-0946-446C30AC0155}"/>
              </a:ext>
            </a:extLst>
          </p:cNvPr>
          <p:cNvSpPr>
            <a:spLocks noGrp="1"/>
          </p:cNvSpPr>
          <p:nvPr>
            <p:ph idx="1"/>
          </p:nvPr>
        </p:nvSpPr>
        <p:spPr/>
        <p:txBody>
          <a:bodyPr>
            <a:noAutofit/>
          </a:bodyPr>
          <a:lstStyle/>
          <a:p>
            <a:r>
              <a:rPr lang="en-US" sz="2400" b="0" i="0" dirty="0">
                <a:solidFill>
                  <a:srgbClr val="0D0D0D"/>
                </a:solidFill>
                <a:effectLst/>
                <a:highlight>
                  <a:srgbClr val="FFFFFF"/>
                </a:highlight>
                <a:latin typeface="Calisto MT" panose="02040603050505030304" pitchFamily="18" charset="0"/>
              </a:rPr>
              <a:t>Random forest tends to achieve high accuracy in sentiment analysis tasks on Amazon product reviews due to its ability to capture diverse perspectives and patterns in the data. </a:t>
            </a:r>
          </a:p>
          <a:p>
            <a:r>
              <a:rPr lang="en-US" sz="2400" b="0" i="0" dirty="0">
                <a:solidFill>
                  <a:srgbClr val="0D0D0D"/>
                </a:solidFill>
                <a:effectLst/>
                <a:highlight>
                  <a:srgbClr val="FFFFFF"/>
                </a:highlight>
                <a:latin typeface="Calisto MT" panose="02040603050505030304" pitchFamily="18" charset="0"/>
              </a:rPr>
              <a:t>Amazon product reviews can vary in length, ranging from short comments to lengthy reviews. </a:t>
            </a:r>
          </a:p>
          <a:p>
            <a:r>
              <a:rPr lang="en-US" sz="2400" dirty="0">
                <a:latin typeface="Calisto MT" panose="02040603050505030304" pitchFamily="18" charset="0"/>
              </a:rPr>
              <a:t>Long short-term dependency capture, variable-length sequence handling, temporal pattern learning, sequential information modeling, and fast parameter learning make long short-term memory machines (LSTMs) an excellent option for sentiment analysis tasks, especially when working with text data.</a:t>
            </a:r>
          </a:p>
        </p:txBody>
      </p:sp>
      <p:sp>
        <p:nvSpPr>
          <p:cNvPr id="4" name="Footer Placeholder 3">
            <a:extLst>
              <a:ext uri="{FF2B5EF4-FFF2-40B4-BE49-F238E27FC236}">
                <a16:creationId xmlns:a16="http://schemas.microsoft.com/office/drawing/2014/main" id="{C9CDC8BA-B526-378D-7465-9A3118E254BA}"/>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413763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8531-1A72-0EE2-85B6-07758481E959}"/>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CONCLUSION</a:t>
            </a:r>
          </a:p>
        </p:txBody>
      </p:sp>
      <p:sp>
        <p:nvSpPr>
          <p:cNvPr id="3" name="Content Placeholder 2">
            <a:extLst>
              <a:ext uri="{FF2B5EF4-FFF2-40B4-BE49-F238E27FC236}">
                <a16:creationId xmlns:a16="http://schemas.microsoft.com/office/drawing/2014/main" id="{2F6AE836-E491-BE80-7B03-4679A219CFF1}"/>
              </a:ext>
            </a:extLst>
          </p:cNvPr>
          <p:cNvSpPr>
            <a:spLocks noGrp="1"/>
          </p:cNvSpPr>
          <p:nvPr>
            <p:ph idx="1"/>
          </p:nvPr>
        </p:nvSpPr>
        <p:spPr/>
        <p:txBody>
          <a:bodyPr>
            <a:noAutofit/>
          </a:bodyPr>
          <a:lstStyle/>
          <a:p>
            <a:r>
              <a:rPr lang="en-US" sz="2400" b="0" i="0" dirty="0">
                <a:solidFill>
                  <a:srgbClr val="0D0D0D"/>
                </a:solidFill>
                <a:effectLst/>
                <a:highlight>
                  <a:srgbClr val="FFFFFF"/>
                </a:highlight>
                <a:latin typeface="Calisto MT" panose="02040603050505030304" pitchFamily="18" charset="0"/>
              </a:rPr>
              <a:t>LSTM and Random Forest offer distinct advantages for sentiment analysis of Amazon product reviews. </a:t>
            </a:r>
          </a:p>
          <a:p>
            <a:r>
              <a:rPr lang="en-US" sz="2400" dirty="0">
                <a:latin typeface="Calisto MT" panose="02040603050505030304" pitchFamily="18" charset="0"/>
              </a:rPr>
              <a:t>LSTM is a good fit for complicated datasets because it is good at capturing subtle linguistic subtleties and long-term dependencies. On the other hand, Random Forest works well with smaller datasets or when interpretability is important because it is resilient, interpretable, and less prone to overfitting.</a:t>
            </a:r>
            <a:endParaRPr lang="en-US" sz="2400" dirty="0">
              <a:solidFill>
                <a:srgbClr val="0D0D0D"/>
              </a:solidFill>
              <a:highlight>
                <a:srgbClr val="FFFFFF"/>
              </a:highlight>
              <a:latin typeface="Calisto MT" panose="02040603050505030304" pitchFamily="18" charset="0"/>
            </a:endParaRPr>
          </a:p>
          <a:p>
            <a:r>
              <a:rPr lang="en-US" sz="2400" dirty="0">
                <a:latin typeface="Calisto MT" panose="02040603050505030304" pitchFamily="18" charset="0"/>
              </a:rPr>
              <a:t>The decision between the two is influenced by variables like the quantity of the dataset, the complexity of the analysis, and the requirement for interpretability. Both algorithms provide insightful results for sentiment analysis jobs.</a:t>
            </a:r>
          </a:p>
        </p:txBody>
      </p:sp>
      <p:sp>
        <p:nvSpPr>
          <p:cNvPr id="4" name="Footer Placeholder 3">
            <a:extLst>
              <a:ext uri="{FF2B5EF4-FFF2-40B4-BE49-F238E27FC236}">
                <a16:creationId xmlns:a16="http://schemas.microsoft.com/office/drawing/2014/main" id="{E3E96B96-7D83-7BD0-A3FE-880E13D76C0B}"/>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EVALUATION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
        <p:nvSpPr>
          <p:cNvPr id="5" name="Rectangle 1">
            <a:extLst>
              <a:ext uri="{FF2B5EF4-FFF2-40B4-BE49-F238E27FC236}">
                <a16:creationId xmlns:a16="http://schemas.microsoft.com/office/drawing/2014/main" id="{29D04E60-00DC-831C-4BDA-8263DBD548A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1219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3876</TotalTime>
  <Words>733</Words>
  <Application>Microsoft Office PowerPoint</Application>
  <PresentationFormat>On-screen Show (4:3)</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Calisto MT</vt:lpstr>
      <vt:lpstr>Symbol</vt:lpstr>
      <vt:lpstr>Times New Roman</vt:lpstr>
      <vt:lpstr>Office Theme</vt:lpstr>
      <vt:lpstr>    </vt:lpstr>
      <vt:lpstr>CONTENTS</vt:lpstr>
      <vt:lpstr>ABSTRACT</vt:lpstr>
      <vt:lpstr>MOTIVATION</vt:lpstr>
      <vt:lpstr>OBJECTIVES</vt:lpstr>
      <vt:lpstr>RELATED WORK</vt:lpstr>
      <vt:lpstr>PROBLEM STATEMENT</vt:lpstr>
      <vt:lpstr>PROPOSED SOLUTION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 TITLE</dc:title>
  <dc:creator>Ravi Bommineni</dc:creator>
  <cp:lastModifiedBy>gayathri bommineni</cp:lastModifiedBy>
  <cp:revision>161</cp:revision>
  <dcterms:created xsi:type="dcterms:W3CDTF">2006-08-16T00:00:00Z</dcterms:created>
  <dcterms:modified xsi:type="dcterms:W3CDTF">2024-04-16T01:30:19Z</dcterms:modified>
</cp:coreProperties>
</file>