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7" r:id="rId4"/>
    <p:sldId id="285" r:id="rId5"/>
    <p:sldId id="258" r:id="rId6"/>
    <p:sldId id="266" r:id="rId7"/>
    <p:sldId id="259" r:id="rId8"/>
    <p:sldId id="268" r:id="rId9"/>
    <p:sldId id="260" r:id="rId10"/>
    <p:sldId id="262" r:id="rId11"/>
    <p:sldId id="269" r:id="rId12"/>
    <p:sldId id="274" r:id="rId13"/>
    <p:sldId id="281" r:id="rId14"/>
    <p:sldId id="275" r:id="rId15"/>
    <p:sldId id="277" r:id="rId16"/>
    <p:sldId id="282" r:id="rId17"/>
    <p:sldId id="276" r:id="rId18"/>
    <p:sldId id="283" r:id="rId19"/>
    <p:sldId id="278" r:id="rId20"/>
    <p:sldId id="280" r:id="rId21"/>
    <p:sldId id="287" r:id="rId22"/>
    <p:sldId id="267" r:id="rId23"/>
    <p:sldId id="286"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3-us-west-1.amazonaws.com/udacity-aind/dog-project/dogImages.zip"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24248"/>
            <a:ext cx="8825658" cy="2343955"/>
          </a:xfrm>
        </p:spPr>
        <p:txBody>
          <a:bodyPr/>
          <a:lstStyle/>
          <a:p>
            <a:r>
              <a:rPr lang="en-IN" dirty="0"/>
              <a:t>Dog Breed Classification</a:t>
            </a:r>
          </a:p>
        </p:txBody>
      </p:sp>
      <p:sp>
        <p:nvSpPr>
          <p:cNvPr id="3" name="Subtitle 2"/>
          <p:cNvSpPr>
            <a:spLocks noGrp="1"/>
          </p:cNvSpPr>
          <p:nvPr>
            <p:ph type="subTitle" idx="1"/>
          </p:nvPr>
        </p:nvSpPr>
        <p:spPr>
          <a:xfrm>
            <a:off x="606490" y="3689798"/>
            <a:ext cx="11448661" cy="2020538"/>
          </a:xfrm>
        </p:spPr>
        <p:txBody>
          <a:bodyPr>
            <a:noAutofit/>
          </a:bodyPr>
          <a:lstStyle/>
          <a:p>
            <a:r>
              <a:rPr lang="en-IN" sz="1600" b="1" dirty="0">
                <a:solidFill>
                  <a:schemeClr val="tx1">
                    <a:lumMod val="95000"/>
                  </a:schemeClr>
                </a:solidFill>
                <a:latin typeface="Arial" panose="020B0604020202020204" pitchFamily="34" charset="0"/>
                <a:cs typeface="Arial" panose="020B0604020202020204" pitchFamily="34" charset="0"/>
              </a:rPr>
              <a:t>  Authorization by: </a:t>
            </a:r>
            <a:r>
              <a:rPr lang="en-IN" sz="1400" dirty="0" err="1"/>
              <a:t>Middi</a:t>
            </a:r>
            <a:r>
              <a:rPr lang="en-IN" sz="1400" dirty="0"/>
              <a:t> Venkata Sai Rishita ,</a:t>
            </a:r>
          </a:p>
          <a:p>
            <a:r>
              <a:rPr lang="en-IN" sz="1400"/>
              <a:t>Tanvir Ahmed Harris </a:t>
            </a:r>
            <a:r>
              <a:rPr lang="en-IN" sz="1600" b="1">
                <a:solidFill>
                  <a:schemeClr val="tx1">
                    <a:lumMod val="95000"/>
                  </a:schemeClr>
                </a:solidFill>
                <a:latin typeface="Arial" panose="020B0604020202020204" pitchFamily="34" charset="0"/>
                <a:cs typeface="Arial" panose="020B0604020202020204" pitchFamily="34" charset="0"/>
              </a:rPr>
              <a:t>                                                                        Presentation </a:t>
            </a:r>
            <a:r>
              <a:rPr lang="en-IN" sz="1600" b="1" dirty="0">
                <a:solidFill>
                  <a:schemeClr val="tx1">
                    <a:lumMod val="95000"/>
                  </a:schemeClr>
                </a:solidFill>
                <a:latin typeface="Arial" panose="020B0604020202020204" pitchFamily="34" charset="0"/>
                <a:cs typeface="Arial" panose="020B0604020202020204" pitchFamily="34" charset="0"/>
              </a:rPr>
              <a:t>by:    </a:t>
            </a:r>
            <a:r>
              <a:rPr lang="en-IN" sz="1600" b="1" dirty="0" err="1">
                <a:solidFill>
                  <a:schemeClr val="tx1">
                    <a:lumMod val="95000"/>
                  </a:schemeClr>
                </a:solidFill>
                <a:latin typeface="Arial" panose="020B0604020202020204" pitchFamily="34" charset="0"/>
                <a:cs typeface="Arial" panose="020B0604020202020204" pitchFamily="34" charset="0"/>
              </a:rPr>
              <a:t>Akhila</a:t>
            </a:r>
            <a:r>
              <a:rPr lang="en-IN" sz="1600" b="1" dirty="0">
                <a:solidFill>
                  <a:schemeClr val="tx1">
                    <a:lumMod val="95000"/>
                  </a:schemeClr>
                </a:solidFill>
                <a:latin typeface="Arial" panose="020B0604020202020204" pitchFamily="34" charset="0"/>
                <a:cs typeface="Arial" panose="020B0604020202020204" pitchFamily="34" charset="0"/>
              </a:rPr>
              <a:t> </a:t>
            </a:r>
            <a:r>
              <a:rPr lang="en-IN" sz="1600" b="1" dirty="0" err="1">
                <a:solidFill>
                  <a:schemeClr val="tx1">
                    <a:lumMod val="95000"/>
                  </a:schemeClr>
                </a:solidFill>
                <a:latin typeface="Arial" panose="020B0604020202020204" pitchFamily="34" charset="0"/>
                <a:cs typeface="Arial" panose="020B0604020202020204" pitchFamily="34" charset="0"/>
              </a:rPr>
              <a:t>Siddamsetti</a:t>
            </a:r>
            <a:endParaRPr lang="en-IN" sz="1600" b="1" dirty="0">
              <a:solidFill>
                <a:schemeClr val="tx1">
                  <a:lumMod val="95000"/>
                </a:schemeClr>
              </a:solidFill>
              <a:latin typeface="Arial" panose="020B0604020202020204" pitchFamily="34" charset="0"/>
              <a:cs typeface="Arial" panose="020B0604020202020204" pitchFamily="34" charset="0"/>
            </a:endParaRPr>
          </a:p>
          <a:p>
            <a:r>
              <a:rPr lang="en-IN" sz="1600" b="1" dirty="0">
                <a:solidFill>
                  <a:schemeClr val="tx1">
                    <a:lumMod val="95000"/>
                  </a:schemeClr>
                </a:solidFill>
                <a:latin typeface="Arial" panose="020B0604020202020204" pitchFamily="34" charset="0"/>
                <a:cs typeface="Arial" panose="020B0604020202020204" pitchFamily="34" charset="0"/>
              </a:rPr>
              <a:t>                                                                                                           School ID :    700759000</a:t>
            </a:r>
            <a:endParaRPr lang="en-IN" sz="16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54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6685"/>
          </a:xfrm>
        </p:spPr>
        <p:txBody>
          <a:bodyPr/>
          <a:lstStyle/>
          <a:p>
            <a:r>
              <a:rPr lang="en-IN" dirty="0"/>
              <a:t>Parameters used:</a:t>
            </a:r>
          </a:p>
        </p:txBody>
      </p:sp>
      <p:sp>
        <p:nvSpPr>
          <p:cNvPr id="3" name="Content Placeholder 2"/>
          <p:cNvSpPr>
            <a:spLocks noGrp="1"/>
          </p:cNvSpPr>
          <p:nvPr>
            <p:ph idx="1"/>
          </p:nvPr>
        </p:nvSpPr>
        <p:spPr>
          <a:xfrm>
            <a:off x="646111" y="1481070"/>
            <a:ext cx="10597145" cy="4945488"/>
          </a:xfrm>
        </p:spPr>
        <p:txBody>
          <a:bodyPr>
            <a:normAutofit fontScale="85000" lnSpcReduction="20000"/>
          </a:bodyPr>
          <a:lstStyle/>
          <a:p>
            <a:pPr>
              <a:lnSpc>
                <a:spcPct val="170000"/>
              </a:lnSpc>
            </a:pPr>
            <a:r>
              <a:rPr lang="en-IN" b="1" dirty="0"/>
              <a:t>Non-Linear (ReLU):</a:t>
            </a:r>
            <a:r>
              <a:rPr lang="en-IN" dirty="0"/>
              <a:t>ReLU is an element wise operation (applied per pixel) and replaces all negative pixel values in the feature map by zero. It introduces non-linearity in our model.</a:t>
            </a:r>
            <a:endParaRPr lang="en-IN" b="1" dirty="0"/>
          </a:p>
          <a:p>
            <a:pPr>
              <a:lnSpc>
                <a:spcPct val="170000"/>
              </a:lnSpc>
            </a:pPr>
            <a:r>
              <a:rPr lang="en-IN" b="1" dirty="0"/>
              <a:t>Pooling: </a:t>
            </a:r>
            <a:r>
              <a:rPr lang="en-IN" dirty="0"/>
              <a:t>It  reduces the dimensionality of each feature map but retains the most important information. Spatial Pooling can be of different types: Max, Average, Sum etc.</a:t>
            </a:r>
          </a:p>
          <a:p>
            <a:endParaRPr lang="en-IN" dirty="0"/>
          </a:p>
          <a:p>
            <a:endParaRPr lang="en-IN" dirty="0"/>
          </a:p>
          <a:p>
            <a:endParaRPr lang="en-IN" dirty="0"/>
          </a:p>
          <a:p>
            <a:endParaRPr lang="en-IN" dirty="0"/>
          </a:p>
          <a:p>
            <a:endParaRPr lang="en-IN" dirty="0"/>
          </a:p>
          <a:p>
            <a:pPr>
              <a:lnSpc>
                <a:spcPct val="160000"/>
              </a:lnSpc>
            </a:pPr>
            <a:r>
              <a:rPr lang="en-IN" b="1" dirty="0"/>
              <a:t>Fully-Connected: </a:t>
            </a:r>
            <a:r>
              <a:rPr lang="en-IN" dirty="0"/>
              <a:t>Finally, after several convolutional and max pooling layers, the high-level reasoning in the neural network is done via fully connected layers. A fully connected layer takes all neurons in the previous layer  and connects it to every single neuron it has.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471" y="3263307"/>
            <a:ext cx="4228944" cy="1664350"/>
          </a:xfrm>
          <a:prstGeom prst="rect">
            <a:avLst/>
          </a:prstGeom>
        </p:spPr>
      </p:pic>
    </p:spTree>
    <p:extLst>
      <p:ext uri="{BB962C8B-B14F-4D97-AF65-F5344CB8AC3E}">
        <p14:creationId xmlns:p14="http://schemas.microsoft.com/office/powerpoint/2010/main" val="371094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552" y="1840369"/>
            <a:ext cx="8972282" cy="4231469"/>
          </a:xfrm>
          <a:prstGeom prst="rect">
            <a:avLst/>
          </a:prstGeom>
        </p:spPr>
      </p:pic>
    </p:spTree>
    <p:extLst>
      <p:ext uri="{BB962C8B-B14F-4D97-AF65-F5344CB8AC3E}">
        <p14:creationId xmlns:p14="http://schemas.microsoft.com/office/powerpoint/2010/main" val="233240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Project Design</a:t>
            </a:r>
          </a:p>
        </p:txBody>
      </p:sp>
      <p:sp>
        <p:nvSpPr>
          <p:cNvPr id="4" name="Content Placeholder 3"/>
          <p:cNvSpPr>
            <a:spLocks noGrp="1"/>
          </p:cNvSpPr>
          <p:nvPr>
            <p:ph idx="1"/>
          </p:nvPr>
        </p:nvSpPr>
        <p:spPr>
          <a:xfrm>
            <a:off x="646111" y="1853248"/>
            <a:ext cx="10931996" cy="4252174"/>
          </a:xfrm>
        </p:spPr>
        <p:txBody>
          <a:bodyPr/>
          <a:lstStyle/>
          <a:p>
            <a:pPr marL="0" indent="0">
              <a:buNone/>
            </a:pPr>
            <a:endParaRPr lang="en-IN" dirty="0"/>
          </a:p>
        </p:txBody>
      </p:sp>
      <p:sp>
        <p:nvSpPr>
          <p:cNvPr id="6" name="Rounded Rectangle 5"/>
          <p:cNvSpPr/>
          <p:nvPr/>
        </p:nvSpPr>
        <p:spPr>
          <a:xfrm>
            <a:off x="646111" y="1428781"/>
            <a:ext cx="1596980"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Loading Data</a:t>
            </a:r>
          </a:p>
        </p:txBody>
      </p:sp>
      <p:sp>
        <p:nvSpPr>
          <p:cNvPr id="7" name="Rounded Rectangle 6"/>
          <p:cNvSpPr/>
          <p:nvPr/>
        </p:nvSpPr>
        <p:spPr>
          <a:xfrm>
            <a:off x="762021" y="3041978"/>
            <a:ext cx="1624905"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Visualization of data</a:t>
            </a:r>
          </a:p>
        </p:txBody>
      </p:sp>
      <p:sp>
        <p:nvSpPr>
          <p:cNvPr id="8" name="Rounded Rectangle 7"/>
          <p:cNvSpPr/>
          <p:nvPr/>
        </p:nvSpPr>
        <p:spPr>
          <a:xfrm>
            <a:off x="3149968" y="3041978"/>
            <a:ext cx="1481070" cy="937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a:t>
            </a:r>
          </a:p>
        </p:txBody>
      </p:sp>
      <p:sp>
        <p:nvSpPr>
          <p:cNvPr id="9" name="Rounded Rectangle 8"/>
          <p:cNvSpPr/>
          <p:nvPr/>
        </p:nvSpPr>
        <p:spPr>
          <a:xfrm>
            <a:off x="5459856" y="3129329"/>
            <a:ext cx="1468191"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building</a:t>
            </a:r>
          </a:p>
        </p:txBody>
      </p:sp>
      <p:sp>
        <p:nvSpPr>
          <p:cNvPr id="10" name="Rounded Rectangle 9"/>
          <p:cNvSpPr/>
          <p:nvPr/>
        </p:nvSpPr>
        <p:spPr>
          <a:xfrm>
            <a:off x="7546233" y="3196122"/>
            <a:ext cx="1532586"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Compiling</a:t>
            </a:r>
          </a:p>
        </p:txBody>
      </p:sp>
      <p:sp>
        <p:nvSpPr>
          <p:cNvPr id="11" name="Rounded Rectangle 10"/>
          <p:cNvSpPr/>
          <p:nvPr/>
        </p:nvSpPr>
        <p:spPr>
          <a:xfrm>
            <a:off x="9617862" y="3157485"/>
            <a:ext cx="1705324" cy="92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a:t>
            </a:r>
          </a:p>
        </p:txBody>
      </p:sp>
      <p:sp>
        <p:nvSpPr>
          <p:cNvPr id="12" name="Rounded Rectangle 11"/>
          <p:cNvSpPr/>
          <p:nvPr/>
        </p:nvSpPr>
        <p:spPr>
          <a:xfrm>
            <a:off x="9764842" y="4985613"/>
            <a:ext cx="1558344" cy="806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p:txBody>
      </p:sp>
      <p:sp>
        <p:nvSpPr>
          <p:cNvPr id="13" name="Down Arrow 12"/>
          <p:cNvSpPr/>
          <p:nvPr/>
        </p:nvSpPr>
        <p:spPr>
          <a:xfrm>
            <a:off x="1444601" y="2460189"/>
            <a:ext cx="294047" cy="476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2531782" y="3413946"/>
            <a:ext cx="515155" cy="280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4787869" y="3374265"/>
            <a:ext cx="514252" cy="36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019586" y="3525086"/>
            <a:ext cx="354164" cy="273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9171258" y="3466981"/>
            <a:ext cx="320472" cy="375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10288945" y="4365938"/>
            <a:ext cx="255069" cy="437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447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595"/>
          </a:xfrm>
        </p:spPr>
        <p:txBody>
          <a:bodyPr/>
          <a:lstStyle/>
          <a:p>
            <a:r>
              <a:rPr lang="en-IN" dirty="0"/>
              <a:t>Packages</a:t>
            </a:r>
            <a:br>
              <a:rPr lang="en-IN" dirty="0"/>
            </a:br>
            <a:endParaRPr lang="en-IN" dirty="0"/>
          </a:p>
        </p:txBody>
      </p:sp>
      <p:sp>
        <p:nvSpPr>
          <p:cNvPr id="6" name="Content Placeholder 5"/>
          <p:cNvSpPr>
            <a:spLocks noGrp="1"/>
          </p:cNvSpPr>
          <p:nvPr>
            <p:ph idx="1"/>
          </p:nvPr>
        </p:nvSpPr>
        <p:spPr>
          <a:xfrm>
            <a:off x="646111" y="1828799"/>
            <a:ext cx="10442599" cy="4765183"/>
          </a:xfrm>
        </p:spPr>
        <p:txBody>
          <a:bodyPr/>
          <a:lstStyle/>
          <a:p>
            <a:pPr>
              <a:lnSpc>
                <a:spcPct val="150000"/>
              </a:lnSpc>
            </a:pPr>
            <a:r>
              <a:rPr lang="en-IN" dirty="0"/>
              <a:t>Tensor flow, </a:t>
            </a:r>
            <a:r>
              <a:rPr lang="en-IN" dirty="0" err="1"/>
              <a:t>numpy</a:t>
            </a:r>
            <a:r>
              <a:rPr lang="en-IN" dirty="0"/>
              <a:t>, </a:t>
            </a:r>
            <a:r>
              <a:rPr lang="en-IN" dirty="0" err="1"/>
              <a:t>matplotlib,os</a:t>
            </a:r>
            <a:r>
              <a:rPr lang="en-IN" dirty="0"/>
              <a:t> packages are imported and respective functions are imported using these packages.</a:t>
            </a:r>
          </a:p>
          <a:p>
            <a:pPr>
              <a:lnSpc>
                <a:spcPct val="150000"/>
              </a:lnSpc>
            </a:pPr>
            <a:endParaRPr lang="en-IN" dirty="0"/>
          </a:p>
          <a:p>
            <a:pPr>
              <a:lnSpc>
                <a:spcPct val="150000"/>
              </a:lnSpc>
            </a:pPr>
            <a:endParaRPr lang="en-IN" dirty="0"/>
          </a:p>
          <a:p>
            <a:endParaRPr lang="en-IN" dirty="0"/>
          </a:p>
        </p:txBody>
      </p:sp>
      <p:pic>
        <p:nvPicPr>
          <p:cNvPr id="3" name="Picture 2"/>
          <p:cNvPicPr>
            <a:picLocks noChangeAspect="1"/>
          </p:cNvPicPr>
          <p:nvPr/>
        </p:nvPicPr>
        <p:blipFill>
          <a:blip r:embed="rId2"/>
          <a:stretch>
            <a:fillRect/>
          </a:stretch>
        </p:blipFill>
        <p:spPr>
          <a:xfrm>
            <a:off x="1966240" y="3165468"/>
            <a:ext cx="7771908" cy="2359567"/>
          </a:xfrm>
          <a:prstGeom prst="rect">
            <a:avLst/>
          </a:prstGeom>
        </p:spPr>
      </p:pic>
    </p:spTree>
    <p:extLst>
      <p:ext uri="{BB962C8B-B14F-4D97-AF65-F5344CB8AC3E}">
        <p14:creationId xmlns:p14="http://schemas.microsoft.com/office/powerpoint/2010/main" val="96076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Loading Data</a:t>
            </a:r>
          </a:p>
        </p:txBody>
      </p:sp>
      <p:sp>
        <p:nvSpPr>
          <p:cNvPr id="3" name="Content Placeholder 2"/>
          <p:cNvSpPr>
            <a:spLocks noGrp="1"/>
          </p:cNvSpPr>
          <p:nvPr>
            <p:ph sz="half" idx="1"/>
          </p:nvPr>
        </p:nvSpPr>
        <p:spPr>
          <a:xfrm>
            <a:off x="646112" y="2060575"/>
            <a:ext cx="4853540" cy="4195763"/>
          </a:xfrm>
        </p:spPr>
        <p:txBody>
          <a:bodyPr/>
          <a:lstStyle/>
          <a:p>
            <a:r>
              <a:rPr lang="en-IN" dirty="0"/>
              <a:t>Dataset is taken from </a:t>
            </a:r>
            <a:r>
              <a:rPr lang="en-IN" i="1" u="sng" dirty="0">
                <a:hlinkClick r:id="rId2"/>
              </a:rPr>
              <a:t>https://s3-us-west-1.amazonaws.com/udacity-aind/dog-project/dogImages.zip</a:t>
            </a:r>
            <a:r>
              <a:rPr lang="en-IN" i="1" u="sng" dirty="0"/>
              <a:t> </a:t>
            </a:r>
            <a:r>
              <a:rPr lang="en-IN" dirty="0"/>
              <a:t>which is having 7 dog breeds .</a:t>
            </a:r>
          </a:p>
          <a:p>
            <a:endParaRPr lang="en-IN" dirty="0"/>
          </a:p>
          <a:p>
            <a:r>
              <a:rPr lang="en-IN" dirty="0"/>
              <a:t>Contents in folder</a:t>
            </a:r>
          </a:p>
          <a:p>
            <a:endParaRPr lang="en-IN" dirty="0"/>
          </a:p>
          <a:p>
            <a:endParaRPr lang="en-IN" dirty="0"/>
          </a:p>
          <a:p>
            <a:r>
              <a:rPr lang="en-IN" dirty="0"/>
              <a:t>Contents in Train and Test folders</a:t>
            </a:r>
          </a:p>
          <a:p>
            <a:endParaRPr lang="en-IN" dirty="0"/>
          </a:p>
        </p:txBody>
      </p:sp>
      <p:sp>
        <p:nvSpPr>
          <p:cNvPr id="7" name="Content Placeholder 6"/>
          <p:cNvSpPr>
            <a:spLocks noGrp="1"/>
          </p:cNvSpPr>
          <p:nvPr>
            <p:ph sz="half" idx="2"/>
          </p:nvPr>
        </p:nvSpPr>
        <p:spPr/>
        <p:txBody>
          <a:bodyPr/>
          <a:lstStyle/>
          <a:p>
            <a:endParaRPr lang="en-IN"/>
          </a:p>
        </p:txBody>
      </p:sp>
      <p:pic>
        <p:nvPicPr>
          <p:cNvPr id="5" name="Picture 4"/>
          <p:cNvPicPr>
            <a:picLocks noChangeAspect="1"/>
          </p:cNvPicPr>
          <p:nvPr/>
        </p:nvPicPr>
        <p:blipFill>
          <a:blip r:embed="rId3"/>
          <a:stretch>
            <a:fillRect/>
          </a:stretch>
        </p:blipFill>
        <p:spPr>
          <a:xfrm>
            <a:off x="5268646" y="4517130"/>
            <a:ext cx="6417519" cy="2038078"/>
          </a:xfrm>
          <a:prstGeom prst="rect">
            <a:avLst/>
          </a:prstGeom>
        </p:spPr>
      </p:pic>
      <p:pic>
        <p:nvPicPr>
          <p:cNvPr id="6" name="Picture 5"/>
          <p:cNvPicPr>
            <a:picLocks noChangeAspect="1"/>
          </p:cNvPicPr>
          <p:nvPr/>
        </p:nvPicPr>
        <p:blipFill>
          <a:blip r:embed="rId4"/>
          <a:stretch>
            <a:fillRect/>
          </a:stretch>
        </p:blipFill>
        <p:spPr>
          <a:xfrm>
            <a:off x="5268646" y="2232483"/>
            <a:ext cx="5992516" cy="1905411"/>
          </a:xfrm>
          <a:prstGeom prst="rect">
            <a:avLst/>
          </a:prstGeom>
        </p:spPr>
      </p:pic>
    </p:spTree>
    <p:extLst>
      <p:ext uri="{BB962C8B-B14F-4D97-AF65-F5344CB8AC3E}">
        <p14:creationId xmlns:p14="http://schemas.microsoft.com/office/powerpoint/2010/main" val="331327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 of Data</a:t>
            </a:r>
          </a:p>
        </p:txBody>
      </p:sp>
      <p:sp>
        <p:nvSpPr>
          <p:cNvPr id="3" name="Content Placeholder 2"/>
          <p:cNvSpPr>
            <a:spLocks noGrp="1"/>
          </p:cNvSpPr>
          <p:nvPr>
            <p:ph sz="half" idx="1"/>
          </p:nvPr>
        </p:nvSpPr>
        <p:spPr>
          <a:xfrm>
            <a:off x="646111" y="1197735"/>
            <a:ext cx="4853541" cy="5058603"/>
          </a:xfrm>
        </p:spPr>
        <p:txBody>
          <a:bodyPr/>
          <a:lstStyle/>
          <a:p>
            <a:endParaRPr lang="en-IN" dirty="0"/>
          </a:p>
          <a:p>
            <a:r>
              <a:rPr lang="en-IN" dirty="0"/>
              <a:t>List of images in the folder</a:t>
            </a:r>
          </a:p>
          <a:p>
            <a:endParaRPr lang="en-IN" dirty="0"/>
          </a:p>
          <a:p>
            <a:endParaRPr lang="en-IN" dirty="0"/>
          </a:p>
          <a:p>
            <a:endParaRPr lang="en-IN" dirty="0"/>
          </a:p>
          <a:p>
            <a:endParaRPr lang="en-IN" dirty="0"/>
          </a:p>
          <a:p>
            <a:endParaRPr lang="en-IN" dirty="0"/>
          </a:p>
          <a:p>
            <a:r>
              <a:rPr lang="en-IN" dirty="0"/>
              <a:t>Displaying a sample dog image</a:t>
            </a:r>
          </a:p>
          <a:p>
            <a:endParaRPr lang="en-IN" dirty="0"/>
          </a:p>
        </p:txBody>
      </p:sp>
      <p:sp>
        <p:nvSpPr>
          <p:cNvPr id="10" name="Content Placeholder 9"/>
          <p:cNvSpPr>
            <a:spLocks noGrp="1"/>
          </p:cNvSpPr>
          <p:nvPr>
            <p:ph sz="half" idx="2"/>
          </p:nvPr>
        </p:nvSpPr>
        <p:spPr/>
        <p:txBody>
          <a:bodyPr/>
          <a:lstStyle/>
          <a:p>
            <a:endParaRPr lang="en-IN"/>
          </a:p>
        </p:txBody>
      </p:sp>
      <p:pic>
        <p:nvPicPr>
          <p:cNvPr id="5" name="Picture 4"/>
          <p:cNvPicPr>
            <a:picLocks noChangeAspect="1"/>
          </p:cNvPicPr>
          <p:nvPr/>
        </p:nvPicPr>
        <p:blipFill>
          <a:blip r:embed="rId2"/>
          <a:stretch>
            <a:fillRect/>
          </a:stretch>
        </p:blipFill>
        <p:spPr>
          <a:xfrm>
            <a:off x="5980996" y="3531271"/>
            <a:ext cx="4700789" cy="3243154"/>
          </a:xfrm>
          <a:prstGeom prst="rect">
            <a:avLst/>
          </a:prstGeom>
        </p:spPr>
      </p:pic>
      <p:pic>
        <p:nvPicPr>
          <p:cNvPr id="9" name="Picture 8"/>
          <p:cNvPicPr>
            <a:picLocks noChangeAspect="1"/>
          </p:cNvPicPr>
          <p:nvPr/>
        </p:nvPicPr>
        <p:blipFill>
          <a:blip r:embed="rId3"/>
          <a:stretch>
            <a:fillRect/>
          </a:stretch>
        </p:blipFill>
        <p:spPr>
          <a:xfrm>
            <a:off x="5654493" y="1451740"/>
            <a:ext cx="5353797" cy="1876687"/>
          </a:xfrm>
          <a:prstGeom prst="rect">
            <a:avLst/>
          </a:prstGeom>
        </p:spPr>
      </p:pic>
    </p:spTree>
    <p:extLst>
      <p:ext uri="{BB962C8B-B14F-4D97-AF65-F5344CB8AC3E}">
        <p14:creationId xmlns:p14="http://schemas.microsoft.com/office/powerpoint/2010/main" val="260478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different types of dogs with size of the image</a:t>
            </a:r>
            <a:br>
              <a:rPr lang="en-IN" dirty="0"/>
            </a:br>
            <a:endParaRPr lang="en-IN" dirty="0"/>
          </a:p>
        </p:txBody>
      </p:sp>
      <p:pic>
        <p:nvPicPr>
          <p:cNvPr id="3" name="Picture 2"/>
          <p:cNvPicPr>
            <a:picLocks noChangeAspect="1"/>
          </p:cNvPicPr>
          <p:nvPr/>
        </p:nvPicPr>
        <p:blipFill>
          <a:blip r:embed="rId2"/>
          <a:stretch>
            <a:fillRect/>
          </a:stretch>
        </p:blipFill>
        <p:spPr>
          <a:xfrm>
            <a:off x="6079753" y="1853248"/>
            <a:ext cx="5446840" cy="4778995"/>
          </a:xfrm>
          <a:prstGeom prst="rect">
            <a:avLst/>
          </a:prstGeom>
        </p:spPr>
      </p:pic>
      <p:sp>
        <p:nvSpPr>
          <p:cNvPr id="6" name="Right Arrow 5"/>
          <p:cNvSpPr/>
          <p:nvPr/>
        </p:nvSpPr>
        <p:spPr>
          <a:xfrm>
            <a:off x="5576552" y="3863662"/>
            <a:ext cx="21894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p:cNvSpPr>
            <a:spLocks noGrp="1"/>
          </p:cNvSpPr>
          <p:nvPr>
            <p:ph idx="1"/>
          </p:nvPr>
        </p:nvSpPr>
        <p:spPr>
          <a:xfrm>
            <a:off x="578498" y="2052918"/>
            <a:ext cx="11094098" cy="4195481"/>
          </a:xfrm>
        </p:spPr>
        <p:txBody>
          <a:bodyPr/>
          <a:lstStyle/>
          <a:p>
            <a:endParaRPr lang="en-IN" dirty="0"/>
          </a:p>
        </p:txBody>
      </p:sp>
      <p:pic>
        <p:nvPicPr>
          <p:cNvPr id="7" name="Picture 6"/>
          <p:cNvPicPr>
            <a:picLocks noChangeAspect="1"/>
          </p:cNvPicPr>
          <p:nvPr/>
        </p:nvPicPr>
        <p:blipFill>
          <a:blip r:embed="rId3"/>
          <a:stretch>
            <a:fillRect/>
          </a:stretch>
        </p:blipFill>
        <p:spPr>
          <a:xfrm>
            <a:off x="746449" y="2407297"/>
            <a:ext cx="4730620" cy="3526971"/>
          </a:xfrm>
          <a:prstGeom prst="rect">
            <a:avLst/>
          </a:prstGeom>
        </p:spPr>
      </p:pic>
    </p:spTree>
    <p:extLst>
      <p:ext uri="{BB962C8B-B14F-4D97-AF65-F5344CB8AC3E}">
        <p14:creationId xmlns:p14="http://schemas.microsoft.com/office/powerpoint/2010/main" val="237324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5" y="452718"/>
            <a:ext cx="9522800" cy="846514"/>
          </a:xfrm>
        </p:spPr>
        <p:txBody>
          <a:bodyPr/>
          <a:lstStyle/>
          <a:p>
            <a:r>
              <a:rPr lang="en-IN" dirty="0"/>
              <a:t>Generator Creation</a:t>
            </a:r>
          </a:p>
        </p:txBody>
      </p:sp>
      <p:sp>
        <p:nvSpPr>
          <p:cNvPr id="3" name="Content Placeholder 2"/>
          <p:cNvSpPr>
            <a:spLocks noGrp="1"/>
          </p:cNvSpPr>
          <p:nvPr>
            <p:ph idx="1"/>
          </p:nvPr>
        </p:nvSpPr>
        <p:spPr>
          <a:xfrm>
            <a:off x="399246" y="1455313"/>
            <a:ext cx="10998558" cy="5402687"/>
          </a:xfrm>
        </p:spPr>
        <p:txBody>
          <a:bodyPr/>
          <a:lstStyle/>
          <a:p>
            <a:r>
              <a:rPr lang="en-IN" dirty="0"/>
              <a:t>Scaling and reshaping to 224*224 image size for Train data set</a:t>
            </a:r>
          </a:p>
          <a:p>
            <a:endParaRPr lang="en-IN" dirty="0"/>
          </a:p>
          <a:p>
            <a:endParaRPr lang="en-IN" dirty="0"/>
          </a:p>
          <a:p>
            <a:endParaRPr lang="en-IN" dirty="0"/>
          </a:p>
        </p:txBody>
      </p:sp>
      <p:pic>
        <p:nvPicPr>
          <p:cNvPr id="4" name="Picture 3"/>
          <p:cNvPicPr>
            <a:picLocks noChangeAspect="1"/>
          </p:cNvPicPr>
          <p:nvPr/>
        </p:nvPicPr>
        <p:blipFill>
          <a:blip r:embed="rId2"/>
          <a:stretch>
            <a:fillRect/>
          </a:stretch>
        </p:blipFill>
        <p:spPr>
          <a:xfrm>
            <a:off x="1025647" y="2403331"/>
            <a:ext cx="10372157" cy="3506649"/>
          </a:xfrm>
          <a:prstGeom prst="rect">
            <a:avLst/>
          </a:prstGeom>
        </p:spPr>
      </p:pic>
    </p:spTree>
    <p:extLst>
      <p:ext uri="{BB962C8B-B14F-4D97-AF65-F5344CB8AC3E}">
        <p14:creationId xmlns:p14="http://schemas.microsoft.com/office/powerpoint/2010/main" val="191414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5" name="Content Placeholder 4"/>
          <p:cNvSpPr>
            <a:spLocks noGrp="1"/>
          </p:cNvSpPr>
          <p:nvPr>
            <p:ph idx="1"/>
          </p:nvPr>
        </p:nvSpPr>
        <p:spPr>
          <a:xfrm>
            <a:off x="646111" y="1416676"/>
            <a:ext cx="10429719" cy="5215944"/>
          </a:xfrm>
        </p:spPr>
        <p:txBody>
          <a:bodyPr/>
          <a:lstStyle/>
          <a:p>
            <a:r>
              <a:rPr lang="en-IN" dirty="0"/>
              <a:t>Reshaping to 224*224 image size for Test data set</a:t>
            </a:r>
          </a:p>
          <a:p>
            <a:endParaRPr lang="en-IN" dirty="0"/>
          </a:p>
          <a:p>
            <a:endParaRPr lang="en-IN" dirty="0"/>
          </a:p>
        </p:txBody>
      </p:sp>
      <p:pic>
        <p:nvPicPr>
          <p:cNvPr id="4" name="Picture 3"/>
          <p:cNvPicPr>
            <a:picLocks noChangeAspect="1"/>
          </p:cNvPicPr>
          <p:nvPr/>
        </p:nvPicPr>
        <p:blipFill>
          <a:blip r:embed="rId2"/>
          <a:stretch>
            <a:fillRect/>
          </a:stretch>
        </p:blipFill>
        <p:spPr>
          <a:xfrm>
            <a:off x="1192648" y="2638535"/>
            <a:ext cx="9336644" cy="2772225"/>
          </a:xfrm>
          <a:prstGeom prst="rect">
            <a:avLst/>
          </a:prstGeom>
        </p:spPr>
      </p:pic>
    </p:spTree>
    <p:extLst>
      <p:ext uri="{BB962C8B-B14F-4D97-AF65-F5344CB8AC3E}">
        <p14:creationId xmlns:p14="http://schemas.microsoft.com/office/powerpoint/2010/main" val="157603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91355"/>
            <a:ext cx="9404723" cy="1400530"/>
          </a:xfrm>
        </p:spPr>
        <p:txBody>
          <a:bodyPr/>
          <a:lstStyle/>
          <a:p>
            <a:r>
              <a:rPr lang="en-IN" dirty="0"/>
              <a:t>Model Building</a:t>
            </a:r>
          </a:p>
        </p:txBody>
      </p:sp>
      <p:sp>
        <p:nvSpPr>
          <p:cNvPr id="3" name="Content Placeholder 2"/>
          <p:cNvSpPr>
            <a:spLocks noGrp="1"/>
          </p:cNvSpPr>
          <p:nvPr>
            <p:ph idx="1"/>
          </p:nvPr>
        </p:nvSpPr>
        <p:spPr>
          <a:xfrm>
            <a:off x="90152" y="1532586"/>
            <a:ext cx="11784169" cy="5190186"/>
          </a:xfrm>
        </p:spPr>
        <p:txBody>
          <a:bodyPr>
            <a:normAutofit/>
          </a:bodyPr>
          <a:lstStyle/>
          <a:p>
            <a:r>
              <a:rPr lang="en-IN" dirty="0"/>
              <a:t>By using sequential model we are creating layers for the model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Here we use </a:t>
            </a:r>
            <a:r>
              <a:rPr lang="en-IN" dirty="0" err="1"/>
              <a:t>Softmax</a:t>
            </a:r>
            <a:r>
              <a:rPr lang="en-IN" dirty="0"/>
              <a:t> as activation function because there are more than 1 classes</a:t>
            </a:r>
          </a:p>
        </p:txBody>
      </p:sp>
      <p:pic>
        <p:nvPicPr>
          <p:cNvPr id="4" name="Picture 3"/>
          <p:cNvPicPr>
            <a:picLocks noChangeAspect="1"/>
          </p:cNvPicPr>
          <p:nvPr/>
        </p:nvPicPr>
        <p:blipFill>
          <a:blip r:embed="rId2"/>
          <a:stretch>
            <a:fillRect/>
          </a:stretch>
        </p:blipFill>
        <p:spPr>
          <a:xfrm>
            <a:off x="432868" y="2073497"/>
            <a:ext cx="5099270" cy="4082604"/>
          </a:xfrm>
          <a:prstGeom prst="rect">
            <a:avLst/>
          </a:prstGeom>
        </p:spPr>
      </p:pic>
      <p:pic>
        <p:nvPicPr>
          <p:cNvPr id="5" name="Picture 4"/>
          <p:cNvPicPr>
            <a:picLocks noChangeAspect="1"/>
          </p:cNvPicPr>
          <p:nvPr/>
        </p:nvPicPr>
        <p:blipFill>
          <a:blip r:embed="rId3"/>
          <a:stretch>
            <a:fillRect/>
          </a:stretch>
        </p:blipFill>
        <p:spPr>
          <a:xfrm>
            <a:off x="5753070" y="2073497"/>
            <a:ext cx="5226778" cy="4186943"/>
          </a:xfrm>
          <a:prstGeom prst="rect">
            <a:avLst/>
          </a:prstGeom>
        </p:spPr>
      </p:pic>
    </p:spTree>
    <p:extLst>
      <p:ext uri="{BB962C8B-B14F-4D97-AF65-F5344CB8AC3E}">
        <p14:creationId xmlns:p14="http://schemas.microsoft.com/office/powerpoint/2010/main" val="329647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17FC-4871-42AE-C515-E76E5B02CA17}"/>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466160FD-9E39-24C8-1514-B48AD411D0D6}"/>
              </a:ext>
            </a:extLst>
          </p:cNvPr>
          <p:cNvSpPr>
            <a:spLocks noGrp="1"/>
          </p:cNvSpPr>
          <p:nvPr>
            <p:ph idx="1"/>
          </p:nvPr>
        </p:nvSpPr>
        <p:spPr>
          <a:xfrm>
            <a:off x="645130" y="1474238"/>
            <a:ext cx="9404723" cy="4774162"/>
          </a:xfrm>
        </p:spPr>
        <p:txBody>
          <a:bodyPr/>
          <a:lstStyle/>
          <a:p>
            <a:pPr algn="just"/>
            <a:r>
              <a:rPr lang="en-US" sz="1800" dirty="0">
                <a:effectLst/>
                <a:ea typeface="Calibri" panose="020F0502020204030204" pitchFamily="34" charset="0"/>
                <a:cs typeface="Times New Roman" panose="02020603050405020304" pitchFamily="18" charset="0"/>
              </a:rPr>
              <a:t>The majority of dogs are often difficult to classify by simply looking, and breed identification is important when rescuing dogs, finding them forever homes, treating them, and various other furry situations.</a:t>
            </a:r>
          </a:p>
          <a:p>
            <a:pPr algn="just"/>
            <a:r>
              <a:rPr lang="en-US" sz="1800" dirty="0">
                <a:effectLst/>
                <a:ea typeface="Calibri" panose="020F0502020204030204" pitchFamily="34" charset="0"/>
                <a:cs typeface="Times New Roman" panose="02020603050405020304" pitchFamily="18" charset="0"/>
              </a:rPr>
              <a:t> This project classifies purebreds since mixed breeds are, as mentioned, often indistinguishable from purebreds, but the hope is that even classifying a purebred dog or a mixed breed one as one of the breeds it belongs to will help give more information about the dog’s personality, full-grown size, and health.</a:t>
            </a:r>
          </a:p>
          <a:p>
            <a:pPr algn="just"/>
            <a:r>
              <a:rPr lang="en-US" sz="1800" dirty="0">
                <a:effectLst/>
                <a:ea typeface="Calibri" panose="020F0502020204030204" pitchFamily="34" charset="0"/>
                <a:cs typeface="Times New Roman" panose="02020603050405020304" pitchFamily="18" charset="0"/>
              </a:rPr>
              <a:t> </a:t>
            </a:r>
            <a:r>
              <a:rPr lang="en-US" sz="1800" dirty="0">
                <a:ea typeface="Calibri" panose="020F0502020204030204" pitchFamily="34" charset="0"/>
                <a:cs typeface="Times New Roman" panose="02020603050405020304" pitchFamily="18" charset="0"/>
              </a:rPr>
              <a:t>I was</a:t>
            </a:r>
            <a:r>
              <a:rPr lang="en-US" sz="1800" dirty="0">
                <a:effectLst/>
                <a:ea typeface="Calibri" panose="020F0502020204030204" pitchFamily="34" charset="0"/>
                <a:cs typeface="Times New Roman" panose="02020603050405020304" pitchFamily="18" charset="0"/>
              </a:rPr>
              <a:t> motivated by our love of puppies to chose this project. Breed predictions may also helps veterinarians treat breed specific ailments for stray, unidentified dogs that needs medical care.</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38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r>
              <a:rPr lang="en-IN" dirty="0"/>
              <a:t>Compiling</a:t>
            </a:r>
          </a:p>
        </p:txBody>
      </p:sp>
      <p:sp>
        <p:nvSpPr>
          <p:cNvPr id="5" name="Content Placeholder 4"/>
          <p:cNvSpPr>
            <a:spLocks noGrp="1"/>
          </p:cNvSpPr>
          <p:nvPr>
            <p:ph idx="1"/>
          </p:nvPr>
        </p:nvSpPr>
        <p:spPr>
          <a:xfrm>
            <a:off x="489397" y="1275008"/>
            <a:ext cx="10715223" cy="5434885"/>
          </a:xfrm>
        </p:spPr>
        <p:txBody>
          <a:bodyPr/>
          <a:lstStyle/>
          <a:p>
            <a:endParaRPr lang="en-IN" dirty="0"/>
          </a:p>
          <a:p>
            <a:r>
              <a:rPr lang="en-IN" dirty="0"/>
              <a:t>Here loss function is taken as categorical </a:t>
            </a:r>
            <a:r>
              <a:rPr lang="en-IN" dirty="0" err="1"/>
              <a:t>crossentropy</a:t>
            </a:r>
            <a:r>
              <a:rPr lang="en-IN" dirty="0"/>
              <a:t> because there are multiple classes in the model.</a:t>
            </a:r>
          </a:p>
          <a:p>
            <a:endParaRPr lang="en-IN" dirty="0"/>
          </a:p>
          <a:p>
            <a:endParaRPr lang="en-IN" dirty="0"/>
          </a:p>
          <a:p>
            <a:endParaRPr lang="en-IN" dirty="0"/>
          </a:p>
          <a:p>
            <a:endParaRPr lang="en-IN" dirty="0"/>
          </a:p>
        </p:txBody>
      </p:sp>
      <p:pic>
        <p:nvPicPr>
          <p:cNvPr id="8" name="Picture 7"/>
          <p:cNvPicPr>
            <a:picLocks noChangeAspect="1"/>
          </p:cNvPicPr>
          <p:nvPr/>
        </p:nvPicPr>
        <p:blipFill>
          <a:blip r:embed="rId2"/>
          <a:stretch>
            <a:fillRect/>
          </a:stretch>
        </p:blipFill>
        <p:spPr>
          <a:xfrm>
            <a:off x="2626966" y="2664855"/>
            <a:ext cx="5443011" cy="1623810"/>
          </a:xfrm>
          <a:prstGeom prst="rect">
            <a:avLst/>
          </a:prstGeom>
        </p:spPr>
      </p:pic>
    </p:spTree>
    <p:extLst>
      <p:ext uri="{BB962C8B-B14F-4D97-AF65-F5344CB8AC3E}">
        <p14:creationId xmlns:p14="http://schemas.microsoft.com/office/powerpoint/2010/main" val="269179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BF016C-8A01-D604-5563-C90E7D99DA9B}"/>
              </a:ext>
            </a:extLst>
          </p:cNvPr>
          <p:cNvSpPr>
            <a:spLocks noGrp="1"/>
          </p:cNvSpPr>
          <p:nvPr>
            <p:ph type="title"/>
          </p:nvPr>
        </p:nvSpPr>
        <p:spPr>
          <a:xfrm>
            <a:off x="648930" y="629267"/>
            <a:ext cx="9252154" cy="1016654"/>
          </a:xfrm>
        </p:spPr>
        <p:txBody>
          <a:bodyPr>
            <a:normAutofit/>
          </a:bodyPr>
          <a:lstStyle/>
          <a:p>
            <a:r>
              <a:rPr lang="en-IN">
                <a:solidFill>
                  <a:srgbClr val="EBEBEB"/>
                </a:solidFill>
              </a:rPr>
              <a:t>Results:</a:t>
            </a:r>
          </a:p>
        </p:txBody>
      </p:sp>
      <p:sp useBgFill="1">
        <p:nvSpPr>
          <p:cNvPr id="73" name="Freeform: Shape 7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74" name="Content Placeholder 12">
            <a:extLst>
              <a:ext uri="{FF2B5EF4-FFF2-40B4-BE49-F238E27FC236}">
                <a16:creationId xmlns:a16="http://schemas.microsoft.com/office/drawing/2014/main" id="{8BF31A36-73FC-D5FA-6999-F7CBC34FE1CB}"/>
              </a:ext>
            </a:extLst>
          </p:cNvPr>
          <p:cNvSpPr>
            <a:spLocks noGrp="1"/>
          </p:cNvSpPr>
          <p:nvPr>
            <p:ph idx="1"/>
          </p:nvPr>
        </p:nvSpPr>
        <p:spPr>
          <a:xfrm>
            <a:off x="648931" y="2548281"/>
            <a:ext cx="5122606" cy="3658689"/>
          </a:xfrm>
        </p:spPr>
        <p:txBody>
          <a:bodyPr>
            <a:normAutofit/>
          </a:bodyPr>
          <a:lstStyle/>
          <a:p>
            <a:r>
              <a:rPr lang="en-US" dirty="0"/>
              <a:t>Here we can visualize the dog breed after compiling the code.</a:t>
            </a:r>
          </a:p>
        </p:txBody>
      </p:sp>
      <p:pic>
        <p:nvPicPr>
          <p:cNvPr id="9" name="Content Placeholder 8" descr="A white dog with long hair&#10;&#10;Description automatically generated">
            <a:extLst>
              <a:ext uri="{FF2B5EF4-FFF2-40B4-BE49-F238E27FC236}">
                <a16:creationId xmlns:a16="http://schemas.microsoft.com/office/drawing/2014/main" id="{645AABA2-0A05-D5EA-754C-6098E0785493}"/>
              </a:ext>
            </a:extLst>
          </p:cNvPr>
          <p:cNvPicPr>
            <a:picLocks noChangeAspect="1"/>
          </p:cNvPicPr>
          <p:nvPr/>
        </p:nvPicPr>
        <p:blipFill>
          <a:blip r:embed="rId2"/>
          <a:stretch>
            <a:fillRect/>
          </a:stretch>
        </p:blipFill>
        <p:spPr>
          <a:xfrm>
            <a:off x="6274112" y="2548281"/>
            <a:ext cx="5087235" cy="3662018"/>
          </a:xfrm>
          <a:prstGeom prst="rect">
            <a:avLst/>
          </a:prstGeom>
          <a:effectLst/>
        </p:spPr>
      </p:pic>
    </p:spTree>
    <p:extLst>
      <p:ext uri="{BB962C8B-B14F-4D97-AF65-F5344CB8AC3E}">
        <p14:creationId xmlns:p14="http://schemas.microsoft.com/office/powerpoint/2010/main" val="42439436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8"/>
            <a:ext cx="9404723" cy="1157141"/>
          </a:xfrm>
        </p:spPr>
        <p:txBody>
          <a:bodyPr/>
          <a:lstStyle/>
          <a:p>
            <a:r>
              <a:rPr lang="en-IN" dirty="0"/>
              <a:t>Further Implementations</a:t>
            </a:r>
          </a:p>
        </p:txBody>
      </p:sp>
      <p:sp>
        <p:nvSpPr>
          <p:cNvPr id="4" name="Content Placeholder 3"/>
          <p:cNvSpPr>
            <a:spLocks noGrp="1"/>
          </p:cNvSpPr>
          <p:nvPr>
            <p:ph idx="1"/>
          </p:nvPr>
        </p:nvSpPr>
        <p:spPr>
          <a:xfrm>
            <a:off x="785612" y="1853248"/>
            <a:ext cx="9264242" cy="4395151"/>
          </a:xfrm>
        </p:spPr>
        <p:txBody>
          <a:bodyPr/>
          <a:lstStyle/>
          <a:p>
            <a:pPr>
              <a:lnSpc>
                <a:spcPct val="150000"/>
              </a:lnSpc>
            </a:pPr>
            <a:r>
              <a:rPr lang="en-IN" dirty="0"/>
              <a:t>Training the Model</a:t>
            </a:r>
          </a:p>
          <a:p>
            <a:pPr>
              <a:lnSpc>
                <a:spcPct val="150000"/>
              </a:lnSpc>
            </a:pPr>
            <a:r>
              <a:rPr lang="en-IN" dirty="0"/>
              <a:t>Make Predictions</a:t>
            </a:r>
          </a:p>
          <a:p>
            <a:pPr>
              <a:lnSpc>
                <a:spcPct val="150000"/>
              </a:lnSpc>
            </a:pPr>
            <a:r>
              <a:rPr lang="en-IN" dirty="0"/>
              <a:t>Try to develop model which is not overfitting or under fitting.</a:t>
            </a:r>
          </a:p>
          <a:p>
            <a:pPr>
              <a:lnSpc>
                <a:spcPct val="150000"/>
              </a:lnSpc>
            </a:pPr>
            <a:r>
              <a:rPr lang="en-IN" dirty="0"/>
              <a:t>Improve accuracy</a:t>
            </a:r>
          </a:p>
          <a:p>
            <a:endParaRPr lang="en-IN" dirty="0"/>
          </a:p>
        </p:txBody>
      </p:sp>
    </p:spTree>
    <p:extLst>
      <p:ext uri="{BB962C8B-B14F-4D97-AF65-F5344CB8AC3E}">
        <p14:creationId xmlns:p14="http://schemas.microsoft.com/office/powerpoint/2010/main" val="401914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AA0B-186D-FF1E-4E55-C1C155335D93}"/>
              </a:ext>
            </a:extLst>
          </p:cNvPr>
          <p:cNvSpPr>
            <a:spLocks noGrp="1"/>
          </p:cNvSpPr>
          <p:nvPr>
            <p:ph type="title"/>
          </p:nvPr>
        </p:nvSpPr>
        <p:spPr>
          <a:xfrm>
            <a:off x="646111" y="452718"/>
            <a:ext cx="9404723" cy="890890"/>
          </a:xfrm>
        </p:spPr>
        <p:txBody>
          <a:bodyPr/>
          <a:lstStyle/>
          <a:p>
            <a:r>
              <a:rPr lang="en-IN" dirty="0"/>
              <a:t>References</a:t>
            </a:r>
          </a:p>
        </p:txBody>
      </p:sp>
      <p:sp>
        <p:nvSpPr>
          <p:cNvPr id="3" name="Content Placeholder 2">
            <a:extLst>
              <a:ext uri="{FF2B5EF4-FFF2-40B4-BE49-F238E27FC236}">
                <a16:creationId xmlns:a16="http://schemas.microsoft.com/office/drawing/2014/main" id="{EAF8F0AA-E941-4C8C-C5EC-38218893CE43}"/>
              </a:ext>
            </a:extLst>
          </p:cNvPr>
          <p:cNvSpPr>
            <a:spLocks noGrp="1"/>
          </p:cNvSpPr>
          <p:nvPr>
            <p:ph idx="1"/>
          </p:nvPr>
        </p:nvSpPr>
        <p:spPr>
          <a:xfrm>
            <a:off x="326572" y="1343608"/>
            <a:ext cx="9723282" cy="4904791"/>
          </a:xfrm>
        </p:spPr>
        <p:txBody>
          <a:bodyPr>
            <a:normAutofit fontScale="92500" lnSpcReduction="20000"/>
          </a:bodyPr>
          <a:lstStyle/>
          <a:p>
            <a:r>
              <a:rPr lang="en-IN" dirty="0"/>
              <a:t>[1] Alex </a:t>
            </a:r>
            <a:r>
              <a:rPr lang="en-IN" dirty="0" err="1"/>
              <a:t>Krizhevsky</a:t>
            </a:r>
            <a:r>
              <a:rPr lang="en-IN" dirty="0"/>
              <a:t>, Ilya </a:t>
            </a:r>
            <a:r>
              <a:rPr lang="en-IN" dirty="0" err="1"/>
              <a:t>Sutskever</a:t>
            </a:r>
            <a:r>
              <a:rPr lang="en-IN" dirty="0"/>
              <a:t> “ImageNet classification with Deep Convolutional Neural Networks”</a:t>
            </a:r>
          </a:p>
          <a:p>
            <a:r>
              <a:rPr lang="en-IN" dirty="0"/>
              <a:t> [2] </a:t>
            </a:r>
            <a:r>
              <a:rPr lang="en-IN" dirty="0" err="1"/>
              <a:t>Kaiming</a:t>
            </a:r>
            <a:r>
              <a:rPr lang="en-IN" dirty="0"/>
              <a:t> He et al., 2015 on “Delving Deep into Rectifiers”.</a:t>
            </a:r>
          </a:p>
          <a:p>
            <a:r>
              <a:rPr lang="en-IN" dirty="0"/>
              <a:t> [3] Andrew G. Howard et al. on “Efficient Convolutional Neural networks for Mobile Vision Applications(2017)</a:t>
            </a:r>
          </a:p>
          <a:p>
            <a:r>
              <a:rPr lang="en-IN" dirty="0"/>
              <a:t> [4] Jonas Gehring et al. on “ Convolutional sequence to sequence learning(2017)” </a:t>
            </a:r>
          </a:p>
          <a:p>
            <a:r>
              <a:rPr lang="en-IN" dirty="0"/>
              <a:t>[5] Priya Goyal et al. on “Accurate, Large Minibatch </a:t>
            </a:r>
            <a:r>
              <a:rPr lang="en-IN" dirty="0" err="1"/>
              <a:t>SGD:Training</a:t>
            </a:r>
            <a:r>
              <a:rPr lang="en-IN" dirty="0"/>
              <a:t> ImageNet in one hour (2017)”. </a:t>
            </a:r>
          </a:p>
          <a:p>
            <a:r>
              <a:rPr lang="en-IN" dirty="0"/>
              <a:t>[6] C. Zhang et al. on “Understanding deep learning requires rethinking </a:t>
            </a:r>
            <a:r>
              <a:rPr lang="en-IN" dirty="0" err="1"/>
              <a:t>generaization</a:t>
            </a:r>
            <a:r>
              <a:rPr lang="en-IN" dirty="0"/>
              <a:t>”. </a:t>
            </a:r>
          </a:p>
          <a:p>
            <a:r>
              <a:rPr lang="en-IN" dirty="0"/>
              <a:t>[7] Y. </a:t>
            </a:r>
            <a:r>
              <a:rPr lang="en-IN" dirty="0" err="1"/>
              <a:t>Lechun</a:t>
            </a:r>
            <a:r>
              <a:rPr lang="en-IN" dirty="0"/>
              <a:t> et al. on “Gradient-based learning applied to document recognition (1998)”. </a:t>
            </a:r>
          </a:p>
          <a:p>
            <a:r>
              <a:rPr lang="en-IN" dirty="0"/>
              <a:t>[8] Y. </a:t>
            </a:r>
            <a:r>
              <a:rPr lang="en-IN" dirty="0" err="1"/>
              <a:t>Lechun</a:t>
            </a:r>
            <a:r>
              <a:rPr lang="en-IN" dirty="0"/>
              <a:t>, Y. Bengio and </a:t>
            </a:r>
            <a:r>
              <a:rPr lang="en-IN" dirty="0" err="1"/>
              <a:t>G.Hinton</a:t>
            </a:r>
            <a:r>
              <a:rPr lang="en-IN" dirty="0"/>
              <a:t> on “ Deep learning (2015) </a:t>
            </a:r>
          </a:p>
          <a:p>
            <a:r>
              <a:rPr lang="en-IN" dirty="0"/>
              <a:t>[9] A. </a:t>
            </a:r>
            <a:r>
              <a:rPr lang="en-IN" dirty="0" err="1"/>
              <a:t>Conneau</a:t>
            </a:r>
            <a:r>
              <a:rPr lang="en-IN" dirty="0"/>
              <a:t> t al. on “Very deep Convolutional networks for natural language processing (2015)”</a:t>
            </a:r>
          </a:p>
        </p:txBody>
      </p:sp>
    </p:spTree>
    <p:extLst>
      <p:ext uri="{BB962C8B-B14F-4D97-AF65-F5344CB8AC3E}">
        <p14:creationId xmlns:p14="http://schemas.microsoft.com/office/powerpoint/2010/main" val="4156602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62886"/>
            <a:ext cx="10036786" cy="2936382"/>
          </a:xfrm>
        </p:spPr>
        <p:txBody>
          <a:bodyPr/>
          <a:lstStyle/>
          <a:p>
            <a:pPr algn="ctr"/>
            <a:r>
              <a:rPr lang="en-IN" dirty="0"/>
              <a:t>THANK YOU</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3196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443"/>
          </a:xfrm>
        </p:spPr>
        <p:txBody>
          <a:bodyPr/>
          <a:lstStyle/>
          <a:p>
            <a:r>
              <a:rPr lang="en-IN" dirty="0"/>
              <a:t>Problem Statement</a:t>
            </a:r>
          </a:p>
        </p:txBody>
      </p:sp>
      <p:sp>
        <p:nvSpPr>
          <p:cNvPr id="3" name="Content Placeholder 2"/>
          <p:cNvSpPr>
            <a:spLocks noGrp="1"/>
          </p:cNvSpPr>
          <p:nvPr>
            <p:ph idx="1"/>
          </p:nvPr>
        </p:nvSpPr>
        <p:spPr>
          <a:xfrm>
            <a:off x="646112" y="1365162"/>
            <a:ext cx="8575162" cy="4883238"/>
          </a:xfrm>
        </p:spPr>
        <p:txBody>
          <a:bodyPr>
            <a:normAutofit/>
          </a:bodyPr>
          <a:lstStyle/>
          <a:p>
            <a:pPr>
              <a:lnSpc>
                <a:spcPct val="150000"/>
              </a:lnSpc>
            </a:pPr>
            <a:r>
              <a:rPr lang="en-IN" dirty="0"/>
              <a:t>Dogs are most common domestic animals.</a:t>
            </a:r>
          </a:p>
          <a:p>
            <a:pPr>
              <a:lnSpc>
                <a:spcPct val="150000"/>
              </a:lnSpc>
            </a:pPr>
            <a:r>
              <a:rPr lang="en-IN" dirty="0"/>
              <a:t>There are large number of dogs which results in issues such as population control, diseases out break such as rabies, vaccination control and legal ownership.</a:t>
            </a:r>
          </a:p>
          <a:p>
            <a:pPr>
              <a:lnSpc>
                <a:spcPct val="150000"/>
              </a:lnSpc>
            </a:pPr>
            <a:r>
              <a:rPr lang="en-IN" dirty="0"/>
              <a:t>There are more than 100 dog breeds. Each dog has specific characteristics and health conditions.</a:t>
            </a:r>
          </a:p>
          <a:p>
            <a:pPr>
              <a:lnSpc>
                <a:spcPct val="150000"/>
              </a:lnSpc>
            </a:pPr>
            <a:r>
              <a:rPr lang="en-IN" dirty="0"/>
              <a:t>In order to provide appropriate treatments and training, it is essential to identify individuals and their breeds.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273" y="2099257"/>
            <a:ext cx="2820474" cy="2978116"/>
          </a:xfrm>
          <a:prstGeom prst="rect">
            <a:avLst/>
          </a:prstGeom>
        </p:spPr>
      </p:pic>
    </p:spTree>
    <p:extLst>
      <p:ext uri="{BB962C8B-B14F-4D97-AF65-F5344CB8AC3E}">
        <p14:creationId xmlns:p14="http://schemas.microsoft.com/office/powerpoint/2010/main" val="9028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051D-C33F-DCEF-A794-368A9FC22E65}"/>
              </a:ext>
            </a:extLst>
          </p:cNvPr>
          <p:cNvSpPr>
            <a:spLocks noGrp="1"/>
          </p:cNvSpPr>
          <p:nvPr>
            <p:ph type="title"/>
          </p:nvPr>
        </p:nvSpPr>
        <p:spPr>
          <a:xfrm>
            <a:off x="646111" y="452718"/>
            <a:ext cx="9404723" cy="946874"/>
          </a:xfrm>
        </p:spPr>
        <p:txBody>
          <a:bodyPr/>
          <a:lstStyle/>
          <a:p>
            <a:r>
              <a:rPr lang="en-IN"/>
              <a:t>Objectives</a:t>
            </a:r>
            <a:endParaRPr lang="en-IN" dirty="0"/>
          </a:p>
        </p:txBody>
      </p:sp>
      <p:sp>
        <p:nvSpPr>
          <p:cNvPr id="3" name="Content Placeholder 2">
            <a:extLst>
              <a:ext uri="{FF2B5EF4-FFF2-40B4-BE49-F238E27FC236}">
                <a16:creationId xmlns:a16="http://schemas.microsoft.com/office/drawing/2014/main" id="{59A2EBC9-1663-FC8D-2F91-51998D1D3140}"/>
              </a:ext>
            </a:extLst>
          </p:cNvPr>
          <p:cNvSpPr>
            <a:spLocks noGrp="1"/>
          </p:cNvSpPr>
          <p:nvPr>
            <p:ph idx="1"/>
          </p:nvPr>
        </p:nvSpPr>
        <p:spPr>
          <a:xfrm>
            <a:off x="645132" y="1203650"/>
            <a:ext cx="10141056" cy="5044750"/>
          </a:xfrm>
        </p:spPr>
        <p:txBody>
          <a:bodyPr>
            <a:normAutofit fontScale="77500" lnSpcReduction="20000"/>
          </a:bodyPr>
          <a:lstStyle/>
          <a:p>
            <a:pPr>
              <a:lnSpc>
                <a:spcPct val="115000"/>
              </a:lnSpc>
              <a:spcAft>
                <a:spcPts val="1000"/>
              </a:spcAft>
            </a:pPr>
            <a:r>
              <a:rPr lang="en-US" sz="1800">
                <a:effectLst/>
                <a:ea typeface="Calibri" panose="020F0502020204030204" pitchFamily="34" charset="0"/>
                <a:cs typeface="Times New Roman" panose="02020603050405020304" pitchFamily="18" charset="0"/>
              </a:rPr>
              <a:t>In this project we will develop ideas for a dog identification app using deep learning concepts. The software is intended to accept any user-supplied image as input. If a dog is detected in the image, it will provide an estimate of the dog’s breed. If a human is detected, it will provide an estimate of the dog breed that is most resembling.</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Our project involves the following steps which will be covered in detail in the subsequent sections of this blog post.</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0: Import Datasets</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1: Detect Dogs</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2: Create a CNN to Classify Dog Breeds (from Scratch)</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3: Use a CNN to Classify Dog Breeds (using Transfer Learning)</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4: Create a CNN to Classify Dog Breeds (using Transfer Learning)</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5: Write your Algorithm</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6: Test Your Algorithm</a:t>
            </a:r>
            <a:endParaRPr lang="en-IN" sz="180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061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1231"/>
          </a:xfrm>
        </p:spPr>
        <p:txBody>
          <a:bodyPr/>
          <a:lstStyle/>
          <a:p>
            <a:r>
              <a:rPr lang="en-IN" dirty="0"/>
              <a:t>Contribution:</a:t>
            </a:r>
          </a:p>
        </p:txBody>
      </p:sp>
      <p:sp>
        <p:nvSpPr>
          <p:cNvPr id="3" name="Content Placeholder 2"/>
          <p:cNvSpPr>
            <a:spLocks noGrp="1"/>
          </p:cNvSpPr>
          <p:nvPr>
            <p:ph idx="1"/>
          </p:nvPr>
        </p:nvSpPr>
        <p:spPr>
          <a:xfrm>
            <a:off x="646112" y="1493950"/>
            <a:ext cx="9403742" cy="4754450"/>
          </a:xfrm>
        </p:spPr>
        <p:txBody>
          <a:bodyPr>
            <a:normAutofit/>
          </a:bodyPr>
          <a:lstStyle/>
          <a:p>
            <a:pPr>
              <a:lnSpc>
                <a:spcPct val="150000"/>
              </a:lnSpc>
            </a:pPr>
            <a:r>
              <a:rPr lang="en-IN" dirty="0"/>
              <a:t>Dog breed classification contains dataset as images.</a:t>
            </a:r>
          </a:p>
          <a:p>
            <a:pPr>
              <a:lnSpc>
                <a:spcPct val="150000"/>
              </a:lnSpc>
            </a:pPr>
            <a:r>
              <a:rPr lang="en-IN" dirty="0"/>
              <a:t>For classifying images deep learning algorithms are used.</a:t>
            </a:r>
          </a:p>
          <a:p>
            <a:pPr>
              <a:lnSpc>
                <a:spcPct val="150000"/>
              </a:lnSpc>
            </a:pPr>
            <a:r>
              <a:rPr lang="en-IN" dirty="0"/>
              <a:t>Deep learning Provides the ability to train algorithms(model) that can tackle the problems of data classification and prediction based on deriving(learning) knowledge from raw data.</a:t>
            </a:r>
          </a:p>
          <a:p>
            <a:pPr>
              <a:lnSpc>
                <a:spcPct val="150000"/>
              </a:lnSpc>
            </a:pPr>
            <a:r>
              <a:rPr lang="en-IN" dirty="0"/>
              <a:t>Dog breed classification is done by using Convolution Neural Network(CNN).</a:t>
            </a:r>
          </a:p>
          <a:p>
            <a:pPr>
              <a:lnSpc>
                <a:spcPct val="150000"/>
              </a:lnSpc>
            </a:pPr>
            <a:r>
              <a:rPr lang="en-IN" dirty="0"/>
              <a:t>CNN is one commonly used approach for image classification.</a:t>
            </a:r>
          </a:p>
        </p:txBody>
      </p:sp>
    </p:spTree>
    <p:extLst>
      <p:ext uri="{BB962C8B-B14F-4D97-AF65-F5344CB8AC3E}">
        <p14:creationId xmlns:p14="http://schemas.microsoft.com/office/powerpoint/2010/main" val="24262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352"/>
          </a:xfrm>
        </p:spPr>
        <p:txBody>
          <a:bodyPr/>
          <a:lstStyle/>
          <a:p>
            <a:r>
              <a:rPr lang="en-IN" dirty="0"/>
              <a:t>Software Requirements</a:t>
            </a:r>
          </a:p>
        </p:txBody>
      </p:sp>
      <p:sp>
        <p:nvSpPr>
          <p:cNvPr id="3" name="Content Placeholder 2"/>
          <p:cNvSpPr>
            <a:spLocks noGrp="1"/>
          </p:cNvSpPr>
          <p:nvPr>
            <p:ph idx="1"/>
          </p:nvPr>
        </p:nvSpPr>
        <p:spPr>
          <a:xfrm>
            <a:off x="646111" y="1481070"/>
            <a:ext cx="10674417" cy="4984124"/>
          </a:xfrm>
        </p:spPr>
        <p:txBody>
          <a:bodyPr>
            <a:normAutofit fontScale="85000" lnSpcReduction="10000"/>
          </a:bodyPr>
          <a:lstStyle/>
          <a:p>
            <a:pPr>
              <a:lnSpc>
                <a:spcPct val="150000"/>
              </a:lnSpc>
            </a:pPr>
            <a:r>
              <a:rPr lang="en-IN" dirty="0"/>
              <a:t>Project is implemented in python.</a:t>
            </a:r>
          </a:p>
          <a:p>
            <a:pPr>
              <a:lnSpc>
                <a:spcPct val="150000"/>
              </a:lnSpc>
            </a:pPr>
            <a:r>
              <a:rPr lang="en-IN" dirty="0"/>
              <a:t>project is executed in Google colab.</a:t>
            </a:r>
          </a:p>
          <a:p>
            <a:pPr>
              <a:lnSpc>
                <a:spcPct val="150000"/>
              </a:lnSpc>
            </a:pPr>
            <a:r>
              <a:rPr lang="en-IN" dirty="0"/>
              <a:t>GPU is used as runtime.</a:t>
            </a:r>
          </a:p>
          <a:p>
            <a:pPr marL="457200" indent="-457200">
              <a:lnSpc>
                <a:spcPct val="150000"/>
              </a:lnSpc>
              <a:buFont typeface="+mj-lt"/>
              <a:buAutoNum type="romanLcPeriod"/>
            </a:pPr>
            <a:r>
              <a:rPr lang="en-IN" dirty="0"/>
              <a:t>Packages used:</a:t>
            </a:r>
          </a:p>
          <a:p>
            <a:pPr>
              <a:buFont typeface="Arial" panose="020B0604020202020204" pitchFamily="34" charset="0"/>
              <a:buChar char="•"/>
            </a:pPr>
            <a:r>
              <a:rPr lang="en-IN" dirty="0"/>
              <a:t>       Tensorflow</a:t>
            </a:r>
          </a:p>
          <a:p>
            <a:pPr>
              <a:buFont typeface="Arial" panose="020B0604020202020204" pitchFamily="34" charset="0"/>
              <a:buChar char="•"/>
            </a:pPr>
            <a:r>
              <a:rPr lang="en-IN" dirty="0"/>
              <a:t>       Pandas</a:t>
            </a:r>
          </a:p>
          <a:p>
            <a:pPr>
              <a:buFont typeface="Arial" panose="020B0604020202020204" pitchFamily="34" charset="0"/>
              <a:buChar char="•"/>
            </a:pPr>
            <a:r>
              <a:rPr lang="en-IN" dirty="0"/>
              <a:t>       Numpy</a:t>
            </a:r>
          </a:p>
          <a:p>
            <a:pPr>
              <a:buFont typeface="Arial" panose="020B0604020202020204" pitchFamily="34" charset="0"/>
              <a:buChar char="•"/>
            </a:pPr>
            <a:r>
              <a:rPr lang="en-IN" dirty="0"/>
              <a:t>       </a:t>
            </a:r>
            <a:r>
              <a:rPr lang="en-IN" dirty="0" err="1"/>
              <a:t>Matplotlib</a:t>
            </a:r>
            <a:endParaRPr lang="en-IN" dirty="0"/>
          </a:p>
          <a:p>
            <a:pPr marL="0" indent="0">
              <a:buNone/>
            </a:pPr>
            <a:endParaRPr lang="en-IN" dirty="0"/>
          </a:p>
          <a:p>
            <a:pPr marL="0" indent="0">
              <a:buNone/>
            </a:pPr>
            <a:r>
              <a:rPr lang="en-IN" sz="3500" b="1" dirty="0"/>
              <a:t>Hardware Requirements</a:t>
            </a:r>
          </a:p>
          <a:p>
            <a:pPr>
              <a:buFont typeface="Arial" panose="020B0604020202020204" pitchFamily="34" charset="0"/>
              <a:buChar char="•"/>
            </a:pPr>
            <a:r>
              <a:rPr lang="en-IN" dirty="0"/>
              <a:t>Windows  7/8/10</a:t>
            </a:r>
          </a:p>
          <a:p>
            <a:pPr>
              <a:buFont typeface="Arial" panose="020B0604020202020204" pitchFamily="34" charset="0"/>
              <a:buChar char="•"/>
            </a:pPr>
            <a:r>
              <a:rPr lang="en-IN" dirty="0"/>
              <a:t>Minimum of 4GB RAM</a:t>
            </a:r>
          </a:p>
          <a:p>
            <a:pPr>
              <a:buFont typeface="Arial" panose="020B0604020202020204" pitchFamily="34" charset="0"/>
              <a:buChar char="•"/>
            </a:pPr>
            <a:endParaRPr lang="en-IN" dirty="0"/>
          </a:p>
          <a:p>
            <a:pPr>
              <a:buFont typeface="Arial" panose="020B0604020202020204" pitchFamily="34" charset="0"/>
              <a:buChar char="•"/>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5" y="1983346"/>
            <a:ext cx="5222651" cy="2611326"/>
          </a:xfrm>
          <a:prstGeom prst="rect">
            <a:avLst/>
          </a:prstGeom>
        </p:spPr>
      </p:pic>
    </p:spTree>
    <p:extLst>
      <p:ext uri="{BB962C8B-B14F-4D97-AF65-F5344CB8AC3E}">
        <p14:creationId xmlns:p14="http://schemas.microsoft.com/office/powerpoint/2010/main" val="378298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IN" dirty="0"/>
              <a:t>Method Used- CNN</a:t>
            </a:r>
          </a:p>
        </p:txBody>
      </p:sp>
      <p:sp>
        <p:nvSpPr>
          <p:cNvPr id="3" name="Content Placeholder 2"/>
          <p:cNvSpPr>
            <a:spLocks noGrp="1"/>
          </p:cNvSpPr>
          <p:nvPr>
            <p:ph idx="1"/>
          </p:nvPr>
        </p:nvSpPr>
        <p:spPr>
          <a:xfrm>
            <a:off x="646112" y="1545466"/>
            <a:ext cx="9785776" cy="4702934"/>
          </a:xfrm>
        </p:spPr>
        <p:txBody>
          <a:bodyPr>
            <a:normAutofit/>
          </a:bodyPr>
          <a:lstStyle/>
          <a:p>
            <a:pPr>
              <a:lnSpc>
                <a:spcPct val="170000"/>
              </a:lnSpc>
            </a:pPr>
            <a:r>
              <a:rPr lang="en-IN" sz="1600" dirty="0"/>
              <a:t>When compared to other image classifying algorithms CNN can classifies images more accurately than others.</a:t>
            </a:r>
          </a:p>
          <a:p>
            <a:pPr>
              <a:lnSpc>
                <a:spcPct val="170000"/>
              </a:lnSpc>
            </a:pPr>
            <a:r>
              <a:rPr lang="en-IN" sz="1600" dirty="0"/>
              <a:t>Many dogs looks similar, so classifying dog images become more harder to train.</a:t>
            </a:r>
          </a:p>
          <a:p>
            <a:pPr>
              <a:lnSpc>
                <a:spcPct val="170000"/>
              </a:lnSpc>
            </a:pPr>
            <a:r>
              <a:rPr lang="en-IN" sz="1600" dirty="0"/>
              <a:t>Even Minute details in images plays an important role in classifying dog breed.</a:t>
            </a:r>
          </a:p>
          <a:p>
            <a:pPr>
              <a:lnSpc>
                <a:spcPct val="200000"/>
              </a:lnSpc>
            </a:pPr>
            <a:endParaRPr lang="en-IN" dirty="0"/>
          </a:p>
          <a:p>
            <a:pPr>
              <a:lnSpc>
                <a:spcPct val="200000"/>
              </a:lnSpc>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596895"/>
            <a:ext cx="9328576" cy="3038475"/>
          </a:xfrm>
          <a:prstGeom prst="rect">
            <a:avLst/>
          </a:prstGeom>
        </p:spPr>
      </p:pic>
    </p:spTree>
    <p:extLst>
      <p:ext uri="{BB962C8B-B14F-4D97-AF65-F5344CB8AC3E}">
        <p14:creationId xmlns:p14="http://schemas.microsoft.com/office/powerpoint/2010/main" val="74175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352"/>
          </a:xfrm>
        </p:spPr>
        <p:txBody>
          <a:bodyPr/>
          <a:lstStyle/>
          <a:p>
            <a:r>
              <a:rPr lang="en-IN" dirty="0"/>
              <a:t>Continue..</a:t>
            </a:r>
          </a:p>
        </p:txBody>
      </p:sp>
      <p:sp>
        <p:nvSpPr>
          <p:cNvPr id="3" name="Content Placeholder 2"/>
          <p:cNvSpPr>
            <a:spLocks noGrp="1"/>
          </p:cNvSpPr>
          <p:nvPr>
            <p:ph idx="1"/>
          </p:nvPr>
        </p:nvSpPr>
        <p:spPr>
          <a:xfrm>
            <a:off x="646111" y="1596980"/>
            <a:ext cx="9403743" cy="4651419"/>
          </a:xfrm>
        </p:spPr>
        <p:txBody>
          <a:bodyPr>
            <a:normAutofit/>
          </a:bodyPr>
          <a:lstStyle/>
          <a:p>
            <a:pPr>
              <a:lnSpc>
                <a:spcPct val="170000"/>
              </a:lnSpc>
            </a:pPr>
            <a:r>
              <a:rPr lang="en-IN" dirty="0"/>
              <a:t>CNN takes just the image's raw pixel data as input and "learns" how to extract these features, and ultimately infer what object they constitute.</a:t>
            </a:r>
          </a:p>
          <a:p>
            <a:pPr>
              <a:lnSpc>
                <a:spcPct val="170000"/>
              </a:lnSpc>
            </a:pPr>
            <a:r>
              <a:rPr lang="en-IN" dirty="0"/>
              <a:t>CNN receives an input feature map as three-dimensional matrix where the size of the first two dimensions corresponds to the length and width of the images in pixels. The size of the third dimension is 3 (corresponding to the 3 channels of a colour image: red, green, and blue).</a:t>
            </a:r>
          </a:p>
          <a:p>
            <a:endParaRPr lang="en-IN" dirty="0"/>
          </a:p>
        </p:txBody>
      </p:sp>
    </p:spTree>
    <p:extLst>
      <p:ext uri="{BB962C8B-B14F-4D97-AF65-F5344CB8AC3E}">
        <p14:creationId xmlns:p14="http://schemas.microsoft.com/office/powerpoint/2010/main" val="200773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IN" dirty="0"/>
              <a:t>Convolution</a:t>
            </a:r>
          </a:p>
        </p:txBody>
      </p:sp>
      <p:sp>
        <p:nvSpPr>
          <p:cNvPr id="3" name="Content Placeholder 2"/>
          <p:cNvSpPr>
            <a:spLocks noGrp="1"/>
          </p:cNvSpPr>
          <p:nvPr>
            <p:ph idx="1"/>
          </p:nvPr>
        </p:nvSpPr>
        <p:spPr>
          <a:xfrm>
            <a:off x="646112" y="1390918"/>
            <a:ext cx="9403742" cy="4984124"/>
          </a:xfrm>
        </p:spPr>
        <p:txBody>
          <a:bodyPr/>
          <a:lstStyle/>
          <a:p>
            <a:pPr>
              <a:lnSpc>
                <a:spcPct val="150000"/>
              </a:lnSpc>
            </a:pPr>
            <a:r>
              <a:rPr lang="en-IN" dirty="0"/>
              <a:t>The primary purpose of Convolution  is to extract features from the input image. </a:t>
            </a:r>
          </a:p>
          <a:p>
            <a:pPr>
              <a:lnSpc>
                <a:spcPct val="150000"/>
              </a:lnSpc>
            </a:pPr>
            <a:r>
              <a:rPr lang="en-IN" dirty="0"/>
              <a:t>Filters act as Feature detectors. The value of the filter, is in fact, not manually provided, but the machine chooses the suitable value by training and changing its weights.</a:t>
            </a:r>
          </a:p>
        </p:txBody>
      </p:sp>
      <p:pic>
        <p:nvPicPr>
          <p:cNvPr id="5" name="Picture 4"/>
          <p:cNvPicPr>
            <a:picLocks noChangeAspect="1"/>
          </p:cNvPicPr>
          <p:nvPr/>
        </p:nvPicPr>
        <p:blipFill>
          <a:blip r:embed="rId2"/>
          <a:stretch>
            <a:fillRect/>
          </a:stretch>
        </p:blipFill>
        <p:spPr>
          <a:xfrm>
            <a:off x="2484604" y="4227014"/>
            <a:ext cx="5934903" cy="2010056"/>
          </a:xfrm>
          <a:prstGeom prst="rect">
            <a:avLst/>
          </a:prstGeom>
        </p:spPr>
      </p:pic>
    </p:spTree>
    <p:extLst>
      <p:ext uri="{BB962C8B-B14F-4D97-AF65-F5344CB8AC3E}">
        <p14:creationId xmlns:p14="http://schemas.microsoft.com/office/powerpoint/2010/main" val="239718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911</TotalTime>
  <Words>1184</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Dog Breed Classification</vt:lpstr>
      <vt:lpstr>Motivation</vt:lpstr>
      <vt:lpstr>Problem Statement</vt:lpstr>
      <vt:lpstr>Objectives</vt:lpstr>
      <vt:lpstr>Contribution:</vt:lpstr>
      <vt:lpstr>Software Requirements</vt:lpstr>
      <vt:lpstr>Method Used- CNN</vt:lpstr>
      <vt:lpstr>Continue..</vt:lpstr>
      <vt:lpstr>Convolution</vt:lpstr>
      <vt:lpstr>Parameters used:</vt:lpstr>
      <vt:lpstr>Project Architecture</vt:lpstr>
      <vt:lpstr>Project Design</vt:lpstr>
      <vt:lpstr>Packages </vt:lpstr>
      <vt:lpstr>Loading Data</vt:lpstr>
      <vt:lpstr>Visualization of Data</vt:lpstr>
      <vt:lpstr>Displaying different types of dogs with size of the image </vt:lpstr>
      <vt:lpstr>Generator Creation</vt:lpstr>
      <vt:lpstr>Continue..</vt:lpstr>
      <vt:lpstr>Model Building</vt:lpstr>
      <vt:lpstr>Compiling</vt:lpstr>
      <vt:lpstr>Results:</vt:lpstr>
      <vt:lpstr>Further Implementations</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Classification</dc:title>
  <dc:creator>K V Krishna Reddy</dc:creator>
  <cp:lastModifiedBy>Hemanth Reddy Chiluka</cp:lastModifiedBy>
  <cp:revision>77</cp:revision>
  <dcterms:created xsi:type="dcterms:W3CDTF">2020-09-04T06:45:17Z</dcterms:created>
  <dcterms:modified xsi:type="dcterms:W3CDTF">2024-07-24T19:02:13Z</dcterms:modified>
</cp:coreProperties>
</file>