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6.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68" r:id="rId2"/>
    <p:sldId id="256" r:id="rId3"/>
    <p:sldId id="257" r:id="rId4"/>
    <p:sldId id="259" r:id="rId5"/>
    <p:sldId id="265" r:id="rId6"/>
    <p:sldId id="266" r:id="rId7"/>
    <p:sldId id="267" r:id="rId8"/>
    <p:sldId id="258" r:id="rId9"/>
    <p:sldId id="270" r:id="rId10"/>
    <p:sldId id="261" r:id="rId11"/>
    <p:sldId id="262" r:id="rId12"/>
    <p:sldId id="271" r:id="rId13"/>
    <p:sldId id="269" r:id="rId14"/>
    <p:sldId id="26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88B"/>
    <a:srgbClr val="0000CC"/>
    <a:srgbClr val="1D3A00"/>
    <a:srgbClr val="FF856D"/>
    <a:srgbClr val="FF2549"/>
    <a:srgbClr val="003635"/>
    <a:srgbClr val="005856"/>
    <a:srgbClr val="9EFF29"/>
    <a:srgbClr val="007033"/>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3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60575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1445" y="3163529"/>
            <a:ext cx="8074741" cy="892277"/>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sz="3600" b="1" dirty="0">
                <a:latin typeface="Times New Roman" panose="02020603050405020304" pitchFamily="18" charset="0"/>
                <a:cs typeface="Times New Roman" panose="02020603050405020304" pitchFamily="18" charset="0"/>
              </a:rPr>
              <a:t>Advanced Smart &amp; Safety car with Object Detection &amp; Parking</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4" y="246460"/>
            <a:ext cx="8214852"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201994"/>
            <a:ext cx="8246070" cy="366032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816" y="443407"/>
            <a:ext cx="6571913"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0442" y="1177436"/>
            <a:ext cx="659403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69" y="227401"/>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71166"/>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43563"/>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71166"/>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43563"/>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ieeexplore.ieee.org/document/8405475" TargetMode="External"/><Relationship Id="rId3" Type="http://schemas.openxmlformats.org/officeDocument/2006/relationships/hyperlink" Target="https://ieeexplore.ieee.org/document/8589877" TargetMode="External"/><Relationship Id="rId7" Type="http://schemas.openxmlformats.org/officeDocument/2006/relationships/hyperlink" Target="https://arxiv.org/pdf/1807.05511.pdf" TargetMode="External"/><Relationship Id="rId12" Type="http://schemas.openxmlformats.org/officeDocument/2006/relationships/hyperlink" Target="https://ieeexplore.ieee.org/document/9071439" TargetMode="External"/><Relationship Id="rId2" Type="http://schemas.openxmlformats.org/officeDocument/2006/relationships/hyperlink" Target="https://ieeexplore.ieee.org/document/10080037" TargetMode="External"/><Relationship Id="rId1" Type="http://schemas.openxmlformats.org/officeDocument/2006/relationships/slideLayout" Target="../slideLayouts/slideLayout6.xml"/><Relationship Id="rId6" Type="http://schemas.openxmlformats.org/officeDocument/2006/relationships/hyperlink" Target="https://ieeexplore.ieee.org/document/7414682" TargetMode="External"/><Relationship Id="rId11" Type="http://schemas.openxmlformats.org/officeDocument/2006/relationships/hyperlink" Target="https://www.irjet.net/archives/V7/i9/IRJET-V7I943.pdf" TargetMode="External"/><Relationship Id="rId5" Type="http://schemas.openxmlformats.org/officeDocument/2006/relationships/hyperlink" Target="https://www.researchgate.net/publication/301610593_Smart_parking_system_for_Internet_of_Things" TargetMode="External"/><Relationship Id="rId10" Type="http://schemas.openxmlformats.org/officeDocument/2006/relationships/hyperlink" Target="https://ieeexplore.ieee.org/document/9124977" TargetMode="External"/><Relationship Id="rId4" Type="http://schemas.openxmlformats.org/officeDocument/2006/relationships/hyperlink" Target="https://ieeexplore.ieee.org/document/9316049" TargetMode="External"/><Relationship Id="rId9" Type="http://schemas.openxmlformats.org/officeDocument/2006/relationships/hyperlink" Target="https://ieeexplore.ieee.org/document/894926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7024-FCF9-5463-67C6-B2A5D26D1A8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57199C9-5304-E1A3-4D59-959921CF17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99" t="22407" r="8306" b="9358"/>
          <a:stretch/>
        </p:blipFill>
        <p:spPr>
          <a:xfrm>
            <a:off x="0" y="0"/>
            <a:ext cx="9240644" cy="5200763"/>
          </a:xfrm>
        </p:spPr>
      </p:pic>
    </p:spTree>
    <p:extLst>
      <p:ext uri="{BB962C8B-B14F-4D97-AF65-F5344CB8AC3E}">
        <p14:creationId xmlns:p14="http://schemas.microsoft.com/office/powerpoint/2010/main" val="178197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4251-25D8-0112-80B2-2DAB5E4E33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Software’s Used</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1C3A19C-340C-7CDE-9C7B-91A49112773B}"/>
              </a:ext>
            </a:extLst>
          </p:cNvPr>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Software’s used to move Car</a:t>
            </a:r>
            <a:endParaRPr lang="en-IN"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ABFE21C-73A5-8605-A407-B899B84DC21B}"/>
              </a:ext>
            </a:extLst>
          </p:cNvPr>
          <p:cNvSpPr>
            <a:spLocks noGrp="1"/>
          </p:cNvSpPr>
          <p:nvPr>
            <p:ph sz="half" idx="2"/>
          </p:nvPr>
        </p:nvSpPr>
        <p:spPr/>
        <p:txBody>
          <a:bodyPr>
            <a:normAutofit/>
          </a:bodyPr>
          <a:lstStyle/>
          <a:p>
            <a:pPr algn="l"/>
            <a:r>
              <a:rPr lang="en-US" sz="1600" dirty="0">
                <a:latin typeface="Times New Roman" panose="02020603050405020304" pitchFamily="18" charset="0"/>
                <a:cs typeface="Times New Roman" panose="02020603050405020304" pitchFamily="18" charset="0"/>
              </a:rPr>
              <a:t>MQTT </a:t>
            </a:r>
          </a:p>
          <a:p>
            <a:pPr algn="l"/>
            <a:r>
              <a:rPr lang="en-US" sz="1600" dirty="0">
                <a:latin typeface="Times New Roman" panose="02020603050405020304" pitchFamily="18" charset="0"/>
                <a:cs typeface="Times New Roman" panose="02020603050405020304" pitchFamily="18" charset="0"/>
              </a:rPr>
              <a:t>Mobile car controlling apps</a:t>
            </a:r>
            <a:endParaRPr lang="en-IN" sz="1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9B49128-44BF-5F39-65CF-2678F44B3CEE}"/>
              </a:ext>
            </a:extLst>
          </p:cNvPr>
          <p:cNvSpPr>
            <a:spLocks noGrp="1"/>
          </p:cNvSpPr>
          <p:nvPr>
            <p:ph type="body" sz="quarter" idx="3"/>
          </p:nvPr>
        </p:nvSpPr>
        <p:spPr>
          <a:xfrm>
            <a:off x="536879" y="3014240"/>
            <a:ext cx="4041775" cy="2129260"/>
          </a:xfrm>
        </p:spPr>
        <p:txBody>
          <a:bodyPr>
            <a:normAutofit/>
          </a:bodyPr>
          <a:lstStyle/>
          <a:p>
            <a:r>
              <a:rPr lang="en-US" sz="2000" dirty="0">
                <a:latin typeface="Times New Roman" panose="02020603050405020304" pitchFamily="18" charset="0"/>
                <a:cs typeface="Times New Roman" panose="02020603050405020304" pitchFamily="18" charset="0"/>
              </a:rPr>
              <a:t>Software’s used in Project</a:t>
            </a:r>
          </a:p>
          <a:p>
            <a:pPr marL="342900" indent="-342900" algn="l">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VNC Viewer</a:t>
            </a:r>
          </a:p>
          <a:p>
            <a:pPr marL="342900" indent="-342900" algn="l">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Proteus</a:t>
            </a:r>
          </a:p>
          <a:p>
            <a:pPr marL="342900" indent="-342900" algn="l">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Raspberry Pi software</a:t>
            </a:r>
          </a:p>
          <a:p>
            <a:pPr marL="342900" indent="-342900" algn="l">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Tensor Flow</a:t>
            </a:r>
          </a:p>
          <a:p>
            <a:pPr marL="342900" indent="-342900" algn="l">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Open cv</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9839BBA-C669-023E-E0EA-1A614407BB57}"/>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1623887" y="1932450"/>
            <a:ext cx="385820" cy="385820"/>
          </a:xfrm>
        </p:spPr>
      </p:pic>
    </p:spTree>
    <p:extLst>
      <p:ext uri="{BB962C8B-B14F-4D97-AF65-F5344CB8AC3E}">
        <p14:creationId xmlns:p14="http://schemas.microsoft.com/office/powerpoint/2010/main" val="69218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3370-07F3-CC3F-FD7E-A6770D0465C8}"/>
              </a:ext>
            </a:extLst>
          </p:cNvPr>
          <p:cNvSpPr>
            <a:spLocks noGrp="1"/>
          </p:cNvSpPr>
          <p:nvPr>
            <p:ph type="title"/>
          </p:nvPr>
        </p:nvSpPr>
        <p:spPr>
          <a:xfrm>
            <a:off x="277710" y="160118"/>
            <a:ext cx="8336065" cy="763525"/>
          </a:xfrm>
        </p:spPr>
        <p:txBody>
          <a:bodyPr>
            <a:noAutofit/>
          </a:bodyPr>
          <a:lstStyle/>
          <a:p>
            <a:r>
              <a:rPr lang="en-US" b="1" dirty="0">
                <a:latin typeface="Times New Roman" panose="02020603050405020304" pitchFamily="18" charset="0"/>
                <a:cs typeface="Times New Roman" panose="02020603050405020304" pitchFamily="18" charset="0"/>
              </a:rPr>
              <a:t>Programming Languages &amp; Technologies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A22782F-7C87-C7B5-6915-B67C0E7C29E0}"/>
              </a:ext>
            </a:extLst>
          </p:cNvPr>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Programming Language’s</a:t>
            </a:r>
            <a:endParaRPr lang="en-IN"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E33A29D-2655-4D31-81C2-9A07BA9CBE8A}"/>
              </a:ext>
            </a:extLst>
          </p:cNvPr>
          <p:cNvSpPr>
            <a:spLocks noGrp="1"/>
          </p:cNvSpPr>
          <p:nvPr>
            <p:ph sz="half" idx="2"/>
          </p:nvPr>
        </p:nvSpPr>
        <p:spPr>
          <a:xfrm>
            <a:off x="536879" y="1943563"/>
            <a:ext cx="4040188" cy="1030096"/>
          </a:xfrm>
        </p:spPr>
        <p:txBody>
          <a:bodyPr>
            <a:normAutofit/>
          </a:bodyPr>
          <a:lstStyle/>
          <a:p>
            <a:pPr algn="l"/>
            <a:r>
              <a:rPr lang="en-US" sz="1600" dirty="0">
                <a:latin typeface="Times New Roman" panose="02020603050405020304" pitchFamily="18" charset="0"/>
                <a:cs typeface="Times New Roman" panose="02020603050405020304" pitchFamily="18" charset="0"/>
              </a:rPr>
              <a:t>Python</a:t>
            </a:r>
          </a:p>
          <a:p>
            <a:pPr algn="l"/>
            <a:r>
              <a:rPr lang="en-US" sz="1600" dirty="0">
                <a:latin typeface="Times New Roman" panose="02020603050405020304" pitchFamily="18" charset="0"/>
                <a:cs typeface="Times New Roman" panose="02020603050405020304" pitchFamily="18" charset="0"/>
              </a:rPr>
              <a:t>Java</a:t>
            </a:r>
            <a:endParaRPr lang="en-IN" sz="1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779F601-CB4C-04A3-240B-484D72C567A9}"/>
              </a:ext>
            </a:extLst>
          </p:cNvPr>
          <p:cNvSpPr>
            <a:spLocks noGrp="1"/>
          </p:cNvSpPr>
          <p:nvPr>
            <p:ph type="body" sz="quarter" idx="3"/>
          </p:nvPr>
        </p:nvSpPr>
        <p:spPr/>
        <p:txBody>
          <a:bodyPr>
            <a:normAutofit/>
          </a:bodyPr>
          <a:lstStyle/>
          <a:p>
            <a:pPr algn="l"/>
            <a:r>
              <a:rPr lang="en-US" sz="2000" dirty="0">
                <a:latin typeface="Times New Roman" panose="02020603050405020304" pitchFamily="18" charset="0"/>
                <a:cs typeface="Times New Roman" panose="02020603050405020304" pitchFamily="18" charset="0"/>
              </a:rPr>
              <a:t>         Technologies</a:t>
            </a:r>
            <a:endParaRPr lang="en-IN" sz="2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ABE6E7A-6E2F-D1DA-E3B5-713553CFDDEF}"/>
              </a:ext>
            </a:extLst>
          </p:cNvPr>
          <p:cNvSpPr>
            <a:spLocks noGrp="1"/>
          </p:cNvSpPr>
          <p:nvPr>
            <p:ph sz="quarter" idx="4"/>
          </p:nvPr>
        </p:nvSpPr>
        <p:spPr>
          <a:xfrm>
            <a:off x="4572000" y="1943563"/>
            <a:ext cx="4041775" cy="1248950"/>
          </a:xfrm>
        </p:spPr>
        <p:txBody>
          <a:bodyPr>
            <a:normAutofit/>
          </a:bodyPr>
          <a:lstStyle/>
          <a:p>
            <a:pPr algn="l"/>
            <a:r>
              <a:rPr lang="en-US" sz="1600" dirty="0">
                <a:latin typeface="Times New Roman" panose="02020603050405020304" pitchFamily="18" charset="0"/>
                <a:cs typeface="Times New Roman" panose="02020603050405020304" pitchFamily="18" charset="0"/>
              </a:rPr>
              <a:t>Internet of Things (IoT)</a:t>
            </a:r>
          </a:p>
          <a:p>
            <a:pPr algn="l"/>
            <a:r>
              <a:rPr lang="en-US" sz="1600" dirty="0">
                <a:latin typeface="Times New Roman" panose="02020603050405020304" pitchFamily="18" charset="0"/>
                <a:cs typeface="Times New Roman" panose="02020603050405020304" pitchFamily="18" charset="0"/>
              </a:rPr>
              <a:t>Artificial Intelligence (AI)</a:t>
            </a:r>
          </a:p>
          <a:p>
            <a:pPr algn="l"/>
            <a:r>
              <a:rPr lang="en-US" sz="1600" dirty="0">
                <a:latin typeface="Times New Roman" panose="02020603050405020304" pitchFamily="18" charset="0"/>
                <a:cs typeface="Times New Roman" panose="02020603050405020304" pitchFamily="18" charset="0"/>
              </a:rPr>
              <a:t>Machine Learning (ML)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04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28FC-4F1A-1EF3-D17C-518C5CCBD1A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CDD560C-A562-A935-C360-167D0E7AC482}"/>
              </a:ext>
            </a:extLst>
          </p:cNvPr>
          <p:cNvSpPr>
            <a:spLocks noGrp="1"/>
          </p:cNvSpPr>
          <p:nvPr>
            <p:ph sz="quarter" idx="4"/>
          </p:nvPr>
        </p:nvSpPr>
        <p:spPr>
          <a:xfrm>
            <a:off x="510569" y="1304226"/>
            <a:ext cx="7810887" cy="3416457"/>
          </a:xfrm>
        </p:spPr>
        <p:txBody>
          <a:bodyPr>
            <a:normAutofit fontScale="25000" lnSpcReduction="20000"/>
          </a:bodyPr>
          <a:lstStyle/>
          <a:p>
            <a:pPr marL="342900" marR="0" lvl="0" indent="-342900" algn="l">
              <a:lnSpc>
                <a:spcPts val="1245"/>
              </a:lnSpc>
              <a:spcBef>
                <a:spcPts val="0"/>
              </a:spcBef>
              <a:spcAft>
                <a:spcPts val="0"/>
              </a:spcAft>
              <a:buFont typeface="Wingdings" panose="05000000000000000000" pitchFamily="2" charset="2"/>
              <a:buChar char=""/>
              <a:tabLst>
                <a:tab pos="521335" algn="l"/>
              </a:tabLst>
            </a:pPr>
            <a:r>
              <a:rPr lang="en-US" sz="4900" dirty="0">
                <a:effectLst/>
                <a:latin typeface="Times New Roman" panose="02020603050405020304" pitchFamily="18" charset="0"/>
                <a:ea typeface="Times New Roman" panose="02020603050405020304" pitchFamily="18" charset="0"/>
              </a:rPr>
              <a:t>Deep Learning for Computer Vision" by </a:t>
            </a:r>
            <a:r>
              <a:rPr lang="en-US" sz="4900" b="1" dirty="0">
                <a:effectLst/>
                <a:latin typeface="Times New Roman" panose="02020603050405020304" pitchFamily="18" charset="0"/>
                <a:ea typeface="Times New Roman" panose="02020603050405020304" pitchFamily="18" charset="0"/>
              </a:rPr>
              <a:t>Raja </a:t>
            </a:r>
            <a:r>
              <a:rPr lang="en-US" sz="4900" b="1" dirty="0" err="1">
                <a:effectLst/>
                <a:latin typeface="Times New Roman" panose="02020603050405020304" pitchFamily="18" charset="0"/>
                <a:ea typeface="Times New Roman" panose="02020603050405020304" pitchFamily="18" charset="0"/>
              </a:rPr>
              <a:t>lingappaa</a:t>
            </a:r>
            <a:r>
              <a:rPr lang="en-US" sz="4900" b="1" dirty="0">
                <a:effectLst/>
                <a:latin typeface="Times New Roman" panose="02020603050405020304" pitchFamily="18" charset="0"/>
                <a:ea typeface="Times New Roman" panose="02020603050405020304" pitchFamily="18" charset="0"/>
              </a:rPr>
              <a:t> </a:t>
            </a:r>
            <a:r>
              <a:rPr lang="en-US" sz="4900" b="1" dirty="0" err="1">
                <a:effectLst/>
                <a:latin typeface="Times New Roman" panose="02020603050405020304" pitchFamily="18" charset="0"/>
                <a:ea typeface="Times New Roman" panose="02020603050405020304" pitchFamily="18" charset="0"/>
              </a:rPr>
              <a:t>Shanmugamani</a:t>
            </a:r>
            <a:r>
              <a:rPr lang="en-US" sz="4900" dirty="0">
                <a:effectLst/>
                <a:latin typeface="Times New Roman" panose="02020603050405020304" pitchFamily="18" charset="0"/>
                <a:ea typeface="Times New Roman" panose="02020603050405020304" pitchFamily="18" charset="0"/>
              </a:rPr>
              <a:t> . This book provides insights into various deep learning techniques used in computer vision, including object detection. It covers both classical and modern approaches.</a:t>
            </a:r>
          </a:p>
          <a:p>
            <a:pPr marL="0" marR="0" lvl="0" indent="0" algn="l">
              <a:lnSpc>
                <a:spcPts val="1245"/>
              </a:lnSpc>
              <a:spcBef>
                <a:spcPts val="0"/>
              </a:spcBef>
              <a:spcAft>
                <a:spcPts val="0"/>
              </a:spcAft>
              <a:buNone/>
              <a:tabLst>
                <a:tab pos="521335" algn="l"/>
              </a:tabLst>
            </a:pPr>
            <a:endParaRPr lang="en-IN" sz="4900" dirty="0">
              <a:effectLst/>
              <a:latin typeface="Times New Roman" panose="02020603050405020304" pitchFamily="18" charset="0"/>
              <a:ea typeface="Times New Roman" panose="02020603050405020304" pitchFamily="18" charset="0"/>
            </a:endParaRPr>
          </a:p>
          <a:p>
            <a:pPr marL="342900" marR="0" lvl="0" indent="-342900" algn="l">
              <a:lnSpc>
                <a:spcPts val="1245"/>
              </a:lnSpc>
              <a:spcBef>
                <a:spcPts val="0"/>
              </a:spcBef>
              <a:spcAft>
                <a:spcPts val="0"/>
              </a:spcAft>
              <a:buFont typeface="Wingdings" panose="05000000000000000000" pitchFamily="2" charset="2"/>
              <a:buChar char=""/>
              <a:tabLst>
                <a:tab pos="521335" algn="l"/>
              </a:tabLst>
            </a:pPr>
            <a:r>
              <a:rPr lang="en-US" sz="4900" dirty="0">
                <a:effectLst/>
                <a:latin typeface="Times New Roman" panose="02020603050405020304" pitchFamily="18" charset="0"/>
                <a:ea typeface="Times New Roman" panose="02020603050405020304" pitchFamily="18" charset="0"/>
              </a:rPr>
              <a:t>Hands-On Computer Vision with TensorFlow 2" by </a:t>
            </a:r>
            <a:r>
              <a:rPr lang="en-US" sz="4900" b="1" dirty="0">
                <a:effectLst/>
                <a:latin typeface="Times New Roman" panose="02020603050405020304" pitchFamily="18" charset="0"/>
                <a:ea typeface="Times New Roman" panose="02020603050405020304" pitchFamily="18" charset="0"/>
              </a:rPr>
              <a:t>Benjamin </a:t>
            </a:r>
            <a:r>
              <a:rPr lang="en-US" sz="4900" b="1" dirty="0" err="1">
                <a:effectLst/>
                <a:latin typeface="Times New Roman" panose="02020603050405020304" pitchFamily="18" charset="0"/>
                <a:ea typeface="Times New Roman" panose="02020603050405020304" pitchFamily="18" charset="0"/>
              </a:rPr>
              <a:t>Planche</a:t>
            </a:r>
            <a:r>
              <a:rPr lang="en-US" sz="4900" b="1" dirty="0">
                <a:effectLst/>
                <a:latin typeface="Times New Roman" panose="02020603050405020304" pitchFamily="18" charset="0"/>
                <a:ea typeface="Times New Roman" panose="02020603050405020304" pitchFamily="18" charset="0"/>
              </a:rPr>
              <a:t> and Eliot Andres</a:t>
            </a:r>
            <a:r>
              <a:rPr lang="en-IN" sz="4900" b="1" dirty="0">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This practical guide focuses on building computer vision applications with TensorFlow 2, including object detection using state-of-the-art models.</a:t>
            </a:r>
          </a:p>
          <a:p>
            <a:pPr marL="457200" marR="0" indent="0" algn="l">
              <a:lnSpc>
                <a:spcPts val="1245"/>
              </a:lnSpc>
              <a:spcBef>
                <a:spcPts val="0"/>
              </a:spcBef>
              <a:spcAft>
                <a:spcPts val="0"/>
              </a:spcAft>
              <a:buNone/>
              <a:tabLst>
                <a:tab pos="521335" algn="l"/>
              </a:tabLst>
            </a:pPr>
            <a:endParaRPr lang="en-IN" sz="4900" dirty="0">
              <a:effectLst/>
              <a:latin typeface="Times New Roman" panose="02020603050405020304" pitchFamily="18" charset="0"/>
              <a:ea typeface="Times New Roman" panose="02020603050405020304" pitchFamily="18" charset="0"/>
            </a:endParaRPr>
          </a:p>
          <a:p>
            <a:pPr marL="342900" marR="0" lvl="0" indent="-342900" algn="l">
              <a:lnSpc>
                <a:spcPts val="1245"/>
              </a:lnSpc>
              <a:spcBef>
                <a:spcPts val="0"/>
              </a:spcBef>
              <a:spcAft>
                <a:spcPts val="0"/>
              </a:spcAft>
              <a:buFont typeface="Wingdings" panose="05000000000000000000" pitchFamily="2" charset="2"/>
              <a:buChar char=""/>
              <a:tabLst>
                <a:tab pos="521335" algn="l"/>
              </a:tabLst>
            </a:pPr>
            <a:r>
              <a:rPr lang="en-US" sz="4900" dirty="0">
                <a:effectLst/>
                <a:latin typeface="Times New Roman" panose="02020603050405020304" pitchFamily="18" charset="0"/>
                <a:ea typeface="Times New Roman" panose="02020603050405020304" pitchFamily="18" charset="0"/>
              </a:rPr>
              <a:t>Breath Analysis for Clinical Diagnosis and Therapeutic Monitoring" by </a:t>
            </a:r>
            <a:r>
              <a:rPr lang="en-US" sz="4900" b="1" dirty="0">
                <a:effectLst/>
                <a:latin typeface="Times New Roman" panose="02020603050405020304" pitchFamily="18" charset="0"/>
                <a:ea typeface="Times New Roman" panose="02020603050405020304" pitchFamily="18" charset="0"/>
              </a:rPr>
              <a:t>Anton Amann and David Smith</a:t>
            </a:r>
            <a:r>
              <a:rPr lang="en-US" sz="4900" dirty="0">
                <a:effectLst/>
                <a:latin typeface="Times New Roman" panose="02020603050405020304" pitchFamily="18" charset="0"/>
                <a:ea typeface="Times New Roman" panose="02020603050405020304" pitchFamily="18" charset="0"/>
              </a:rPr>
              <a:t> This book explores the science and applications of breath analysis, including the detection of volatile organic compounds like alcohol. It covers clinical and diagnostic aspects.</a:t>
            </a:r>
          </a:p>
          <a:p>
            <a:pPr marL="0" marR="0" lvl="0" indent="0" algn="l">
              <a:lnSpc>
                <a:spcPts val="1245"/>
              </a:lnSpc>
              <a:spcBef>
                <a:spcPts val="0"/>
              </a:spcBef>
              <a:spcAft>
                <a:spcPts val="0"/>
              </a:spcAft>
              <a:buNone/>
              <a:tabLst>
                <a:tab pos="521335" algn="l"/>
              </a:tabLst>
            </a:pPr>
            <a:endParaRPr lang="en-IN" sz="4900" dirty="0">
              <a:effectLst/>
              <a:latin typeface="Times New Roman" panose="02020603050405020304" pitchFamily="18" charset="0"/>
              <a:ea typeface="Times New Roman" panose="02020603050405020304" pitchFamily="18" charset="0"/>
            </a:endParaRPr>
          </a:p>
          <a:p>
            <a:pPr marL="342900" marR="0" lvl="0" indent="-342900" algn="l">
              <a:lnSpc>
                <a:spcPts val="1245"/>
              </a:lnSpc>
              <a:spcBef>
                <a:spcPts val="0"/>
              </a:spcBef>
              <a:spcAft>
                <a:spcPts val="0"/>
              </a:spcAft>
              <a:buFont typeface="Wingdings" panose="05000000000000000000" pitchFamily="2" charset="2"/>
              <a:buChar char=""/>
              <a:tabLst>
                <a:tab pos="521335" algn="l"/>
              </a:tabLst>
            </a:pPr>
            <a:r>
              <a:rPr lang="en-US" sz="4900" dirty="0">
                <a:effectLst/>
                <a:latin typeface="Times New Roman" panose="02020603050405020304" pitchFamily="18" charset="0"/>
                <a:ea typeface="Times New Roman" panose="02020603050405020304" pitchFamily="18" charset="0"/>
              </a:rPr>
              <a:t>Detection, Investigation, and Enforcement" by </a:t>
            </a:r>
            <a:r>
              <a:rPr lang="en-US" sz="4900" b="1" dirty="0">
                <a:effectLst/>
                <a:latin typeface="Times New Roman" panose="02020603050405020304" pitchFamily="18" charset="0"/>
                <a:ea typeface="Times New Roman" panose="02020603050405020304" pitchFamily="18" charset="0"/>
              </a:rPr>
              <a:t>John C. Burnette and Jennifer A. Cramer. </a:t>
            </a:r>
            <a:r>
              <a:rPr lang="en-US" sz="4900" dirty="0">
                <a:effectLst/>
                <a:latin typeface="Times New Roman" panose="02020603050405020304" pitchFamily="18" charset="0"/>
                <a:ea typeface="Times New Roman" panose="02020603050405020304" pitchFamily="18" charset="0"/>
              </a:rPr>
              <a:t>While primarily focused on DUI (Driving Under the Influence) investigations, this book provides insights into alcohol detection and enforcement techniques used by law enforcement agencies.</a:t>
            </a:r>
          </a:p>
          <a:p>
            <a:pPr marL="0" marR="0" lvl="0" indent="0" algn="l">
              <a:lnSpc>
                <a:spcPts val="1245"/>
              </a:lnSpc>
              <a:spcBef>
                <a:spcPts val="0"/>
              </a:spcBef>
              <a:spcAft>
                <a:spcPts val="0"/>
              </a:spcAft>
              <a:buNone/>
              <a:tabLst>
                <a:tab pos="521335" algn="l"/>
              </a:tabLst>
            </a:pPr>
            <a:endParaRPr lang="en-IN" sz="4900" dirty="0">
              <a:effectLst/>
              <a:latin typeface="Times New Roman" panose="02020603050405020304" pitchFamily="18" charset="0"/>
              <a:ea typeface="Times New Roman" panose="02020603050405020304" pitchFamily="18" charset="0"/>
            </a:endParaRPr>
          </a:p>
          <a:p>
            <a:pPr marL="342900" marR="0" lvl="0" indent="-342900" algn="l">
              <a:lnSpc>
                <a:spcPts val="1245"/>
              </a:lnSpc>
              <a:spcBef>
                <a:spcPts val="0"/>
              </a:spcBef>
              <a:spcAft>
                <a:spcPts val="0"/>
              </a:spcAft>
              <a:buFont typeface="Wingdings" panose="05000000000000000000" pitchFamily="2" charset="2"/>
              <a:buChar char=""/>
              <a:tabLst>
                <a:tab pos="521335" algn="l"/>
              </a:tabLst>
            </a:pPr>
            <a:r>
              <a:rPr lang="en-US" sz="4900" dirty="0">
                <a:effectLst/>
                <a:latin typeface="Times New Roman" panose="02020603050405020304" pitchFamily="18" charset="0"/>
                <a:ea typeface="Times New Roman" panose="02020603050405020304" pitchFamily="18" charset="0"/>
              </a:rPr>
              <a:t>Internet of Things for Automotive: Shaping the Future of Connected Vehicles" by </a:t>
            </a:r>
            <a:r>
              <a:rPr lang="en-US" sz="4900" b="1" dirty="0">
                <a:effectLst/>
                <a:latin typeface="Times New Roman" panose="02020603050405020304" pitchFamily="18" charset="0"/>
                <a:ea typeface="Times New Roman" panose="02020603050405020304" pitchFamily="18" charset="0"/>
              </a:rPr>
              <a:t>Venkatesh Prasad and Paul </a:t>
            </a:r>
            <a:r>
              <a:rPr lang="en-US" sz="4900" b="1" dirty="0" err="1">
                <a:effectLst/>
                <a:latin typeface="Times New Roman" panose="02020603050405020304" pitchFamily="18" charset="0"/>
                <a:ea typeface="Times New Roman" panose="02020603050405020304" pitchFamily="18" charset="0"/>
              </a:rPr>
              <a:t>Mascarenas</a:t>
            </a:r>
            <a:r>
              <a:rPr lang="en-US" sz="4900" dirty="0">
                <a:effectLst/>
                <a:latin typeface="Times New Roman" panose="02020603050405020304" pitchFamily="18" charset="0"/>
                <a:ea typeface="Times New Roman" panose="02020603050405020304" pitchFamily="18" charset="0"/>
              </a:rPr>
              <a:t>. It explores the role of IoT in automotive innovation, including sensors, data analytics, and vehicle-to-cloud communication.</a:t>
            </a:r>
          </a:p>
          <a:p>
            <a:pPr marL="0" marR="0" lvl="0" indent="0" algn="l">
              <a:lnSpc>
                <a:spcPts val="1245"/>
              </a:lnSpc>
              <a:spcBef>
                <a:spcPts val="0"/>
              </a:spcBef>
              <a:spcAft>
                <a:spcPts val="0"/>
              </a:spcAft>
              <a:buNone/>
              <a:tabLst>
                <a:tab pos="521335" algn="l"/>
              </a:tabLst>
            </a:pPr>
            <a:endParaRPr lang="en-IN" sz="4900" dirty="0">
              <a:effectLst/>
              <a:latin typeface="Times New Roman" panose="02020603050405020304" pitchFamily="18" charset="0"/>
              <a:ea typeface="Times New Roman" panose="02020603050405020304" pitchFamily="18" charset="0"/>
            </a:endParaRPr>
          </a:p>
          <a:p>
            <a:pPr marL="342900" marR="0" lvl="0" indent="-342900" algn="l">
              <a:lnSpc>
                <a:spcPts val="1245"/>
              </a:lnSpc>
              <a:spcBef>
                <a:spcPts val="0"/>
              </a:spcBef>
              <a:spcAft>
                <a:spcPts val="0"/>
              </a:spcAft>
              <a:buFont typeface="Wingdings" panose="05000000000000000000" pitchFamily="2" charset="2"/>
              <a:buChar char=""/>
              <a:tabLst>
                <a:tab pos="521335" algn="l"/>
              </a:tabLst>
            </a:pPr>
            <a:r>
              <a:rPr lang="en-US" sz="4900" dirty="0">
                <a:effectLst/>
                <a:latin typeface="Times New Roman" panose="02020603050405020304" pitchFamily="18" charset="0"/>
                <a:ea typeface="Times New Roman" panose="02020603050405020304" pitchFamily="18" charset="0"/>
              </a:rPr>
              <a:t>Parking Management for Smart Growth" by </a:t>
            </a:r>
            <a:r>
              <a:rPr lang="en-US" sz="4900" b="1" dirty="0">
                <a:effectLst/>
                <a:latin typeface="Times New Roman" panose="02020603050405020304" pitchFamily="18" charset="0"/>
                <a:ea typeface="Times New Roman" panose="02020603050405020304" pitchFamily="18" charset="0"/>
              </a:rPr>
              <a:t>Richard W. Willson</a:t>
            </a:r>
            <a:r>
              <a:rPr lang="en-IN" sz="4900" b="1" dirty="0">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It explores strategies for managing parking in ways that promote safe and sustainable urban development, with a focus on creating walkable communities.</a:t>
            </a:r>
            <a:endParaRPr lang="en-IN" sz="4900" dirty="0">
              <a:effectLst/>
              <a:latin typeface="Times New Roman" panose="02020603050405020304" pitchFamily="18" charset="0"/>
              <a:ea typeface="Times New Roman" panose="02020603050405020304" pitchFamily="18" charset="0"/>
            </a:endParaRPr>
          </a:p>
          <a:p>
            <a:pPr marL="0" indent="0" algn="l">
              <a:buNone/>
            </a:pPr>
            <a:endParaRPr lang="en-IN" dirty="0"/>
          </a:p>
        </p:txBody>
      </p:sp>
    </p:spTree>
    <p:extLst>
      <p:ext uri="{BB962C8B-B14F-4D97-AF65-F5344CB8AC3E}">
        <p14:creationId xmlns:p14="http://schemas.microsoft.com/office/powerpoint/2010/main" val="3640630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590C-3F06-76D3-EF96-4F27B2245A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 Link</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60A1780-F066-62E2-154B-A5CBA958E852}"/>
              </a:ext>
            </a:extLst>
          </p:cNvPr>
          <p:cNvSpPr>
            <a:spLocks noGrp="1"/>
          </p:cNvSpPr>
          <p:nvPr>
            <p:ph sz="half" idx="2"/>
          </p:nvPr>
        </p:nvSpPr>
        <p:spPr>
          <a:xfrm>
            <a:off x="510569" y="1189463"/>
            <a:ext cx="7994094" cy="3726636"/>
          </a:xfrm>
        </p:spPr>
        <p:txBody>
          <a:bodyPr/>
          <a:lstStyle/>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2"/>
              </a:rPr>
              <a:t>https://ieeexplore.ieee.org/document/10080037</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3"/>
              </a:rPr>
              <a:t>https://ieeexplore.ieee.org/document/8589877</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4"/>
              </a:rPr>
              <a:t>https://ieeexplore.ieee.org/document/9316049</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5"/>
              </a:rPr>
              <a:t>https://www.researchgate.net/publication/301610593_Smart_parking_system_for_Internet_of_Things</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6"/>
              </a:rPr>
              <a:t>https://ieeexplore.ieee.org/document/7414682</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7"/>
              </a:rPr>
              <a:t>https://arxiv.org/pdf/1807.05511.pdf</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8"/>
              </a:rPr>
              <a:t>https://ieeexplore.ieee.org/document/8405475</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9"/>
              </a:rPr>
              <a:t>https://ieeexplore.ieee.org/document/8949265</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10"/>
              </a:rPr>
              <a:t>https://ieeexplore.ieee.org/document/9124977</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11"/>
              </a:rPr>
              <a:t>https://www.irjet.net/archives/V7/i9/IRJET-V7I943.pdf</a:t>
            </a:r>
            <a:endParaRPr lang="en-IN" sz="1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hlinkClick r:id="rId12"/>
              </a:rPr>
              <a:t>https://ieeexplore.ieee.org/document/9071439</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66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F615-06EA-02A1-3295-C0F78B7620F1}"/>
              </a:ext>
            </a:extLst>
          </p:cNvPr>
          <p:cNvSpPr>
            <a:spLocks noGrp="1"/>
          </p:cNvSpPr>
          <p:nvPr>
            <p:ph type="title"/>
          </p:nvPr>
        </p:nvSpPr>
        <p:spPr>
          <a:xfrm>
            <a:off x="3053576" y="2148467"/>
            <a:ext cx="3036848" cy="1092822"/>
          </a:xfrm>
        </p:spPr>
        <p:txBody>
          <a:bodyPr/>
          <a:lstStyle/>
          <a:p>
            <a:r>
              <a:rPr lang="en-US" b="1" dirty="0">
                <a:latin typeface="Times New Roman" panose="02020603050405020304" pitchFamily="18" charset="0"/>
                <a:cs typeface="Times New Roman" panose="02020603050405020304" pitchFamily="18" charset="0"/>
              </a:rPr>
              <a:t>Thank you !</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3D3544E-301C-F1E8-798C-2343C14D5D0D}"/>
              </a:ext>
            </a:extLst>
          </p:cNvPr>
          <p:cNvSpPr txBox="1"/>
          <p:nvPr/>
        </p:nvSpPr>
        <p:spPr>
          <a:xfrm>
            <a:off x="3787698" y="3056623"/>
            <a:ext cx="1074234" cy="369332"/>
          </a:xfrm>
          <a:prstGeom prst="rect">
            <a:avLst/>
          </a:prstGeom>
          <a:noFill/>
        </p:spPr>
        <p:txBody>
          <a:bodyPr wrap="square">
            <a:spAutoFit/>
          </a:bodyPr>
          <a:lstStyle/>
          <a:p>
            <a:r>
              <a:rPr lang="en-US" dirty="0">
                <a:solidFill>
                  <a:schemeClr val="bg2"/>
                </a:solidFill>
                <a:latin typeface="Times New Roman" panose="02020603050405020304" pitchFamily="18" charset="0"/>
                <a:cs typeface="Times New Roman" panose="02020603050405020304" pitchFamily="18" charset="0"/>
              </a:rPr>
              <a:t>Batch - 2</a:t>
            </a:r>
            <a:endParaRPr lang="en-IN" sz="1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12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823" y="3335353"/>
            <a:ext cx="7654413" cy="1069258"/>
          </a:xfrm>
        </p:spPr>
        <p:txBody>
          <a:bodyPr>
            <a:noAutofit/>
          </a:bodyPr>
          <a:lstStyle/>
          <a:p>
            <a:r>
              <a:rPr lang="en-US" sz="4000" b="1" dirty="0">
                <a:latin typeface="Times New Roman" panose="02020603050405020304" pitchFamily="18" charset="0"/>
                <a:cs typeface="Times New Roman" panose="02020603050405020304" pitchFamily="18" charset="0"/>
              </a:rPr>
              <a:t>Advanced Smart &amp; Safety car with Object Detection &amp; Parking</a:t>
            </a:r>
          </a:p>
        </p:txBody>
      </p:sp>
      <p:sp>
        <p:nvSpPr>
          <p:cNvPr id="14" name="TextBox 13">
            <a:extLst>
              <a:ext uri="{FF2B5EF4-FFF2-40B4-BE49-F238E27FC236}">
                <a16:creationId xmlns:a16="http://schemas.microsoft.com/office/drawing/2014/main" id="{729C28F5-E857-AEBA-34E6-119D3171B9B3}"/>
              </a:ext>
            </a:extLst>
          </p:cNvPr>
          <p:cNvSpPr txBox="1"/>
          <p:nvPr/>
        </p:nvSpPr>
        <p:spPr>
          <a:xfrm>
            <a:off x="1445895" y="3045815"/>
            <a:ext cx="1106805" cy="369332"/>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Batch - 2</a:t>
            </a:r>
          </a:p>
        </p:txBody>
      </p:sp>
    </p:spTree>
    <p:extLst>
      <p:ext uri="{BB962C8B-B14F-4D97-AF65-F5344CB8AC3E}">
        <p14:creationId xmlns:p14="http://schemas.microsoft.com/office/powerpoint/2010/main" val="36392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8" y="216962"/>
            <a:ext cx="8214852" cy="763526"/>
          </a:xfrm>
        </p:spPr>
        <p:txBody>
          <a:bodyPr>
            <a:normAutofit/>
          </a:bodyPr>
          <a:lstStyle/>
          <a:p>
            <a:r>
              <a:rPr lang="en-US" sz="3200" b="1"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448966" y="1224116"/>
            <a:ext cx="8246070" cy="363820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Components</a:t>
            </a:r>
          </a:p>
          <a:p>
            <a:r>
              <a:rPr lang="en-US" dirty="0">
                <a:latin typeface="Times New Roman" panose="02020603050405020304" pitchFamily="18" charset="0"/>
                <a:cs typeface="Times New Roman" panose="02020603050405020304" pitchFamily="18" charset="0"/>
              </a:rPr>
              <a:t>Software’s Used</a:t>
            </a:r>
          </a:p>
          <a:p>
            <a:r>
              <a:rPr lang="en-US" dirty="0">
                <a:latin typeface="Times New Roman" panose="02020603050405020304" pitchFamily="18" charset="0"/>
                <a:cs typeface="Times New Roman" panose="02020603050405020304" pitchFamily="18" charset="0"/>
              </a:rPr>
              <a:t>Programming Languages</a:t>
            </a:r>
          </a:p>
          <a:p>
            <a:r>
              <a:rPr lang="en-US" dirty="0">
                <a:latin typeface="Times New Roman" panose="02020603050405020304" pitchFamily="18" charset="0"/>
                <a:cs typeface="Times New Roman" panose="02020603050405020304" pitchFamily="18" charset="0"/>
              </a:rPr>
              <a:t>Technologies</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Reference</a:t>
            </a:r>
          </a:p>
        </p:txBody>
      </p:sp>
      <p:sp>
        <p:nvSpPr>
          <p:cNvPr id="4" name="object 2">
            <a:extLst>
              <a:ext uri="{FF2B5EF4-FFF2-40B4-BE49-F238E27FC236}">
                <a16:creationId xmlns:a16="http://schemas.microsoft.com/office/drawing/2014/main" id="{717196C6-57DD-E4CB-9CFB-0B1D03F1FCCB}"/>
              </a:ext>
            </a:extLst>
          </p:cNvPr>
          <p:cNvSpPr/>
          <p:nvPr/>
        </p:nvSpPr>
        <p:spPr>
          <a:xfrm>
            <a:off x="4791307" y="1604711"/>
            <a:ext cx="3895493" cy="2877014"/>
          </a:xfrm>
          <a:prstGeom prst="rect">
            <a:avLst/>
          </a:prstGeom>
          <a:blipFill>
            <a:blip r:embed="rId2" cstate="print"/>
            <a:stretch>
              <a:fillRect l="-112119" t="-10715" r="-7451" b="-16815"/>
            </a:stretch>
          </a:blipFill>
        </p:spPr>
        <p:txBody>
          <a:bodyPr wrap="square" lIns="0" tIns="0" rIns="0" bIns="0" rtlCol="0"/>
          <a:lstStyle/>
          <a:p>
            <a:endParaRPr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Abstract </a:t>
            </a:r>
          </a:p>
        </p:txBody>
      </p:sp>
      <p:sp>
        <p:nvSpPr>
          <p:cNvPr id="5" name="Content Placeholder 4"/>
          <p:cNvSpPr>
            <a:spLocks noGrp="1"/>
          </p:cNvSpPr>
          <p:nvPr>
            <p:ph idx="1"/>
          </p:nvPr>
        </p:nvSpPr>
        <p:spPr>
          <a:xfrm>
            <a:off x="466754" y="1088226"/>
            <a:ext cx="6594035" cy="3511061"/>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Nowadays, we are facing many car accidents as the objects are not visible to us while driving and parking also when the drivers are driving the car when they are drunk. So we came up with a solution for that. We created a safer, more convenient driving experience using a Raspberry Pi and also advanced tech like IoT and AI.</a:t>
            </a:r>
          </a:p>
          <a:p>
            <a:pPr marL="0" indent="0">
              <a:buNone/>
            </a:pPr>
            <a:r>
              <a:rPr lang="en-US" sz="1400" dirty="0">
                <a:latin typeface="Times New Roman" panose="02020603050405020304" pitchFamily="18" charset="0"/>
                <a:cs typeface="Times New Roman" panose="02020603050405020304" pitchFamily="18" charset="0"/>
              </a:rPr>
              <a:t>A backup camera will be attached to the car. Using advanced computer vision techniques, the system identifies the objects within the environment and provides an immediate visual and textual feedback to the users. </a:t>
            </a:r>
          </a:p>
          <a:p>
            <a:pPr marL="0" indent="0">
              <a:buNone/>
            </a:pPr>
            <a:r>
              <a:rPr lang="en-US" sz="1400" dirty="0">
                <a:latin typeface="Times New Roman" panose="02020603050405020304" pitchFamily="18" charset="0"/>
                <a:cs typeface="Times New Roman" panose="02020603050405020304" pitchFamily="18" charset="0"/>
              </a:rPr>
              <a:t>Whereas for parking the car, 4 sensors will be placed at 4 ends of the car. The parking is done according to the distance calculation between the other cars or any other objects in the parking areas. If any car or object is detected, there will be a textual representation of  that particular object on the screen so that the driver ensures safety while parking.</a:t>
            </a:r>
          </a:p>
          <a:p>
            <a:pPr marL="0" indent="0">
              <a:buNone/>
            </a:pPr>
            <a:r>
              <a:rPr lang="en-US" sz="1400" dirty="0">
                <a:latin typeface="Times New Roman" panose="02020603050405020304" pitchFamily="18" charset="0"/>
                <a:cs typeface="Times New Roman" panose="02020603050405020304" pitchFamily="18" charset="0"/>
              </a:rPr>
              <a:t>A chip will be placed on the car’s seat. Once the driver enters the car, the chip generates based in the car if the driver consumed alcohol.</a:t>
            </a:r>
          </a:p>
          <a:p>
            <a:pPr marL="0" indent="0">
              <a:buNone/>
            </a:pPr>
            <a:r>
              <a:rPr lang="en-US" sz="1400" dirty="0">
                <a:latin typeface="Times New Roman" panose="02020603050405020304" pitchFamily="18" charset="0"/>
                <a:cs typeface="Times New Roman" panose="02020603050405020304" pitchFamily="18" charset="0"/>
              </a:rPr>
              <a:t>The abstract highlights of the system's ability is to bridge the gap between physical objects and digital interfaces through real-time object detection, leveraging sensor based technology for intelligent car parking, alcohol detection and also enhancing user convenience.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F7AF-67A5-9A8C-F261-E15910FED00C}"/>
              </a:ext>
            </a:extLst>
          </p:cNvPr>
          <p:cNvSpPr>
            <a:spLocks noGrp="1"/>
          </p:cNvSpPr>
          <p:nvPr>
            <p:ph type="title"/>
          </p:nvPr>
        </p:nvSpPr>
        <p:spPr>
          <a:xfrm>
            <a:off x="449705" y="105212"/>
            <a:ext cx="2635465" cy="763526"/>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0ADE915-C219-3A80-660F-4979D09B832A}"/>
              </a:ext>
            </a:extLst>
          </p:cNvPr>
          <p:cNvSpPr>
            <a:spLocks noGrp="1"/>
          </p:cNvSpPr>
          <p:nvPr>
            <p:ph idx="1"/>
          </p:nvPr>
        </p:nvSpPr>
        <p:spPr>
          <a:xfrm>
            <a:off x="322584" y="1209429"/>
            <a:ext cx="8992399" cy="377682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OBJECT DETECTION : </a:t>
            </a:r>
          </a:p>
          <a:p>
            <a:pPr marL="0" indent="0">
              <a:buNone/>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main task of autonomous driving is to accurately and quickly detect the vehicles, pedestrians, traffic lights, traffic signs, and other objects around the vehicles, in order to ensure the safety in driving.</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FEDFF4-6CA4-4708-5295-E9548B323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893" y="2571751"/>
            <a:ext cx="4408449" cy="2334786"/>
          </a:xfrm>
          <a:prstGeom prst="rect">
            <a:avLst/>
          </a:prstGeom>
        </p:spPr>
      </p:pic>
    </p:spTree>
    <p:extLst>
      <p:ext uri="{BB962C8B-B14F-4D97-AF65-F5344CB8AC3E}">
        <p14:creationId xmlns:p14="http://schemas.microsoft.com/office/powerpoint/2010/main" val="263174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D9D05-96FD-BB74-C117-B32308A629D7}"/>
              </a:ext>
            </a:extLst>
          </p:cNvPr>
          <p:cNvSpPr>
            <a:spLocks noGrp="1"/>
          </p:cNvSpPr>
          <p:nvPr>
            <p:ph idx="1"/>
          </p:nvPr>
        </p:nvSpPr>
        <p:spPr>
          <a:xfrm>
            <a:off x="223025" y="319667"/>
            <a:ext cx="6967952" cy="463890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ALCOHOL DETECTION : </a:t>
            </a:r>
            <a:r>
              <a:rPr lang="en-US" sz="1600" dirty="0">
                <a:latin typeface="Times New Roman" panose="02020603050405020304" pitchFamily="18" charset="0"/>
                <a:cs typeface="Times New Roman" panose="02020603050405020304" pitchFamily="18" charset="0"/>
              </a:rPr>
              <a:t>The main purpose of the Alcohol Detection with Vehicle Controlling project is "Drunk driving detection". Nowadays, many accidents are happening because of the alcohol consumption of the driver or the person who is driving the vehicle. Thus Drunk driving is a major reason for accidents in almost all countries all over the world. The alcohol Detector in Car project is designed for the safety of the people seating inside the car. The alcohol Detection with Vehicle Controlling project helps to control the vehicle in case the driver has consumed alcohol. An alcohol breath analyzer project should be fitted/ installed inside the vehicle.</a:t>
            </a:r>
            <a:endParaRPr lang="en-IN"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105F1AB-EA59-A83B-1D51-45C7371ECE7A}"/>
              </a:ext>
            </a:extLst>
          </p:cNvPr>
          <p:cNvPicPr>
            <a:picLocks noChangeAspect="1"/>
          </p:cNvPicPr>
          <p:nvPr/>
        </p:nvPicPr>
        <p:blipFill rotWithShape="1">
          <a:blip r:embed="rId2">
            <a:extLst>
              <a:ext uri="{28A0092B-C50C-407E-A947-70E740481C1C}">
                <a14:useLocalDpi xmlns:a14="http://schemas.microsoft.com/office/drawing/2010/main" val="0"/>
              </a:ext>
            </a:extLst>
          </a:blip>
          <a:srcRect t="16736"/>
          <a:stretch/>
        </p:blipFill>
        <p:spPr>
          <a:xfrm>
            <a:off x="2535044" y="2719968"/>
            <a:ext cx="4209086" cy="1962615"/>
          </a:xfrm>
          <a:prstGeom prst="rect">
            <a:avLst/>
          </a:prstGeom>
        </p:spPr>
      </p:pic>
    </p:spTree>
    <p:extLst>
      <p:ext uri="{BB962C8B-B14F-4D97-AF65-F5344CB8AC3E}">
        <p14:creationId xmlns:p14="http://schemas.microsoft.com/office/powerpoint/2010/main" val="116254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4EAC3-9DCF-9769-1799-392F8AB3113B}"/>
              </a:ext>
            </a:extLst>
          </p:cNvPr>
          <p:cNvSpPr>
            <a:spLocks noGrp="1"/>
          </p:cNvSpPr>
          <p:nvPr>
            <p:ph idx="1"/>
          </p:nvPr>
        </p:nvSpPr>
        <p:spPr>
          <a:xfrm>
            <a:off x="366366" y="183033"/>
            <a:ext cx="6941400" cy="453765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SMART PARKING : </a:t>
            </a:r>
            <a:r>
              <a:rPr lang="en-US" sz="1600" dirty="0">
                <a:latin typeface="Times New Roman" panose="02020603050405020304" pitchFamily="18" charset="0"/>
                <a:cs typeface="Times New Roman" panose="02020603050405020304" pitchFamily="18" charset="0"/>
              </a:rPr>
              <a:t>Due to the surge in urbanization, people don’t depend on public vehicles. They use their vehicles to travel. So, traffic increases. When people travel through a city the most difficult problem is to park the vehicle. It causes not only a waste of time and fuel for drivers looking for parking, but it also leads to additional waste of time and fuel for other drivers as a result of traffic congestion. The usage of automobiles has increased which in turn has led to traffic and parking difficulties. The most important thing is safe parking where we can't see the sides through camera perfectly so it is important to use safe parking mechanism</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06B62E-3F62-A925-56C6-335EAEFB4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435" y="2683611"/>
            <a:ext cx="3965071" cy="1963891"/>
          </a:xfrm>
          <a:prstGeom prst="rect">
            <a:avLst/>
          </a:prstGeom>
        </p:spPr>
      </p:pic>
    </p:spTree>
    <p:extLst>
      <p:ext uri="{BB962C8B-B14F-4D97-AF65-F5344CB8AC3E}">
        <p14:creationId xmlns:p14="http://schemas.microsoft.com/office/powerpoint/2010/main" val="4232575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0569" y="205279"/>
            <a:ext cx="8093365" cy="763525"/>
          </a:xfrm>
        </p:spPr>
        <p:txBody>
          <a:bodyPr>
            <a:normAutofit/>
          </a:bodyPr>
          <a:lstStyle/>
          <a:p>
            <a:r>
              <a:rPr lang="en-US" b="1" dirty="0">
                <a:latin typeface="Times New Roman" panose="02020603050405020304" pitchFamily="18" charset="0"/>
                <a:cs typeface="Times New Roman" panose="02020603050405020304" pitchFamily="18" charset="0"/>
              </a:rPr>
              <a:t>Components</a:t>
            </a:r>
          </a:p>
        </p:txBody>
      </p:sp>
      <p:sp>
        <p:nvSpPr>
          <p:cNvPr id="10" name="Content Placeholder 9">
            <a:extLst>
              <a:ext uri="{FF2B5EF4-FFF2-40B4-BE49-F238E27FC236}">
                <a16:creationId xmlns:a16="http://schemas.microsoft.com/office/drawing/2014/main" id="{252E8ECB-B6E3-4039-EDB7-AF006117C583}"/>
              </a:ext>
            </a:extLst>
          </p:cNvPr>
          <p:cNvSpPr>
            <a:spLocks noGrp="1"/>
          </p:cNvSpPr>
          <p:nvPr>
            <p:ph sz="half" idx="4"/>
          </p:nvPr>
        </p:nvSpPr>
        <p:spPr>
          <a:xfrm>
            <a:off x="530226" y="1218011"/>
            <a:ext cx="3045598" cy="3361423"/>
          </a:xfrm>
        </p:spPr>
        <p:txBody>
          <a:bodyPr>
            <a:normAutofit fontScale="92500" lnSpcReduction="20000"/>
          </a:bodyPr>
          <a:lstStyle/>
          <a:p>
            <a:pPr algn="l">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Raspberry pi</a:t>
            </a:r>
          </a:p>
          <a:p>
            <a:pPr algn="l">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IR sensor</a:t>
            </a:r>
          </a:p>
          <a:p>
            <a:pPr algn="l">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Camera</a:t>
            </a:r>
          </a:p>
          <a:p>
            <a:pPr algn="l">
              <a:buFont typeface="Wingdings" panose="05000000000000000000" pitchFamily="2" charset="2"/>
              <a:buChar char="v"/>
            </a:pPr>
            <a:r>
              <a:rPr lang="en-US" sz="1700" dirty="0" err="1">
                <a:latin typeface="Times New Roman" panose="02020603050405020304" pitchFamily="18" charset="0"/>
                <a:cs typeface="Times New Roman" panose="02020603050405020304" pitchFamily="18" charset="0"/>
              </a:rPr>
              <a:t>Usb</a:t>
            </a:r>
            <a:r>
              <a:rPr lang="en-US" sz="1700" dirty="0">
                <a:latin typeface="Times New Roman" panose="02020603050405020304" pitchFamily="18" charset="0"/>
                <a:cs typeface="Times New Roman" panose="02020603050405020304" pitchFamily="18" charset="0"/>
              </a:rPr>
              <a:t> cable</a:t>
            </a:r>
          </a:p>
          <a:p>
            <a:pPr algn="l">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Buzzer</a:t>
            </a:r>
          </a:p>
          <a:p>
            <a:pPr algn="l">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Car Body</a:t>
            </a:r>
          </a:p>
          <a:p>
            <a:pPr algn="l">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Car Tyers</a:t>
            </a:r>
          </a:p>
          <a:p>
            <a:pPr algn="l">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SD card</a:t>
            </a:r>
          </a:p>
          <a:p>
            <a:pPr algn="l">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Jumper Wires</a:t>
            </a:r>
          </a:p>
          <a:p>
            <a:pPr algn="l">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Display / by using laptop</a:t>
            </a:r>
          </a:p>
          <a:p>
            <a:pPr algn="l">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Remote control </a:t>
            </a:r>
            <a:r>
              <a:rPr lang="en-IN" sz="1700" dirty="0" err="1">
                <a:latin typeface="Times New Roman" panose="02020603050405020304" pitchFamily="18" charset="0"/>
                <a:cs typeface="Times New Roman" panose="02020603050405020304" pitchFamily="18" charset="0"/>
              </a:rPr>
              <a:t>pcb</a:t>
            </a:r>
            <a:endParaRPr lang="en-IN" sz="17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Antenna </a:t>
            </a:r>
          </a:p>
          <a:p>
            <a:pPr algn="l">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Alcohol Detection sensor</a:t>
            </a:r>
          </a:p>
          <a:p>
            <a:pPr algn="l">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FC993A21-0C40-4518-9F52-8B39616162FA}"/>
              </a:ext>
            </a:extLst>
          </p:cNvPr>
          <p:cNvPicPr>
            <a:picLocks noChangeAspect="1"/>
          </p:cNvPicPr>
          <p:nvPr/>
        </p:nvPicPr>
        <p:blipFill rotWithShape="1">
          <a:blip r:embed="rId2">
            <a:extLst>
              <a:ext uri="{28A0092B-C50C-407E-A947-70E740481C1C}">
                <a14:useLocalDpi xmlns:a14="http://schemas.microsoft.com/office/drawing/2010/main" val="0"/>
              </a:ext>
            </a:extLst>
          </a:blip>
          <a:srcRect l="3374" t="17324" b="18078"/>
          <a:stretch/>
        </p:blipFill>
        <p:spPr>
          <a:xfrm>
            <a:off x="3788626" y="1254717"/>
            <a:ext cx="2980163" cy="1992351"/>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22897B-B32D-8AB2-ED16-249903332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7" y="1275346"/>
            <a:ext cx="5137377" cy="3649579"/>
          </a:xfrm>
          <a:prstGeom prst="rect">
            <a:avLst/>
          </a:prstGeom>
        </p:spPr>
      </p:pic>
      <p:pic>
        <p:nvPicPr>
          <p:cNvPr id="10" name="Picture 9">
            <a:extLst>
              <a:ext uri="{FF2B5EF4-FFF2-40B4-BE49-F238E27FC236}">
                <a16:creationId xmlns:a16="http://schemas.microsoft.com/office/drawing/2014/main" id="{A5CC808B-2E4C-7EC9-A21E-FAE938F6B2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5029" y="1305426"/>
            <a:ext cx="1501942" cy="1501942"/>
          </a:xfrm>
          <a:prstGeom prst="rect">
            <a:avLst/>
          </a:prstGeom>
        </p:spPr>
      </p:pic>
      <p:pic>
        <p:nvPicPr>
          <p:cNvPr id="12" name="Picture 11">
            <a:extLst>
              <a:ext uri="{FF2B5EF4-FFF2-40B4-BE49-F238E27FC236}">
                <a16:creationId xmlns:a16="http://schemas.microsoft.com/office/drawing/2014/main" id="{DE4903E9-BB49-00F0-CC03-F81899010B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3246" y="1275346"/>
            <a:ext cx="1421732" cy="1501942"/>
          </a:xfrm>
          <a:prstGeom prst="rect">
            <a:avLst/>
          </a:prstGeom>
        </p:spPr>
      </p:pic>
      <p:pic>
        <p:nvPicPr>
          <p:cNvPr id="14" name="Picture 13">
            <a:extLst>
              <a:ext uri="{FF2B5EF4-FFF2-40B4-BE49-F238E27FC236}">
                <a16:creationId xmlns:a16="http://schemas.microsoft.com/office/drawing/2014/main" id="{AAA367E2-1FFC-C016-4CA6-1C93274A81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5030" y="2951746"/>
            <a:ext cx="1501942" cy="1628275"/>
          </a:xfrm>
          <a:prstGeom prst="rect">
            <a:avLst/>
          </a:prstGeom>
        </p:spPr>
      </p:pic>
      <p:pic>
        <p:nvPicPr>
          <p:cNvPr id="16" name="Picture 15">
            <a:extLst>
              <a:ext uri="{FF2B5EF4-FFF2-40B4-BE49-F238E27FC236}">
                <a16:creationId xmlns:a16="http://schemas.microsoft.com/office/drawing/2014/main" id="{FC081355-D555-A5B1-DC8A-88153C7077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3247" y="2984741"/>
            <a:ext cx="1421732" cy="1595280"/>
          </a:xfrm>
          <a:prstGeom prst="rect">
            <a:avLst/>
          </a:prstGeom>
        </p:spPr>
      </p:pic>
    </p:spTree>
    <p:extLst>
      <p:ext uri="{BB962C8B-B14F-4D97-AF65-F5344CB8AC3E}">
        <p14:creationId xmlns:p14="http://schemas.microsoft.com/office/powerpoint/2010/main" val="1358614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1019</Words>
  <Application>Microsoft Office PowerPoint</Application>
  <PresentationFormat>On-screen Show (16:9)</PresentationFormat>
  <Paragraphs>81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PowerPoint Presentation</vt:lpstr>
      <vt:lpstr>Advanced Smart &amp; Safety car with Object Detection &amp; Parking</vt:lpstr>
      <vt:lpstr>AGENDA</vt:lpstr>
      <vt:lpstr>Abstract </vt:lpstr>
      <vt:lpstr>Introduction</vt:lpstr>
      <vt:lpstr>PowerPoint Presentation</vt:lpstr>
      <vt:lpstr>PowerPoint Presentation</vt:lpstr>
      <vt:lpstr>Components</vt:lpstr>
      <vt:lpstr>PowerPoint Presentation</vt:lpstr>
      <vt:lpstr>Software’s Used</vt:lpstr>
      <vt:lpstr>Programming Languages &amp; Technologies</vt:lpstr>
      <vt:lpstr>Literature Review</vt:lpstr>
      <vt:lpstr>Reference Link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2023-09-20T05:32:11Z</dcterms:modified>
</cp:coreProperties>
</file>