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  <p:sldMasterId id="2147483667" r:id="rId2"/>
  </p:sldMasterIdLst>
  <p:notesMasterIdLst>
    <p:notesMasterId r:id="rId45"/>
  </p:notesMasterIdLst>
  <p:sldIdLst>
    <p:sldId id="256" r:id="rId3"/>
    <p:sldId id="264" r:id="rId4"/>
    <p:sldId id="287" r:id="rId5"/>
    <p:sldId id="261" r:id="rId6"/>
    <p:sldId id="273" r:id="rId7"/>
    <p:sldId id="280" r:id="rId8"/>
    <p:sldId id="269" r:id="rId9"/>
    <p:sldId id="286" r:id="rId10"/>
    <p:sldId id="281" r:id="rId11"/>
    <p:sldId id="288" r:id="rId12"/>
    <p:sldId id="279" r:id="rId13"/>
    <p:sldId id="289" r:id="rId14"/>
    <p:sldId id="306" r:id="rId15"/>
    <p:sldId id="283" r:id="rId16"/>
    <p:sldId id="284" r:id="rId17"/>
    <p:sldId id="290" r:id="rId18"/>
    <p:sldId id="282" r:id="rId19"/>
    <p:sldId id="275" r:id="rId20"/>
    <p:sldId id="292" r:id="rId21"/>
    <p:sldId id="293" r:id="rId22"/>
    <p:sldId id="270" r:id="rId23"/>
    <p:sldId id="276" r:id="rId24"/>
    <p:sldId id="295" r:id="rId25"/>
    <p:sldId id="296" r:id="rId26"/>
    <p:sldId id="294" r:id="rId27"/>
    <p:sldId id="277" r:id="rId28"/>
    <p:sldId id="299" r:id="rId29"/>
    <p:sldId id="300" r:id="rId30"/>
    <p:sldId id="305" r:id="rId31"/>
    <p:sldId id="302" r:id="rId32"/>
    <p:sldId id="291" r:id="rId33"/>
    <p:sldId id="301" r:id="rId34"/>
    <p:sldId id="303" r:id="rId35"/>
    <p:sldId id="278" r:id="rId36"/>
    <p:sldId id="297" r:id="rId37"/>
    <p:sldId id="298" r:id="rId38"/>
    <p:sldId id="271" r:id="rId39"/>
    <p:sldId id="304" r:id="rId40"/>
    <p:sldId id="272" r:id="rId41"/>
    <p:sldId id="265" r:id="rId42"/>
    <p:sldId id="263" r:id="rId43"/>
    <p:sldId id="266" r:id="rId4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B03E"/>
    <a:srgbClr val="80C84C"/>
    <a:srgbClr val="D8F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F4CC14-F654-4546-9613-210B3FDDC6AE}">
  <a:tblStyle styleId="{2CF4CC14-F654-4546-9613-210B3FDDC6AE}" styleName="Table_0"/>
  <a:tblStyle styleId="{917641C2-2A2D-421A-BD43-B7491F2C6553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45F3C005-32F6-416E-AC50-C820C6D8C003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CF4E8"/>
          </a:solidFill>
        </a:fill>
      </a:tcStyle>
    </a:wholeTbl>
    <a:band1H>
      <a:tcStyle>
        <a:tcBdr/>
        <a:fill>
          <a:solidFill>
            <a:srgbClr val="D6E9CD"/>
          </a:solidFill>
        </a:fill>
      </a:tcStyle>
    </a:band1H>
    <a:band1V>
      <a:tcStyle>
        <a:tcBdr/>
        <a:fill>
          <a:solidFill>
            <a:srgbClr val="D6E9CD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78A131A5-1CBF-4706-AF69-1AAF3D9F48D5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>
      <p:cViewPr>
        <p:scale>
          <a:sx n="140" d="100"/>
          <a:sy n="140" d="100"/>
        </p:scale>
        <p:origin x="304" y="-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-2085975" y="992188"/>
            <a:ext cx="8843963" cy="49752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78261" y="7124606"/>
            <a:ext cx="3980527" cy="1750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120219" y="8716286"/>
            <a:ext cx="544054" cy="2474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ru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ru"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4836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2351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u-RU" sz="1000" dirty="0" smtClean="0">
                <a:solidFill>
                  <a:schemeClr val="tx1"/>
                </a:solidFill>
              </a:rPr>
              <a:t>Например отделить чувствительные данные (пароли) и зашифровать их с помощью </a:t>
            </a:r>
            <a:r>
              <a:rPr lang="en-US" sz="1000" dirty="0" smtClean="0">
                <a:solidFill>
                  <a:schemeClr val="tx1"/>
                </a:solidFill>
              </a:rPr>
              <a:t>Ansible-Vault </a:t>
            </a:r>
            <a:r>
              <a:rPr lang="ru-RU" sz="1000" dirty="0" smtClean="0">
                <a:solidFill>
                  <a:schemeClr val="tx1"/>
                </a:solidFill>
              </a:rPr>
              <a:t>от остальных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ru-RU" sz="1000" dirty="0" smtClean="0">
                <a:solidFill>
                  <a:schemeClr val="tx1"/>
                </a:solidFill>
              </a:rPr>
              <a:t>переменных. </a:t>
            </a:r>
            <a:endParaRPr lang="ru" sz="10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1828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4452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6335560" y="9841435"/>
            <a:ext cx="563197" cy="191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-452438" y="641350"/>
            <a:ext cx="8010526" cy="4505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551627" y="5342507"/>
            <a:ext cx="5804921" cy="245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8923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3565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0694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6335560" y="9841435"/>
            <a:ext cx="563197" cy="191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-452438" y="641350"/>
            <a:ext cx="8010526" cy="4505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551627" y="5342507"/>
            <a:ext cx="5804921" cy="245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092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4278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666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6335560" y="9841435"/>
            <a:ext cx="563197" cy="191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-452438" y="641350"/>
            <a:ext cx="8010526" cy="4505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551627" y="5342507"/>
            <a:ext cx="5804921" cy="245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6289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6335560" y="9841435"/>
            <a:ext cx="563197" cy="191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-452438" y="641350"/>
            <a:ext cx="8010526" cy="4505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551627" y="5342507"/>
            <a:ext cx="5804921" cy="245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46817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38138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26333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39060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57801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6335560" y="9841435"/>
            <a:ext cx="563197" cy="191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-452438" y="641350"/>
            <a:ext cx="8010526" cy="4505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551627" y="5342507"/>
            <a:ext cx="5804921" cy="245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44840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93664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3485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70743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1993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6335560" y="9841435"/>
            <a:ext cx="563197" cy="191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-452438" y="641350"/>
            <a:ext cx="8010526" cy="4505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551627" y="5342507"/>
            <a:ext cx="5804921" cy="245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39549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6335560" y="9841435"/>
            <a:ext cx="563197" cy="191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-452438" y="641350"/>
            <a:ext cx="8010526" cy="4505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551627" y="5342507"/>
            <a:ext cx="5804921" cy="245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461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46147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642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6335560" y="9841435"/>
            <a:ext cx="563197" cy="191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-452438" y="641350"/>
            <a:ext cx="8010526" cy="4505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551627" y="5342507"/>
            <a:ext cx="5804921" cy="245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19856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9010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4772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8276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9327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11536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9405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31221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6335560" y="9841435"/>
            <a:ext cx="563197" cy="191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-452438" y="641350"/>
            <a:ext cx="8010526" cy="4505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551627" y="5342507"/>
            <a:ext cx="5804921" cy="245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83109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9945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5912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6914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9089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6529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1989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6335560" y="9841435"/>
            <a:ext cx="563197" cy="191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-452438" y="641350"/>
            <a:ext cx="8010526" cy="4505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551627" y="5342507"/>
            <a:ext cx="5804921" cy="245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7330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428" y="8572"/>
            <a:ext cx="9146857" cy="512635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/>
          <p:nvPr/>
        </p:nvSpPr>
        <p:spPr>
          <a:xfrm>
            <a:off x="0" y="1"/>
            <a:ext cx="161982" cy="1214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8614314" y="27945"/>
            <a:ext cx="301289" cy="935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608512" y="1531333"/>
            <a:ext cx="5916582" cy="18281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59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6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200" marR="0" lvl="6" indent="-12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4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7571203" y="255534"/>
            <a:ext cx="1381716" cy="265649"/>
            <a:chOff x="3321525" y="-965250"/>
            <a:chExt cx="2584449" cy="496886"/>
          </a:xfrm>
        </p:grpSpPr>
        <p:sp>
          <p:nvSpPr>
            <p:cNvPr id="66" name="Shape 66"/>
            <p:cNvSpPr/>
            <p:nvPr/>
          </p:nvSpPr>
          <p:spPr>
            <a:xfrm>
              <a:off x="3958112" y="-900162"/>
              <a:ext cx="1947862" cy="2762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429" y="66666"/>
                  </a:moveTo>
                  <a:cubicBezTo>
                    <a:pt x="115357" y="78333"/>
                    <a:pt x="118143" y="103333"/>
                    <a:pt x="120000" y="118333"/>
                  </a:cubicBezTo>
                  <a:cubicBezTo>
                    <a:pt x="114661" y="118333"/>
                    <a:pt x="114661" y="118333"/>
                    <a:pt x="114661" y="118333"/>
                  </a:cubicBezTo>
                  <a:cubicBezTo>
                    <a:pt x="114197" y="111666"/>
                    <a:pt x="113733" y="101666"/>
                    <a:pt x="111876" y="83333"/>
                  </a:cubicBezTo>
                  <a:cubicBezTo>
                    <a:pt x="109555" y="56666"/>
                    <a:pt x="109555" y="56666"/>
                    <a:pt x="109555" y="56666"/>
                  </a:cubicBezTo>
                  <a:cubicBezTo>
                    <a:pt x="111644" y="36666"/>
                    <a:pt x="111644" y="36666"/>
                    <a:pt x="111644" y="36666"/>
                  </a:cubicBezTo>
                  <a:cubicBezTo>
                    <a:pt x="112804" y="25000"/>
                    <a:pt x="114429" y="10000"/>
                    <a:pt x="114893" y="1666"/>
                  </a:cubicBezTo>
                  <a:cubicBezTo>
                    <a:pt x="118839" y="1666"/>
                    <a:pt x="118839" y="1666"/>
                    <a:pt x="118839" y="1666"/>
                  </a:cubicBezTo>
                  <a:cubicBezTo>
                    <a:pt x="118839" y="1666"/>
                    <a:pt x="118839" y="1666"/>
                    <a:pt x="118839" y="1666"/>
                  </a:cubicBezTo>
                  <a:cubicBezTo>
                    <a:pt x="117214" y="8333"/>
                    <a:pt x="114661" y="26666"/>
                    <a:pt x="113965" y="31666"/>
                  </a:cubicBezTo>
                  <a:cubicBezTo>
                    <a:pt x="112340" y="45000"/>
                    <a:pt x="112340" y="45000"/>
                    <a:pt x="112340" y="45000"/>
                  </a:cubicBezTo>
                  <a:lnTo>
                    <a:pt x="114429" y="66666"/>
                  </a:lnTo>
                  <a:close/>
                  <a:moveTo>
                    <a:pt x="105609" y="15000"/>
                  </a:moveTo>
                  <a:cubicBezTo>
                    <a:pt x="105609" y="8333"/>
                    <a:pt x="105609" y="6666"/>
                    <a:pt x="104680" y="5000"/>
                  </a:cubicBezTo>
                  <a:cubicBezTo>
                    <a:pt x="104680" y="1666"/>
                    <a:pt x="104680" y="1666"/>
                    <a:pt x="104680" y="1666"/>
                  </a:cubicBezTo>
                  <a:cubicBezTo>
                    <a:pt x="110019" y="1666"/>
                    <a:pt x="110019" y="1666"/>
                    <a:pt x="110019" y="1666"/>
                  </a:cubicBezTo>
                  <a:cubicBezTo>
                    <a:pt x="110019" y="5000"/>
                    <a:pt x="110019" y="5000"/>
                    <a:pt x="110019" y="5000"/>
                  </a:cubicBezTo>
                  <a:cubicBezTo>
                    <a:pt x="109323" y="6666"/>
                    <a:pt x="109090" y="8333"/>
                    <a:pt x="109090" y="15000"/>
                  </a:cubicBezTo>
                  <a:cubicBezTo>
                    <a:pt x="109090" y="105000"/>
                    <a:pt x="109090" y="105000"/>
                    <a:pt x="109090" y="105000"/>
                  </a:cubicBezTo>
                  <a:cubicBezTo>
                    <a:pt x="109090" y="111666"/>
                    <a:pt x="109323" y="113333"/>
                    <a:pt x="110019" y="113333"/>
                  </a:cubicBezTo>
                  <a:cubicBezTo>
                    <a:pt x="110019" y="118333"/>
                    <a:pt x="110019" y="118333"/>
                    <a:pt x="110019" y="118333"/>
                  </a:cubicBezTo>
                  <a:cubicBezTo>
                    <a:pt x="104680" y="118333"/>
                    <a:pt x="104680" y="118333"/>
                    <a:pt x="104680" y="118333"/>
                  </a:cubicBezTo>
                  <a:cubicBezTo>
                    <a:pt x="104680" y="113333"/>
                    <a:pt x="104680" y="113333"/>
                    <a:pt x="104680" y="113333"/>
                  </a:cubicBezTo>
                  <a:cubicBezTo>
                    <a:pt x="105609" y="113333"/>
                    <a:pt x="105609" y="111666"/>
                    <a:pt x="105609" y="105000"/>
                  </a:cubicBezTo>
                  <a:lnTo>
                    <a:pt x="105609" y="15000"/>
                  </a:lnTo>
                  <a:close/>
                  <a:moveTo>
                    <a:pt x="97717" y="58333"/>
                  </a:moveTo>
                  <a:cubicBezTo>
                    <a:pt x="91450" y="58333"/>
                    <a:pt x="91450" y="58333"/>
                    <a:pt x="91450" y="58333"/>
                  </a:cubicBezTo>
                  <a:cubicBezTo>
                    <a:pt x="91450" y="105000"/>
                    <a:pt x="91450" y="105000"/>
                    <a:pt x="91450" y="105000"/>
                  </a:cubicBezTo>
                  <a:cubicBezTo>
                    <a:pt x="91450" y="111666"/>
                    <a:pt x="91682" y="113333"/>
                    <a:pt x="92379" y="113333"/>
                  </a:cubicBezTo>
                  <a:cubicBezTo>
                    <a:pt x="92379" y="118333"/>
                    <a:pt x="92379" y="118333"/>
                    <a:pt x="92379" y="118333"/>
                  </a:cubicBezTo>
                  <a:cubicBezTo>
                    <a:pt x="87272" y="118333"/>
                    <a:pt x="87272" y="118333"/>
                    <a:pt x="87272" y="118333"/>
                  </a:cubicBezTo>
                  <a:cubicBezTo>
                    <a:pt x="87272" y="113333"/>
                    <a:pt x="87272" y="113333"/>
                    <a:pt x="87272" y="113333"/>
                  </a:cubicBezTo>
                  <a:cubicBezTo>
                    <a:pt x="87969" y="113333"/>
                    <a:pt x="88201" y="111666"/>
                    <a:pt x="88201" y="105000"/>
                  </a:cubicBezTo>
                  <a:cubicBezTo>
                    <a:pt x="88201" y="15000"/>
                    <a:pt x="88201" y="15000"/>
                    <a:pt x="88201" y="15000"/>
                  </a:cubicBezTo>
                  <a:cubicBezTo>
                    <a:pt x="88201" y="8333"/>
                    <a:pt x="87969" y="6666"/>
                    <a:pt x="87272" y="5000"/>
                  </a:cubicBezTo>
                  <a:cubicBezTo>
                    <a:pt x="87272" y="1666"/>
                    <a:pt x="87272" y="1666"/>
                    <a:pt x="87272" y="1666"/>
                  </a:cubicBezTo>
                  <a:cubicBezTo>
                    <a:pt x="92379" y="1666"/>
                    <a:pt x="92379" y="1666"/>
                    <a:pt x="92379" y="1666"/>
                  </a:cubicBezTo>
                  <a:cubicBezTo>
                    <a:pt x="92379" y="5000"/>
                    <a:pt x="92379" y="5000"/>
                    <a:pt x="92379" y="5000"/>
                  </a:cubicBezTo>
                  <a:cubicBezTo>
                    <a:pt x="91682" y="6666"/>
                    <a:pt x="91450" y="8333"/>
                    <a:pt x="91450" y="15000"/>
                  </a:cubicBezTo>
                  <a:cubicBezTo>
                    <a:pt x="91450" y="50000"/>
                    <a:pt x="91450" y="50000"/>
                    <a:pt x="91450" y="50000"/>
                  </a:cubicBezTo>
                  <a:cubicBezTo>
                    <a:pt x="97717" y="50000"/>
                    <a:pt x="97717" y="50000"/>
                    <a:pt x="97717" y="50000"/>
                  </a:cubicBezTo>
                  <a:cubicBezTo>
                    <a:pt x="97717" y="15000"/>
                    <a:pt x="97717" y="15000"/>
                    <a:pt x="97717" y="15000"/>
                  </a:cubicBezTo>
                  <a:cubicBezTo>
                    <a:pt x="97717" y="8333"/>
                    <a:pt x="97717" y="6666"/>
                    <a:pt x="96789" y="5000"/>
                  </a:cubicBezTo>
                  <a:cubicBezTo>
                    <a:pt x="96789" y="1666"/>
                    <a:pt x="96789" y="1666"/>
                    <a:pt x="96789" y="1666"/>
                  </a:cubicBezTo>
                  <a:cubicBezTo>
                    <a:pt x="102127" y="1666"/>
                    <a:pt x="102127" y="1666"/>
                    <a:pt x="102127" y="1666"/>
                  </a:cubicBezTo>
                  <a:cubicBezTo>
                    <a:pt x="102127" y="5000"/>
                    <a:pt x="102127" y="5000"/>
                    <a:pt x="102127" y="5000"/>
                  </a:cubicBezTo>
                  <a:cubicBezTo>
                    <a:pt x="101431" y="6666"/>
                    <a:pt x="101199" y="8333"/>
                    <a:pt x="101199" y="15000"/>
                  </a:cubicBezTo>
                  <a:cubicBezTo>
                    <a:pt x="101199" y="105000"/>
                    <a:pt x="101199" y="105000"/>
                    <a:pt x="101199" y="105000"/>
                  </a:cubicBezTo>
                  <a:cubicBezTo>
                    <a:pt x="101199" y="111666"/>
                    <a:pt x="101431" y="113333"/>
                    <a:pt x="102127" y="113333"/>
                  </a:cubicBezTo>
                  <a:cubicBezTo>
                    <a:pt x="102127" y="118333"/>
                    <a:pt x="102127" y="118333"/>
                    <a:pt x="102127" y="118333"/>
                  </a:cubicBezTo>
                  <a:cubicBezTo>
                    <a:pt x="96789" y="118333"/>
                    <a:pt x="96789" y="118333"/>
                    <a:pt x="96789" y="118333"/>
                  </a:cubicBezTo>
                  <a:cubicBezTo>
                    <a:pt x="96789" y="113333"/>
                    <a:pt x="96789" y="113333"/>
                    <a:pt x="96789" y="113333"/>
                  </a:cubicBezTo>
                  <a:cubicBezTo>
                    <a:pt x="97717" y="113333"/>
                    <a:pt x="97717" y="111666"/>
                    <a:pt x="97717" y="105000"/>
                  </a:cubicBezTo>
                  <a:lnTo>
                    <a:pt x="97717" y="58333"/>
                  </a:lnTo>
                  <a:close/>
                  <a:moveTo>
                    <a:pt x="79613" y="68333"/>
                  </a:moveTo>
                  <a:cubicBezTo>
                    <a:pt x="77524" y="21666"/>
                    <a:pt x="77524" y="21666"/>
                    <a:pt x="77524" y="21666"/>
                  </a:cubicBezTo>
                  <a:cubicBezTo>
                    <a:pt x="75203" y="68333"/>
                    <a:pt x="75203" y="68333"/>
                    <a:pt x="75203" y="68333"/>
                  </a:cubicBezTo>
                  <a:lnTo>
                    <a:pt x="79613" y="68333"/>
                  </a:lnTo>
                  <a:close/>
                  <a:moveTo>
                    <a:pt x="81702" y="118333"/>
                  </a:moveTo>
                  <a:cubicBezTo>
                    <a:pt x="81702" y="111666"/>
                    <a:pt x="81237" y="100000"/>
                    <a:pt x="80773" y="90000"/>
                  </a:cubicBezTo>
                  <a:cubicBezTo>
                    <a:pt x="80077" y="75000"/>
                    <a:pt x="80077" y="75000"/>
                    <a:pt x="80077" y="75000"/>
                  </a:cubicBezTo>
                  <a:cubicBezTo>
                    <a:pt x="74970" y="75000"/>
                    <a:pt x="74970" y="75000"/>
                    <a:pt x="74970" y="75000"/>
                  </a:cubicBezTo>
                  <a:cubicBezTo>
                    <a:pt x="74274" y="86666"/>
                    <a:pt x="74042" y="96666"/>
                    <a:pt x="73810" y="103333"/>
                  </a:cubicBezTo>
                  <a:cubicBezTo>
                    <a:pt x="73578" y="110000"/>
                    <a:pt x="73346" y="115000"/>
                    <a:pt x="73346" y="118333"/>
                  </a:cubicBezTo>
                  <a:cubicBezTo>
                    <a:pt x="70328" y="118333"/>
                    <a:pt x="70328" y="118333"/>
                    <a:pt x="70328" y="118333"/>
                  </a:cubicBezTo>
                  <a:cubicBezTo>
                    <a:pt x="70793" y="113333"/>
                    <a:pt x="71489" y="103333"/>
                    <a:pt x="72649" y="83333"/>
                  </a:cubicBezTo>
                  <a:cubicBezTo>
                    <a:pt x="75667" y="30000"/>
                    <a:pt x="75667" y="30000"/>
                    <a:pt x="75667" y="30000"/>
                  </a:cubicBezTo>
                  <a:cubicBezTo>
                    <a:pt x="76363" y="18333"/>
                    <a:pt x="76363" y="15000"/>
                    <a:pt x="76363" y="11666"/>
                  </a:cubicBezTo>
                  <a:cubicBezTo>
                    <a:pt x="76363" y="10000"/>
                    <a:pt x="76363" y="6666"/>
                    <a:pt x="75435" y="5000"/>
                  </a:cubicBezTo>
                  <a:cubicBezTo>
                    <a:pt x="75435" y="1666"/>
                    <a:pt x="75435" y="1666"/>
                    <a:pt x="75435" y="1666"/>
                  </a:cubicBezTo>
                  <a:cubicBezTo>
                    <a:pt x="80077" y="1666"/>
                    <a:pt x="80077" y="1666"/>
                    <a:pt x="80077" y="1666"/>
                  </a:cubicBezTo>
                  <a:cubicBezTo>
                    <a:pt x="80309" y="5000"/>
                    <a:pt x="80309" y="8333"/>
                    <a:pt x="80773" y="18333"/>
                  </a:cubicBezTo>
                  <a:cubicBezTo>
                    <a:pt x="84255" y="88333"/>
                    <a:pt x="84255" y="88333"/>
                    <a:pt x="84255" y="88333"/>
                  </a:cubicBezTo>
                  <a:cubicBezTo>
                    <a:pt x="84951" y="101666"/>
                    <a:pt x="85647" y="113333"/>
                    <a:pt x="85880" y="118333"/>
                  </a:cubicBezTo>
                  <a:lnTo>
                    <a:pt x="81702" y="118333"/>
                  </a:lnTo>
                  <a:close/>
                  <a:moveTo>
                    <a:pt x="63365" y="110000"/>
                  </a:moveTo>
                  <a:cubicBezTo>
                    <a:pt x="65454" y="110000"/>
                    <a:pt x="66382" y="100000"/>
                    <a:pt x="66382" y="80000"/>
                  </a:cubicBezTo>
                  <a:cubicBezTo>
                    <a:pt x="66382" y="61666"/>
                    <a:pt x="65686" y="50000"/>
                    <a:pt x="62901" y="50000"/>
                  </a:cubicBezTo>
                  <a:cubicBezTo>
                    <a:pt x="61508" y="50000"/>
                    <a:pt x="61508" y="50000"/>
                    <a:pt x="61508" y="50000"/>
                  </a:cubicBezTo>
                  <a:cubicBezTo>
                    <a:pt x="61508" y="100000"/>
                    <a:pt x="61508" y="100000"/>
                    <a:pt x="61508" y="100000"/>
                  </a:cubicBezTo>
                  <a:cubicBezTo>
                    <a:pt x="61508" y="108333"/>
                    <a:pt x="61740" y="110000"/>
                    <a:pt x="62901" y="110000"/>
                  </a:cubicBezTo>
                  <a:lnTo>
                    <a:pt x="63365" y="110000"/>
                  </a:lnTo>
                  <a:close/>
                  <a:moveTo>
                    <a:pt x="62669" y="8333"/>
                  </a:moveTo>
                  <a:cubicBezTo>
                    <a:pt x="61508" y="8333"/>
                    <a:pt x="61508" y="10000"/>
                    <a:pt x="61508" y="15000"/>
                  </a:cubicBezTo>
                  <a:cubicBezTo>
                    <a:pt x="61508" y="43333"/>
                    <a:pt x="61508" y="43333"/>
                    <a:pt x="61508" y="43333"/>
                  </a:cubicBezTo>
                  <a:cubicBezTo>
                    <a:pt x="62437" y="43333"/>
                    <a:pt x="62437" y="43333"/>
                    <a:pt x="62437" y="43333"/>
                  </a:cubicBezTo>
                  <a:cubicBezTo>
                    <a:pt x="66847" y="43333"/>
                    <a:pt x="69864" y="46666"/>
                    <a:pt x="69864" y="78333"/>
                  </a:cubicBezTo>
                  <a:cubicBezTo>
                    <a:pt x="69864" y="110000"/>
                    <a:pt x="67543" y="118333"/>
                    <a:pt x="63597" y="118333"/>
                  </a:cubicBezTo>
                  <a:cubicBezTo>
                    <a:pt x="57098" y="118333"/>
                    <a:pt x="57098" y="118333"/>
                    <a:pt x="57098" y="118333"/>
                  </a:cubicBezTo>
                  <a:cubicBezTo>
                    <a:pt x="57098" y="113333"/>
                    <a:pt x="57098" y="113333"/>
                    <a:pt x="57098" y="113333"/>
                  </a:cubicBezTo>
                  <a:cubicBezTo>
                    <a:pt x="57794" y="113333"/>
                    <a:pt x="58027" y="111666"/>
                    <a:pt x="58027" y="105000"/>
                  </a:cubicBezTo>
                  <a:cubicBezTo>
                    <a:pt x="58027" y="15000"/>
                    <a:pt x="58027" y="15000"/>
                    <a:pt x="58027" y="15000"/>
                  </a:cubicBezTo>
                  <a:cubicBezTo>
                    <a:pt x="58027" y="8333"/>
                    <a:pt x="57794" y="6666"/>
                    <a:pt x="57098" y="5000"/>
                  </a:cubicBezTo>
                  <a:cubicBezTo>
                    <a:pt x="57098" y="1666"/>
                    <a:pt x="57098" y="1666"/>
                    <a:pt x="57098" y="1666"/>
                  </a:cubicBezTo>
                  <a:cubicBezTo>
                    <a:pt x="69168" y="1666"/>
                    <a:pt x="69168" y="1666"/>
                    <a:pt x="69168" y="1666"/>
                  </a:cubicBezTo>
                  <a:cubicBezTo>
                    <a:pt x="69168" y="10000"/>
                    <a:pt x="69168" y="18333"/>
                    <a:pt x="69168" y="26666"/>
                  </a:cubicBezTo>
                  <a:cubicBezTo>
                    <a:pt x="68239" y="26666"/>
                    <a:pt x="68239" y="26666"/>
                    <a:pt x="68239" y="26666"/>
                  </a:cubicBezTo>
                  <a:cubicBezTo>
                    <a:pt x="68007" y="21666"/>
                    <a:pt x="68007" y="21666"/>
                    <a:pt x="68007" y="21666"/>
                  </a:cubicBezTo>
                  <a:cubicBezTo>
                    <a:pt x="67543" y="10000"/>
                    <a:pt x="67079" y="8333"/>
                    <a:pt x="64758" y="8333"/>
                  </a:cubicBezTo>
                  <a:lnTo>
                    <a:pt x="62669" y="8333"/>
                  </a:lnTo>
                  <a:close/>
                  <a:moveTo>
                    <a:pt x="49206" y="65000"/>
                  </a:moveTo>
                  <a:cubicBezTo>
                    <a:pt x="51528" y="65000"/>
                    <a:pt x="51992" y="51666"/>
                    <a:pt x="51992" y="33333"/>
                  </a:cubicBezTo>
                  <a:cubicBezTo>
                    <a:pt x="51992" y="18333"/>
                    <a:pt x="51295" y="8333"/>
                    <a:pt x="48974" y="8333"/>
                  </a:cubicBezTo>
                  <a:cubicBezTo>
                    <a:pt x="48742" y="8333"/>
                    <a:pt x="48742" y="8333"/>
                    <a:pt x="48742" y="8333"/>
                  </a:cubicBezTo>
                  <a:cubicBezTo>
                    <a:pt x="48046" y="8333"/>
                    <a:pt x="47582" y="10000"/>
                    <a:pt x="47582" y="15000"/>
                  </a:cubicBezTo>
                  <a:cubicBezTo>
                    <a:pt x="47582" y="65000"/>
                    <a:pt x="47582" y="65000"/>
                    <a:pt x="47582" y="65000"/>
                  </a:cubicBezTo>
                  <a:lnTo>
                    <a:pt x="49206" y="65000"/>
                  </a:lnTo>
                  <a:close/>
                  <a:moveTo>
                    <a:pt x="43172" y="118333"/>
                  </a:moveTo>
                  <a:cubicBezTo>
                    <a:pt x="43172" y="113333"/>
                    <a:pt x="43172" y="113333"/>
                    <a:pt x="43172" y="113333"/>
                  </a:cubicBezTo>
                  <a:cubicBezTo>
                    <a:pt x="44100" y="113333"/>
                    <a:pt x="44100" y="111666"/>
                    <a:pt x="44100" y="105000"/>
                  </a:cubicBezTo>
                  <a:cubicBezTo>
                    <a:pt x="44100" y="15000"/>
                    <a:pt x="44100" y="15000"/>
                    <a:pt x="44100" y="15000"/>
                  </a:cubicBezTo>
                  <a:cubicBezTo>
                    <a:pt x="44100" y="8333"/>
                    <a:pt x="44100" y="6666"/>
                    <a:pt x="43172" y="5000"/>
                  </a:cubicBezTo>
                  <a:cubicBezTo>
                    <a:pt x="43172" y="1666"/>
                    <a:pt x="43172" y="1666"/>
                    <a:pt x="43172" y="1666"/>
                  </a:cubicBezTo>
                  <a:cubicBezTo>
                    <a:pt x="49903" y="1666"/>
                    <a:pt x="49903" y="1666"/>
                    <a:pt x="49903" y="1666"/>
                  </a:cubicBezTo>
                  <a:cubicBezTo>
                    <a:pt x="53152" y="1666"/>
                    <a:pt x="55705" y="6666"/>
                    <a:pt x="55705" y="35000"/>
                  </a:cubicBezTo>
                  <a:cubicBezTo>
                    <a:pt x="55705" y="63333"/>
                    <a:pt x="53152" y="71666"/>
                    <a:pt x="49206" y="71666"/>
                  </a:cubicBezTo>
                  <a:cubicBezTo>
                    <a:pt x="47582" y="71666"/>
                    <a:pt x="47582" y="71666"/>
                    <a:pt x="47582" y="71666"/>
                  </a:cubicBezTo>
                  <a:cubicBezTo>
                    <a:pt x="47582" y="105000"/>
                    <a:pt x="47582" y="105000"/>
                    <a:pt x="47582" y="105000"/>
                  </a:cubicBezTo>
                  <a:cubicBezTo>
                    <a:pt x="47582" y="111666"/>
                    <a:pt x="47814" y="113333"/>
                    <a:pt x="48510" y="113333"/>
                  </a:cubicBezTo>
                  <a:cubicBezTo>
                    <a:pt x="48510" y="118333"/>
                    <a:pt x="48510" y="118333"/>
                    <a:pt x="48510" y="118333"/>
                  </a:cubicBezTo>
                  <a:lnTo>
                    <a:pt x="43172" y="118333"/>
                  </a:lnTo>
                  <a:close/>
                  <a:moveTo>
                    <a:pt x="34816" y="8333"/>
                  </a:moveTo>
                  <a:cubicBezTo>
                    <a:pt x="34119" y="8333"/>
                    <a:pt x="33887" y="10000"/>
                    <a:pt x="33887" y="13333"/>
                  </a:cubicBezTo>
                  <a:cubicBezTo>
                    <a:pt x="33887" y="50000"/>
                    <a:pt x="33887" y="50000"/>
                    <a:pt x="33887" y="50000"/>
                  </a:cubicBezTo>
                  <a:cubicBezTo>
                    <a:pt x="35976" y="50000"/>
                    <a:pt x="35976" y="50000"/>
                    <a:pt x="35976" y="50000"/>
                  </a:cubicBezTo>
                  <a:cubicBezTo>
                    <a:pt x="36905" y="50000"/>
                    <a:pt x="38297" y="50000"/>
                    <a:pt x="38994" y="46666"/>
                  </a:cubicBezTo>
                  <a:cubicBezTo>
                    <a:pt x="38994" y="61666"/>
                    <a:pt x="38994" y="61666"/>
                    <a:pt x="38994" y="61666"/>
                  </a:cubicBezTo>
                  <a:cubicBezTo>
                    <a:pt x="38297" y="58333"/>
                    <a:pt x="36905" y="58333"/>
                    <a:pt x="35976" y="58333"/>
                  </a:cubicBezTo>
                  <a:cubicBezTo>
                    <a:pt x="33887" y="58333"/>
                    <a:pt x="33887" y="58333"/>
                    <a:pt x="33887" y="58333"/>
                  </a:cubicBezTo>
                  <a:cubicBezTo>
                    <a:pt x="33887" y="101666"/>
                    <a:pt x="33887" y="101666"/>
                    <a:pt x="33887" y="101666"/>
                  </a:cubicBezTo>
                  <a:cubicBezTo>
                    <a:pt x="33887" y="108333"/>
                    <a:pt x="34352" y="110000"/>
                    <a:pt x="36441" y="110000"/>
                  </a:cubicBezTo>
                  <a:cubicBezTo>
                    <a:pt x="36905" y="110000"/>
                    <a:pt x="36905" y="110000"/>
                    <a:pt x="36905" y="110000"/>
                  </a:cubicBezTo>
                  <a:cubicBezTo>
                    <a:pt x="38994" y="110000"/>
                    <a:pt x="39458" y="110000"/>
                    <a:pt x="39922" y="95000"/>
                  </a:cubicBezTo>
                  <a:cubicBezTo>
                    <a:pt x="40154" y="90000"/>
                    <a:pt x="40154" y="90000"/>
                    <a:pt x="40154" y="90000"/>
                  </a:cubicBezTo>
                  <a:cubicBezTo>
                    <a:pt x="41083" y="90000"/>
                    <a:pt x="41083" y="90000"/>
                    <a:pt x="41083" y="90000"/>
                  </a:cubicBezTo>
                  <a:cubicBezTo>
                    <a:pt x="41083" y="100000"/>
                    <a:pt x="41083" y="108333"/>
                    <a:pt x="41083" y="118333"/>
                  </a:cubicBezTo>
                  <a:cubicBezTo>
                    <a:pt x="29477" y="118333"/>
                    <a:pt x="29477" y="118333"/>
                    <a:pt x="29477" y="118333"/>
                  </a:cubicBezTo>
                  <a:cubicBezTo>
                    <a:pt x="29477" y="113333"/>
                    <a:pt x="29477" y="113333"/>
                    <a:pt x="29477" y="113333"/>
                  </a:cubicBezTo>
                  <a:cubicBezTo>
                    <a:pt x="30406" y="113333"/>
                    <a:pt x="30406" y="111666"/>
                    <a:pt x="30406" y="105000"/>
                  </a:cubicBezTo>
                  <a:cubicBezTo>
                    <a:pt x="30406" y="15000"/>
                    <a:pt x="30406" y="15000"/>
                    <a:pt x="30406" y="15000"/>
                  </a:cubicBezTo>
                  <a:cubicBezTo>
                    <a:pt x="30406" y="8333"/>
                    <a:pt x="30406" y="6666"/>
                    <a:pt x="29477" y="5000"/>
                  </a:cubicBezTo>
                  <a:cubicBezTo>
                    <a:pt x="29477" y="1666"/>
                    <a:pt x="29477" y="1666"/>
                    <a:pt x="29477" y="1666"/>
                  </a:cubicBezTo>
                  <a:cubicBezTo>
                    <a:pt x="40851" y="1666"/>
                    <a:pt x="40851" y="1666"/>
                    <a:pt x="40851" y="1666"/>
                  </a:cubicBezTo>
                  <a:cubicBezTo>
                    <a:pt x="40851" y="10000"/>
                    <a:pt x="40851" y="18333"/>
                    <a:pt x="40851" y="26666"/>
                  </a:cubicBezTo>
                  <a:cubicBezTo>
                    <a:pt x="39922" y="26666"/>
                    <a:pt x="39922" y="26666"/>
                    <a:pt x="39922" y="26666"/>
                  </a:cubicBezTo>
                  <a:cubicBezTo>
                    <a:pt x="39690" y="21666"/>
                    <a:pt x="39690" y="21666"/>
                    <a:pt x="39690" y="21666"/>
                  </a:cubicBezTo>
                  <a:cubicBezTo>
                    <a:pt x="39226" y="10000"/>
                    <a:pt x="38529" y="8333"/>
                    <a:pt x="36441" y="8333"/>
                  </a:cubicBezTo>
                  <a:lnTo>
                    <a:pt x="34816" y="8333"/>
                  </a:lnTo>
                  <a:close/>
                  <a:moveTo>
                    <a:pt x="21121" y="110000"/>
                  </a:moveTo>
                  <a:cubicBezTo>
                    <a:pt x="23210" y="110000"/>
                    <a:pt x="24139" y="100000"/>
                    <a:pt x="24139" y="80000"/>
                  </a:cubicBezTo>
                  <a:cubicBezTo>
                    <a:pt x="24139" y="61666"/>
                    <a:pt x="23210" y="50000"/>
                    <a:pt x="20657" y="50000"/>
                  </a:cubicBezTo>
                  <a:cubicBezTo>
                    <a:pt x="19264" y="50000"/>
                    <a:pt x="19264" y="50000"/>
                    <a:pt x="19264" y="50000"/>
                  </a:cubicBezTo>
                  <a:cubicBezTo>
                    <a:pt x="19264" y="100000"/>
                    <a:pt x="19264" y="100000"/>
                    <a:pt x="19264" y="100000"/>
                  </a:cubicBezTo>
                  <a:cubicBezTo>
                    <a:pt x="19264" y="108333"/>
                    <a:pt x="19497" y="110000"/>
                    <a:pt x="20657" y="110000"/>
                  </a:cubicBezTo>
                  <a:lnTo>
                    <a:pt x="21121" y="110000"/>
                  </a:lnTo>
                  <a:close/>
                  <a:moveTo>
                    <a:pt x="20425" y="8333"/>
                  </a:moveTo>
                  <a:cubicBezTo>
                    <a:pt x="19264" y="8333"/>
                    <a:pt x="19264" y="10000"/>
                    <a:pt x="19264" y="15000"/>
                  </a:cubicBezTo>
                  <a:cubicBezTo>
                    <a:pt x="19264" y="43333"/>
                    <a:pt x="19264" y="43333"/>
                    <a:pt x="19264" y="43333"/>
                  </a:cubicBezTo>
                  <a:cubicBezTo>
                    <a:pt x="19961" y="43333"/>
                    <a:pt x="19961" y="43333"/>
                    <a:pt x="19961" y="43333"/>
                  </a:cubicBezTo>
                  <a:cubicBezTo>
                    <a:pt x="24603" y="43333"/>
                    <a:pt x="27620" y="46666"/>
                    <a:pt x="27620" y="78333"/>
                  </a:cubicBezTo>
                  <a:cubicBezTo>
                    <a:pt x="27620" y="110000"/>
                    <a:pt x="25299" y="118333"/>
                    <a:pt x="21353" y="118333"/>
                  </a:cubicBezTo>
                  <a:cubicBezTo>
                    <a:pt x="14854" y="118333"/>
                    <a:pt x="14854" y="118333"/>
                    <a:pt x="14854" y="118333"/>
                  </a:cubicBezTo>
                  <a:cubicBezTo>
                    <a:pt x="14854" y="113333"/>
                    <a:pt x="14854" y="113333"/>
                    <a:pt x="14854" y="113333"/>
                  </a:cubicBezTo>
                  <a:cubicBezTo>
                    <a:pt x="15551" y="113333"/>
                    <a:pt x="15783" y="111666"/>
                    <a:pt x="15783" y="105000"/>
                  </a:cubicBezTo>
                  <a:cubicBezTo>
                    <a:pt x="15783" y="15000"/>
                    <a:pt x="15783" y="15000"/>
                    <a:pt x="15783" y="15000"/>
                  </a:cubicBezTo>
                  <a:cubicBezTo>
                    <a:pt x="15783" y="8333"/>
                    <a:pt x="15551" y="6666"/>
                    <a:pt x="14854" y="5000"/>
                  </a:cubicBezTo>
                  <a:cubicBezTo>
                    <a:pt x="14854" y="1666"/>
                    <a:pt x="14854" y="1666"/>
                    <a:pt x="14854" y="1666"/>
                  </a:cubicBezTo>
                  <a:cubicBezTo>
                    <a:pt x="26924" y="1666"/>
                    <a:pt x="26924" y="1666"/>
                    <a:pt x="26924" y="1666"/>
                  </a:cubicBezTo>
                  <a:cubicBezTo>
                    <a:pt x="26692" y="10000"/>
                    <a:pt x="26692" y="18333"/>
                    <a:pt x="26924" y="26666"/>
                  </a:cubicBezTo>
                  <a:cubicBezTo>
                    <a:pt x="25996" y="26666"/>
                    <a:pt x="25996" y="26666"/>
                    <a:pt x="25996" y="26666"/>
                  </a:cubicBezTo>
                  <a:cubicBezTo>
                    <a:pt x="25764" y="21666"/>
                    <a:pt x="25764" y="21666"/>
                    <a:pt x="25764" y="21666"/>
                  </a:cubicBezTo>
                  <a:cubicBezTo>
                    <a:pt x="25299" y="10000"/>
                    <a:pt x="24603" y="8333"/>
                    <a:pt x="22514" y="8333"/>
                  </a:cubicBezTo>
                  <a:lnTo>
                    <a:pt x="20425" y="8333"/>
                  </a:lnTo>
                  <a:close/>
                  <a:moveTo>
                    <a:pt x="12765" y="101666"/>
                  </a:moveTo>
                  <a:cubicBezTo>
                    <a:pt x="13230" y="110000"/>
                    <a:pt x="13230" y="110000"/>
                    <a:pt x="13230" y="110000"/>
                  </a:cubicBezTo>
                  <a:cubicBezTo>
                    <a:pt x="11837" y="116666"/>
                    <a:pt x="9748" y="120000"/>
                    <a:pt x="7659" y="120000"/>
                  </a:cubicBezTo>
                  <a:cubicBezTo>
                    <a:pt x="3017" y="120000"/>
                    <a:pt x="0" y="101666"/>
                    <a:pt x="0" y="61666"/>
                  </a:cubicBezTo>
                  <a:cubicBezTo>
                    <a:pt x="0" y="23333"/>
                    <a:pt x="2321" y="0"/>
                    <a:pt x="8123" y="0"/>
                  </a:cubicBezTo>
                  <a:cubicBezTo>
                    <a:pt x="10676" y="0"/>
                    <a:pt x="12301" y="3333"/>
                    <a:pt x="12765" y="5000"/>
                  </a:cubicBezTo>
                  <a:cubicBezTo>
                    <a:pt x="12765" y="13333"/>
                    <a:pt x="12765" y="21666"/>
                    <a:pt x="12765" y="28333"/>
                  </a:cubicBezTo>
                  <a:cubicBezTo>
                    <a:pt x="11837" y="28333"/>
                    <a:pt x="11837" y="28333"/>
                    <a:pt x="11837" y="28333"/>
                  </a:cubicBezTo>
                  <a:cubicBezTo>
                    <a:pt x="11605" y="21666"/>
                    <a:pt x="11605" y="21666"/>
                    <a:pt x="11605" y="21666"/>
                  </a:cubicBezTo>
                  <a:cubicBezTo>
                    <a:pt x="11141" y="13333"/>
                    <a:pt x="10444" y="6666"/>
                    <a:pt x="8123" y="6666"/>
                  </a:cubicBezTo>
                  <a:cubicBezTo>
                    <a:pt x="4874" y="6666"/>
                    <a:pt x="3945" y="25000"/>
                    <a:pt x="3945" y="56666"/>
                  </a:cubicBezTo>
                  <a:cubicBezTo>
                    <a:pt x="3945" y="86666"/>
                    <a:pt x="4642" y="108333"/>
                    <a:pt x="8820" y="108333"/>
                  </a:cubicBezTo>
                  <a:cubicBezTo>
                    <a:pt x="10676" y="108333"/>
                    <a:pt x="11837" y="105000"/>
                    <a:pt x="12765" y="10166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82275" tIns="41125" rIns="82275" bIns="411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3980337" y="-563614"/>
              <a:ext cx="1925637" cy="269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82275" tIns="41125" rIns="82275" bIns="411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3321525" y="-965250"/>
              <a:ext cx="508000" cy="4968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444" y="36000"/>
                  </a:moveTo>
                  <a:cubicBezTo>
                    <a:pt x="89777" y="3692"/>
                    <a:pt x="89777" y="3692"/>
                    <a:pt x="89777" y="3692"/>
                  </a:cubicBezTo>
                  <a:cubicBezTo>
                    <a:pt x="88000" y="2769"/>
                    <a:pt x="85333" y="923"/>
                    <a:pt x="82666" y="0"/>
                  </a:cubicBezTo>
                  <a:cubicBezTo>
                    <a:pt x="36444" y="28615"/>
                    <a:pt x="36444" y="28615"/>
                    <a:pt x="36444" y="28615"/>
                  </a:cubicBezTo>
                  <a:cubicBezTo>
                    <a:pt x="16000" y="15692"/>
                    <a:pt x="16000" y="15692"/>
                    <a:pt x="16000" y="15692"/>
                  </a:cubicBezTo>
                  <a:cubicBezTo>
                    <a:pt x="14222" y="17538"/>
                    <a:pt x="12444" y="19384"/>
                    <a:pt x="11555" y="21230"/>
                  </a:cubicBezTo>
                  <a:lnTo>
                    <a:pt x="36444" y="36000"/>
                  </a:lnTo>
                  <a:close/>
                  <a:moveTo>
                    <a:pt x="101333" y="12923"/>
                  </a:moveTo>
                  <a:cubicBezTo>
                    <a:pt x="99555" y="11076"/>
                    <a:pt x="97777" y="9230"/>
                    <a:pt x="96000" y="8307"/>
                  </a:cubicBezTo>
                  <a:cubicBezTo>
                    <a:pt x="36444" y="43384"/>
                    <a:pt x="36444" y="43384"/>
                    <a:pt x="36444" y="43384"/>
                  </a:cubicBezTo>
                  <a:cubicBezTo>
                    <a:pt x="8000" y="26769"/>
                    <a:pt x="8000" y="26769"/>
                    <a:pt x="8000" y="26769"/>
                  </a:cubicBezTo>
                  <a:cubicBezTo>
                    <a:pt x="7111" y="28615"/>
                    <a:pt x="6222" y="30461"/>
                    <a:pt x="5333" y="33230"/>
                  </a:cubicBezTo>
                  <a:cubicBezTo>
                    <a:pt x="36444" y="51692"/>
                    <a:pt x="36444" y="51692"/>
                    <a:pt x="36444" y="51692"/>
                  </a:cubicBezTo>
                  <a:lnTo>
                    <a:pt x="101333" y="12923"/>
                  </a:lnTo>
                  <a:close/>
                  <a:moveTo>
                    <a:pt x="36444" y="59076"/>
                  </a:moveTo>
                  <a:cubicBezTo>
                    <a:pt x="2666" y="39692"/>
                    <a:pt x="2666" y="39692"/>
                    <a:pt x="2666" y="39692"/>
                  </a:cubicBezTo>
                  <a:cubicBezTo>
                    <a:pt x="1777" y="41538"/>
                    <a:pt x="1777" y="43384"/>
                    <a:pt x="888" y="46153"/>
                  </a:cubicBezTo>
                  <a:cubicBezTo>
                    <a:pt x="36444" y="67384"/>
                    <a:pt x="36444" y="67384"/>
                    <a:pt x="36444" y="67384"/>
                  </a:cubicBezTo>
                  <a:cubicBezTo>
                    <a:pt x="109333" y="23076"/>
                    <a:pt x="109333" y="23076"/>
                    <a:pt x="109333" y="23076"/>
                  </a:cubicBezTo>
                  <a:cubicBezTo>
                    <a:pt x="108444" y="21230"/>
                    <a:pt x="107555" y="19384"/>
                    <a:pt x="105777" y="17538"/>
                  </a:cubicBezTo>
                  <a:lnTo>
                    <a:pt x="36444" y="59076"/>
                  </a:lnTo>
                  <a:close/>
                  <a:moveTo>
                    <a:pt x="120000" y="57230"/>
                  </a:moveTo>
                  <a:cubicBezTo>
                    <a:pt x="120000" y="91384"/>
                    <a:pt x="92444" y="120000"/>
                    <a:pt x="59555" y="120000"/>
                  </a:cubicBezTo>
                  <a:cubicBezTo>
                    <a:pt x="26666" y="120000"/>
                    <a:pt x="0" y="91384"/>
                    <a:pt x="0" y="57230"/>
                  </a:cubicBezTo>
                  <a:cubicBezTo>
                    <a:pt x="0" y="56307"/>
                    <a:pt x="0" y="54461"/>
                    <a:pt x="0" y="53538"/>
                  </a:cubicBezTo>
                  <a:cubicBezTo>
                    <a:pt x="36444" y="74769"/>
                    <a:pt x="36444" y="74769"/>
                    <a:pt x="36444" y="74769"/>
                  </a:cubicBezTo>
                  <a:cubicBezTo>
                    <a:pt x="112888" y="29538"/>
                    <a:pt x="112888" y="29538"/>
                    <a:pt x="112888" y="29538"/>
                  </a:cubicBezTo>
                  <a:cubicBezTo>
                    <a:pt x="117333" y="37846"/>
                    <a:pt x="120000" y="47076"/>
                    <a:pt x="120000" y="5723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82275" tIns="41125" rIns="82275" bIns="411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191081" y="249860"/>
            <a:ext cx="7079410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6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200" marR="0" lvl="6" indent="-12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4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88235" y="72872"/>
            <a:ext cx="5325978" cy="576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6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200" marR="0" lvl="6" indent="-12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4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6" name="Shape 86" descr="C:\Users\amosova-pn\Desktop\Информация\Амосовой Полине\Бренд\есть\Логотипы\PI_S1\PI_S1_RG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32240" y="138488"/>
            <a:ext cx="2152433" cy="44789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8604446" y="4840001"/>
            <a:ext cx="539551" cy="2862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ru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398" cy="11025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6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200" marR="0" lvl="6" indent="-12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4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30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60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79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081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383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685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6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16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30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60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79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081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383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685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6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16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553198" y="4767262"/>
            <a:ext cx="2133599" cy="273842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ru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ru" sz="11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_washou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121" y="2313"/>
            <a:ext cx="9152245" cy="513887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/>
          <p:nvPr/>
        </p:nvSpPr>
        <p:spPr>
          <a:xfrm>
            <a:off x="0" y="1"/>
            <a:ext cx="161984" cy="121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82283" tIns="82283" rIns="82283" bIns="82283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260"/>
          </a:p>
        </p:txBody>
      </p:sp>
      <p:sp>
        <p:nvSpPr>
          <p:cNvPr id="79" name="Shape 79"/>
          <p:cNvSpPr txBox="1"/>
          <p:nvPr/>
        </p:nvSpPr>
        <p:spPr>
          <a:xfrm>
            <a:off x="8614314" y="27945"/>
            <a:ext cx="301289" cy="935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" name="Shape 80"/>
          <p:cNvGrpSpPr/>
          <p:nvPr/>
        </p:nvGrpSpPr>
        <p:grpSpPr>
          <a:xfrm>
            <a:off x="7571204" y="255535"/>
            <a:ext cx="1381716" cy="265648"/>
            <a:chOff x="3321525" y="-965250"/>
            <a:chExt cx="2584449" cy="496886"/>
          </a:xfrm>
        </p:grpSpPr>
        <p:sp>
          <p:nvSpPr>
            <p:cNvPr id="81" name="Shape 81"/>
            <p:cNvSpPr/>
            <p:nvPr/>
          </p:nvSpPr>
          <p:spPr>
            <a:xfrm>
              <a:off x="3958112" y="-900162"/>
              <a:ext cx="1947862" cy="2762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429" y="66666"/>
                  </a:moveTo>
                  <a:cubicBezTo>
                    <a:pt x="115357" y="78333"/>
                    <a:pt x="118143" y="103333"/>
                    <a:pt x="120000" y="118333"/>
                  </a:cubicBezTo>
                  <a:cubicBezTo>
                    <a:pt x="114661" y="118333"/>
                    <a:pt x="114661" y="118333"/>
                    <a:pt x="114661" y="118333"/>
                  </a:cubicBezTo>
                  <a:cubicBezTo>
                    <a:pt x="114197" y="111666"/>
                    <a:pt x="113733" y="101666"/>
                    <a:pt x="111876" y="83333"/>
                  </a:cubicBezTo>
                  <a:cubicBezTo>
                    <a:pt x="109555" y="56666"/>
                    <a:pt x="109555" y="56666"/>
                    <a:pt x="109555" y="56666"/>
                  </a:cubicBezTo>
                  <a:cubicBezTo>
                    <a:pt x="111644" y="36666"/>
                    <a:pt x="111644" y="36666"/>
                    <a:pt x="111644" y="36666"/>
                  </a:cubicBezTo>
                  <a:cubicBezTo>
                    <a:pt x="112804" y="25000"/>
                    <a:pt x="114429" y="10000"/>
                    <a:pt x="114893" y="1666"/>
                  </a:cubicBezTo>
                  <a:cubicBezTo>
                    <a:pt x="118839" y="1666"/>
                    <a:pt x="118839" y="1666"/>
                    <a:pt x="118839" y="1666"/>
                  </a:cubicBezTo>
                  <a:cubicBezTo>
                    <a:pt x="118839" y="1666"/>
                    <a:pt x="118839" y="1666"/>
                    <a:pt x="118839" y="1666"/>
                  </a:cubicBezTo>
                  <a:cubicBezTo>
                    <a:pt x="117214" y="8333"/>
                    <a:pt x="114661" y="26666"/>
                    <a:pt x="113965" y="31666"/>
                  </a:cubicBezTo>
                  <a:cubicBezTo>
                    <a:pt x="112340" y="45000"/>
                    <a:pt x="112340" y="45000"/>
                    <a:pt x="112340" y="45000"/>
                  </a:cubicBezTo>
                  <a:lnTo>
                    <a:pt x="114429" y="66666"/>
                  </a:lnTo>
                  <a:close/>
                  <a:moveTo>
                    <a:pt x="105609" y="15000"/>
                  </a:moveTo>
                  <a:cubicBezTo>
                    <a:pt x="105609" y="8333"/>
                    <a:pt x="105609" y="6666"/>
                    <a:pt x="104680" y="5000"/>
                  </a:cubicBezTo>
                  <a:cubicBezTo>
                    <a:pt x="104680" y="1666"/>
                    <a:pt x="104680" y="1666"/>
                    <a:pt x="104680" y="1666"/>
                  </a:cubicBezTo>
                  <a:cubicBezTo>
                    <a:pt x="110019" y="1666"/>
                    <a:pt x="110019" y="1666"/>
                    <a:pt x="110019" y="1666"/>
                  </a:cubicBezTo>
                  <a:cubicBezTo>
                    <a:pt x="110019" y="5000"/>
                    <a:pt x="110019" y="5000"/>
                    <a:pt x="110019" y="5000"/>
                  </a:cubicBezTo>
                  <a:cubicBezTo>
                    <a:pt x="109323" y="6666"/>
                    <a:pt x="109090" y="8333"/>
                    <a:pt x="109090" y="15000"/>
                  </a:cubicBezTo>
                  <a:cubicBezTo>
                    <a:pt x="109090" y="105000"/>
                    <a:pt x="109090" y="105000"/>
                    <a:pt x="109090" y="105000"/>
                  </a:cubicBezTo>
                  <a:cubicBezTo>
                    <a:pt x="109090" y="111666"/>
                    <a:pt x="109323" y="113333"/>
                    <a:pt x="110019" y="113333"/>
                  </a:cubicBezTo>
                  <a:cubicBezTo>
                    <a:pt x="110019" y="118333"/>
                    <a:pt x="110019" y="118333"/>
                    <a:pt x="110019" y="118333"/>
                  </a:cubicBezTo>
                  <a:cubicBezTo>
                    <a:pt x="104680" y="118333"/>
                    <a:pt x="104680" y="118333"/>
                    <a:pt x="104680" y="118333"/>
                  </a:cubicBezTo>
                  <a:cubicBezTo>
                    <a:pt x="104680" y="113333"/>
                    <a:pt x="104680" y="113333"/>
                    <a:pt x="104680" y="113333"/>
                  </a:cubicBezTo>
                  <a:cubicBezTo>
                    <a:pt x="105609" y="113333"/>
                    <a:pt x="105609" y="111666"/>
                    <a:pt x="105609" y="105000"/>
                  </a:cubicBezTo>
                  <a:lnTo>
                    <a:pt x="105609" y="15000"/>
                  </a:lnTo>
                  <a:close/>
                  <a:moveTo>
                    <a:pt x="97717" y="58333"/>
                  </a:moveTo>
                  <a:cubicBezTo>
                    <a:pt x="91450" y="58333"/>
                    <a:pt x="91450" y="58333"/>
                    <a:pt x="91450" y="58333"/>
                  </a:cubicBezTo>
                  <a:cubicBezTo>
                    <a:pt x="91450" y="105000"/>
                    <a:pt x="91450" y="105000"/>
                    <a:pt x="91450" y="105000"/>
                  </a:cubicBezTo>
                  <a:cubicBezTo>
                    <a:pt x="91450" y="111666"/>
                    <a:pt x="91682" y="113333"/>
                    <a:pt x="92379" y="113333"/>
                  </a:cubicBezTo>
                  <a:cubicBezTo>
                    <a:pt x="92379" y="118333"/>
                    <a:pt x="92379" y="118333"/>
                    <a:pt x="92379" y="118333"/>
                  </a:cubicBezTo>
                  <a:cubicBezTo>
                    <a:pt x="87272" y="118333"/>
                    <a:pt x="87272" y="118333"/>
                    <a:pt x="87272" y="118333"/>
                  </a:cubicBezTo>
                  <a:cubicBezTo>
                    <a:pt x="87272" y="113333"/>
                    <a:pt x="87272" y="113333"/>
                    <a:pt x="87272" y="113333"/>
                  </a:cubicBezTo>
                  <a:cubicBezTo>
                    <a:pt x="87969" y="113333"/>
                    <a:pt x="88201" y="111666"/>
                    <a:pt x="88201" y="105000"/>
                  </a:cubicBezTo>
                  <a:cubicBezTo>
                    <a:pt x="88201" y="15000"/>
                    <a:pt x="88201" y="15000"/>
                    <a:pt x="88201" y="15000"/>
                  </a:cubicBezTo>
                  <a:cubicBezTo>
                    <a:pt x="88201" y="8333"/>
                    <a:pt x="87969" y="6666"/>
                    <a:pt x="87272" y="5000"/>
                  </a:cubicBezTo>
                  <a:cubicBezTo>
                    <a:pt x="87272" y="1666"/>
                    <a:pt x="87272" y="1666"/>
                    <a:pt x="87272" y="1666"/>
                  </a:cubicBezTo>
                  <a:cubicBezTo>
                    <a:pt x="92379" y="1666"/>
                    <a:pt x="92379" y="1666"/>
                    <a:pt x="92379" y="1666"/>
                  </a:cubicBezTo>
                  <a:cubicBezTo>
                    <a:pt x="92379" y="5000"/>
                    <a:pt x="92379" y="5000"/>
                    <a:pt x="92379" y="5000"/>
                  </a:cubicBezTo>
                  <a:cubicBezTo>
                    <a:pt x="91682" y="6666"/>
                    <a:pt x="91450" y="8333"/>
                    <a:pt x="91450" y="15000"/>
                  </a:cubicBezTo>
                  <a:cubicBezTo>
                    <a:pt x="91450" y="50000"/>
                    <a:pt x="91450" y="50000"/>
                    <a:pt x="91450" y="50000"/>
                  </a:cubicBezTo>
                  <a:cubicBezTo>
                    <a:pt x="97717" y="50000"/>
                    <a:pt x="97717" y="50000"/>
                    <a:pt x="97717" y="50000"/>
                  </a:cubicBezTo>
                  <a:cubicBezTo>
                    <a:pt x="97717" y="15000"/>
                    <a:pt x="97717" y="15000"/>
                    <a:pt x="97717" y="15000"/>
                  </a:cubicBezTo>
                  <a:cubicBezTo>
                    <a:pt x="97717" y="8333"/>
                    <a:pt x="97717" y="6666"/>
                    <a:pt x="96789" y="5000"/>
                  </a:cubicBezTo>
                  <a:cubicBezTo>
                    <a:pt x="96789" y="1666"/>
                    <a:pt x="96789" y="1666"/>
                    <a:pt x="96789" y="1666"/>
                  </a:cubicBezTo>
                  <a:cubicBezTo>
                    <a:pt x="102127" y="1666"/>
                    <a:pt x="102127" y="1666"/>
                    <a:pt x="102127" y="1666"/>
                  </a:cubicBezTo>
                  <a:cubicBezTo>
                    <a:pt x="102127" y="5000"/>
                    <a:pt x="102127" y="5000"/>
                    <a:pt x="102127" y="5000"/>
                  </a:cubicBezTo>
                  <a:cubicBezTo>
                    <a:pt x="101431" y="6666"/>
                    <a:pt x="101199" y="8333"/>
                    <a:pt x="101199" y="15000"/>
                  </a:cubicBezTo>
                  <a:cubicBezTo>
                    <a:pt x="101199" y="105000"/>
                    <a:pt x="101199" y="105000"/>
                    <a:pt x="101199" y="105000"/>
                  </a:cubicBezTo>
                  <a:cubicBezTo>
                    <a:pt x="101199" y="111666"/>
                    <a:pt x="101431" y="113333"/>
                    <a:pt x="102127" y="113333"/>
                  </a:cubicBezTo>
                  <a:cubicBezTo>
                    <a:pt x="102127" y="118333"/>
                    <a:pt x="102127" y="118333"/>
                    <a:pt x="102127" y="118333"/>
                  </a:cubicBezTo>
                  <a:cubicBezTo>
                    <a:pt x="96789" y="118333"/>
                    <a:pt x="96789" y="118333"/>
                    <a:pt x="96789" y="118333"/>
                  </a:cubicBezTo>
                  <a:cubicBezTo>
                    <a:pt x="96789" y="113333"/>
                    <a:pt x="96789" y="113333"/>
                    <a:pt x="96789" y="113333"/>
                  </a:cubicBezTo>
                  <a:cubicBezTo>
                    <a:pt x="97717" y="113333"/>
                    <a:pt x="97717" y="111666"/>
                    <a:pt x="97717" y="105000"/>
                  </a:cubicBezTo>
                  <a:lnTo>
                    <a:pt x="97717" y="58333"/>
                  </a:lnTo>
                  <a:close/>
                  <a:moveTo>
                    <a:pt x="79613" y="68333"/>
                  </a:moveTo>
                  <a:cubicBezTo>
                    <a:pt x="77524" y="21666"/>
                    <a:pt x="77524" y="21666"/>
                    <a:pt x="77524" y="21666"/>
                  </a:cubicBezTo>
                  <a:cubicBezTo>
                    <a:pt x="75203" y="68333"/>
                    <a:pt x="75203" y="68333"/>
                    <a:pt x="75203" y="68333"/>
                  </a:cubicBezTo>
                  <a:lnTo>
                    <a:pt x="79613" y="68333"/>
                  </a:lnTo>
                  <a:close/>
                  <a:moveTo>
                    <a:pt x="81702" y="118333"/>
                  </a:moveTo>
                  <a:cubicBezTo>
                    <a:pt x="81702" y="111666"/>
                    <a:pt x="81237" y="100000"/>
                    <a:pt x="80773" y="90000"/>
                  </a:cubicBezTo>
                  <a:cubicBezTo>
                    <a:pt x="80077" y="75000"/>
                    <a:pt x="80077" y="75000"/>
                    <a:pt x="80077" y="75000"/>
                  </a:cubicBezTo>
                  <a:cubicBezTo>
                    <a:pt x="74970" y="75000"/>
                    <a:pt x="74970" y="75000"/>
                    <a:pt x="74970" y="75000"/>
                  </a:cubicBezTo>
                  <a:cubicBezTo>
                    <a:pt x="74274" y="86666"/>
                    <a:pt x="74042" y="96666"/>
                    <a:pt x="73810" y="103333"/>
                  </a:cubicBezTo>
                  <a:cubicBezTo>
                    <a:pt x="73578" y="110000"/>
                    <a:pt x="73346" y="115000"/>
                    <a:pt x="73346" y="118333"/>
                  </a:cubicBezTo>
                  <a:cubicBezTo>
                    <a:pt x="70328" y="118333"/>
                    <a:pt x="70328" y="118333"/>
                    <a:pt x="70328" y="118333"/>
                  </a:cubicBezTo>
                  <a:cubicBezTo>
                    <a:pt x="70793" y="113333"/>
                    <a:pt x="71489" y="103333"/>
                    <a:pt x="72649" y="83333"/>
                  </a:cubicBezTo>
                  <a:cubicBezTo>
                    <a:pt x="75667" y="30000"/>
                    <a:pt x="75667" y="30000"/>
                    <a:pt x="75667" y="30000"/>
                  </a:cubicBezTo>
                  <a:cubicBezTo>
                    <a:pt x="76363" y="18333"/>
                    <a:pt x="76363" y="15000"/>
                    <a:pt x="76363" y="11666"/>
                  </a:cubicBezTo>
                  <a:cubicBezTo>
                    <a:pt x="76363" y="10000"/>
                    <a:pt x="76363" y="6666"/>
                    <a:pt x="75435" y="5000"/>
                  </a:cubicBezTo>
                  <a:cubicBezTo>
                    <a:pt x="75435" y="1666"/>
                    <a:pt x="75435" y="1666"/>
                    <a:pt x="75435" y="1666"/>
                  </a:cubicBezTo>
                  <a:cubicBezTo>
                    <a:pt x="80077" y="1666"/>
                    <a:pt x="80077" y="1666"/>
                    <a:pt x="80077" y="1666"/>
                  </a:cubicBezTo>
                  <a:cubicBezTo>
                    <a:pt x="80309" y="5000"/>
                    <a:pt x="80309" y="8333"/>
                    <a:pt x="80773" y="18333"/>
                  </a:cubicBezTo>
                  <a:cubicBezTo>
                    <a:pt x="84255" y="88333"/>
                    <a:pt x="84255" y="88333"/>
                    <a:pt x="84255" y="88333"/>
                  </a:cubicBezTo>
                  <a:cubicBezTo>
                    <a:pt x="84951" y="101666"/>
                    <a:pt x="85647" y="113333"/>
                    <a:pt x="85880" y="118333"/>
                  </a:cubicBezTo>
                  <a:lnTo>
                    <a:pt x="81702" y="118333"/>
                  </a:lnTo>
                  <a:close/>
                  <a:moveTo>
                    <a:pt x="63365" y="110000"/>
                  </a:moveTo>
                  <a:cubicBezTo>
                    <a:pt x="65454" y="110000"/>
                    <a:pt x="66382" y="100000"/>
                    <a:pt x="66382" y="80000"/>
                  </a:cubicBezTo>
                  <a:cubicBezTo>
                    <a:pt x="66382" y="61666"/>
                    <a:pt x="65686" y="50000"/>
                    <a:pt x="62901" y="50000"/>
                  </a:cubicBezTo>
                  <a:cubicBezTo>
                    <a:pt x="61508" y="50000"/>
                    <a:pt x="61508" y="50000"/>
                    <a:pt x="61508" y="50000"/>
                  </a:cubicBezTo>
                  <a:cubicBezTo>
                    <a:pt x="61508" y="100000"/>
                    <a:pt x="61508" y="100000"/>
                    <a:pt x="61508" y="100000"/>
                  </a:cubicBezTo>
                  <a:cubicBezTo>
                    <a:pt x="61508" y="108333"/>
                    <a:pt x="61740" y="110000"/>
                    <a:pt x="62901" y="110000"/>
                  </a:cubicBezTo>
                  <a:lnTo>
                    <a:pt x="63365" y="110000"/>
                  </a:lnTo>
                  <a:close/>
                  <a:moveTo>
                    <a:pt x="62669" y="8333"/>
                  </a:moveTo>
                  <a:cubicBezTo>
                    <a:pt x="61508" y="8333"/>
                    <a:pt x="61508" y="10000"/>
                    <a:pt x="61508" y="15000"/>
                  </a:cubicBezTo>
                  <a:cubicBezTo>
                    <a:pt x="61508" y="43333"/>
                    <a:pt x="61508" y="43333"/>
                    <a:pt x="61508" y="43333"/>
                  </a:cubicBezTo>
                  <a:cubicBezTo>
                    <a:pt x="62437" y="43333"/>
                    <a:pt x="62437" y="43333"/>
                    <a:pt x="62437" y="43333"/>
                  </a:cubicBezTo>
                  <a:cubicBezTo>
                    <a:pt x="66847" y="43333"/>
                    <a:pt x="69864" y="46666"/>
                    <a:pt x="69864" y="78333"/>
                  </a:cubicBezTo>
                  <a:cubicBezTo>
                    <a:pt x="69864" y="110000"/>
                    <a:pt x="67543" y="118333"/>
                    <a:pt x="63597" y="118333"/>
                  </a:cubicBezTo>
                  <a:cubicBezTo>
                    <a:pt x="57098" y="118333"/>
                    <a:pt x="57098" y="118333"/>
                    <a:pt x="57098" y="118333"/>
                  </a:cubicBezTo>
                  <a:cubicBezTo>
                    <a:pt x="57098" y="113333"/>
                    <a:pt x="57098" y="113333"/>
                    <a:pt x="57098" y="113333"/>
                  </a:cubicBezTo>
                  <a:cubicBezTo>
                    <a:pt x="57794" y="113333"/>
                    <a:pt x="58027" y="111666"/>
                    <a:pt x="58027" y="105000"/>
                  </a:cubicBezTo>
                  <a:cubicBezTo>
                    <a:pt x="58027" y="15000"/>
                    <a:pt x="58027" y="15000"/>
                    <a:pt x="58027" y="15000"/>
                  </a:cubicBezTo>
                  <a:cubicBezTo>
                    <a:pt x="58027" y="8333"/>
                    <a:pt x="57794" y="6666"/>
                    <a:pt x="57098" y="5000"/>
                  </a:cubicBezTo>
                  <a:cubicBezTo>
                    <a:pt x="57098" y="1666"/>
                    <a:pt x="57098" y="1666"/>
                    <a:pt x="57098" y="1666"/>
                  </a:cubicBezTo>
                  <a:cubicBezTo>
                    <a:pt x="69168" y="1666"/>
                    <a:pt x="69168" y="1666"/>
                    <a:pt x="69168" y="1666"/>
                  </a:cubicBezTo>
                  <a:cubicBezTo>
                    <a:pt x="69168" y="10000"/>
                    <a:pt x="69168" y="18333"/>
                    <a:pt x="69168" y="26666"/>
                  </a:cubicBezTo>
                  <a:cubicBezTo>
                    <a:pt x="68239" y="26666"/>
                    <a:pt x="68239" y="26666"/>
                    <a:pt x="68239" y="26666"/>
                  </a:cubicBezTo>
                  <a:cubicBezTo>
                    <a:pt x="68007" y="21666"/>
                    <a:pt x="68007" y="21666"/>
                    <a:pt x="68007" y="21666"/>
                  </a:cubicBezTo>
                  <a:cubicBezTo>
                    <a:pt x="67543" y="10000"/>
                    <a:pt x="67079" y="8333"/>
                    <a:pt x="64758" y="8333"/>
                  </a:cubicBezTo>
                  <a:lnTo>
                    <a:pt x="62669" y="8333"/>
                  </a:lnTo>
                  <a:close/>
                  <a:moveTo>
                    <a:pt x="49206" y="65000"/>
                  </a:moveTo>
                  <a:cubicBezTo>
                    <a:pt x="51528" y="65000"/>
                    <a:pt x="51992" y="51666"/>
                    <a:pt x="51992" y="33333"/>
                  </a:cubicBezTo>
                  <a:cubicBezTo>
                    <a:pt x="51992" y="18333"/>
                    <a:pt x="51295" y="8333"/>
                    <a:pt x="48974" y="8333"/>
                  </a:cubicBezTo>
                  <a:cubicBezTo>
                    <a:pt x="48742" y="8333"/>
                    <a:pt x="48742" y="8333"/>
                    <a:pt x="48742" y="8333"/>
                  </a:cubicBezTo>
                  <a:cubicBezTo>
                    <a:pt x="48046" y="8333"/>
                    <a:pt x="47582" y="10000"/>
                    <a:pt x="47582" y="15000"/>
                  </a:cubicBezTo>
                  <a:cubicBezTo>
                    <a:pt x="47582" y="65000"/>
                    <a:pt x="47582" y="65000"/>
                    <a:pt x="47582" y="65000"/>
                  </a:cubicBezTo>
                  <a:lnTo>
                    <a:pt x="49206" y="65000"/>
                  </a:lnTo>
                  <a:close/>
                  <a:moveTo>
                    <a:pt x="43172" y="118333"/>
                  </a:moveTo>
                  <a:cubicBezTo>
                    <a:pt x="43172" y="113333"/>
                    <a:pt x="43172" y="113333"/>
                    <a:pt x="43172" y="113333"/>
                  </a:cubicBezTo>
                  <a:cubicBezTo>
                    <a:pt x="44100" y="113333"/>
                    <a:pt x="44100" y="111666"/>
                    <a:pt x="44100" y="105000"/>
                  </a:cubicBezTo>
                  <a:cubicBezTo>
                    <a:pt x="44100" y="15000"/>
                    <a:pt x="44100" y="15000"/>
                    <a:pt x="44100" y="15000"/>
                  </a:cubicBezTo>
                  <a:cubicBezTo>
                    <a:pt x="44100" y="8333"/>
                    <a:pt x="44100" y="6666"/>
                    <a:pt x="43172" y="5000"/>
                  </a:cubicBezTo>
                  <a:cubicBezTo>
                    <a:pt x="43172" y="1666"/>
                    <a:pt x="43172" y="1666"/>
                    <a:pt x="43172" y="1666"/>
                  </a:cubicBezTo>
                  <a:cubicBezTo>
                    <a:pt x="49903" y="1666"/>
                    <a:pt x="49903" y="1666"/>
                    <a:pt x="49903" y="1666"/>
                  </a:cubicBezTo>
                  <a:cubicBezTo>
                    <a:pt x="53152" y="1666"/>
                    <a:pt x="55705" y="6666"/>
                    <a:pt x="55705" y="35000"/>
                  </a:cubicBezTo>
                  <a:cubicBezTo>
                    <a:pt x="55705" y="63333"/>
                    <a:pt x="53152" y="71666"/>
                    <a:pt x="49206" y="71666"/>
                  </a:cubicBezTo>
                  <a:cubicBezTo>
                    <a:pt x="47582" y="71666"/>
                    <a:pt x="47582" y="71666"/>
                    <a:pt x="47582" y="71666"/>
                  </a:cubicBezTo>
                  <a:cubicBezTo>
                    <a:pt x="47582" y="105000"/>
                    <a:pt x="47582" y="105000"/>
                    <a:pt x="47582" y="105000"/>
                  </a:cubicBezTo>
                  <a:cubicBezTo>
                    <a:pt x="47582" y="111666"/>
                    <a:pt x="47814" y="113333"/>
                    <a:pt x="48510" y="113333"/>
                  </a:cubicBezTo>
                  <a:cubicBezTo>
                    <a:pt x="48510" y="118333"/>
                    <a:pt x="48510" y="118333"/>
                    <a:pt x="48510" y="118333"/>
                  </a:cubicBezTo>
                  <a:lnTo>
                    <a:pt x="43172" y="118333"/>
                  </a:lnTo>
                  <a:close/>
                  <a:moveTo>
                    <a:pt x="34816" y="8333"/>
                  </a:moveTo>
                  <a:cubicBezTo>
                    <a:pt x="34119" y="8333"/>
                    <a:pt x="33887" y="10000"/>
                    <a:pt x="33887" y="13333"/>
                  </a:cubicBezTo>
                  <a:cubicBezTo>
                    <a:pt x="33887" y="50000"/>
                    <a:pt x="33887" y="50000"/>
                    <a:pt x="33887" y="50000"/>
                  </a:cubicBezTo>
                  <a:cubicBezTo>
                    <a:pt x="35976" y="50000"/>
                    <a:pt x="35976" y="50000"/>
                    <a:pt x="35976" y="50000"/>
                  </a:cubicBezTo>
                  <a:cubicBezTo>
                    <a:pt x="36905" y="50000"/>
                    <a:pt x="38297" y="50000"/>
                    <a:pt x="38994" y="46666"/>
                  </a:cubicBezTo>
                  <a:cubicBezTo>
                    <a:pt x="38994" y="61666"/>
                    <a:pt x="38994" y="61666"/>
                    <a:pt x="38994" y="61666"/>
                  </a:cubicBezTo>
                  <a:cubicBezTo>
                    <a:pt x="38297" y="58333"/>
                    <a:pt x="36905" y="58333"/>
                    <a:pt x="35976" y="58333"/>
                  </a:cubicBezTo>
                  <a:cubicBezTo>
                    <a:pt x="33887" y="58333"/>
                    <a:pt x="33887" y="58333"/>
                    <a:pt x="33887" y="58333"/>
                  </a:cubicBezTo>
                  <a:cubicBezTo>
                    <a:pt x="33887" y="101666"/>
                    <a:pt x="33887" y="101666"/>
                    <a:pt x="33887" y="101666"/>
                  </a:cubicBezTo>
                  <a:cubicBezTo>
                    <a:pt x="33887" y="108333"/>
                    <a:pt x="34352" y="110000"/>
                    <a:pt x="36441" y="110000"/>
                  </a:cubicBezTo>
                  <a:cubicBezTo>
                    <a:pt x="36905" y="110000"/>
                    <a:pt x="36905" y="110000"/>
                    <a:pt x="36905" y="110000"/>
                  </a:cubicBezTo>
                  <a:cubicBezTo>
                    <a:pt x="38994" y="110000"/>
                    <a:pt x="39458" y="110000"/>
                    <a:pt x="39922" y="95000"/>
                  </a:cubicBezTo>
                  <a:cubicBezTo>
                    <a:pt x="40154" y="90000"/>
                    <a:pt x="40154" y="90000"/>
                    <a:pt x="40154" y="90000"/>
                  </a:cubicBezTo>
                  <a:cubicBezTo>
                    <a:pt x="41083" y="90000"/>
                    <a:pt x="41083" y="90000"/>
                    <a:pt x="41083" y="90000"/>
                  </a:cubicBezTo>
                  <a:cubicBezTo>
                    <a:pt x="41083" y="100000"/>
                    <a:pt x="41083" y="108333"/>
                    <a:pt x="41083" y="118333"/>
                  </a:cubicBezTo>
                  <a:cubicBezTo>
                    <a:pt x="29477" y="118333"/>
                    <a:pt x="29477" y="118333"/>
                    <a:pt x="29477" y="118333"/>
                  </a:cubicBezTo>
                  <a:cubicBezTo>
                    <a:pt x="29477" y="113333"/>
                    <a:pt x="29477" y="113333"/>
                    <a:pt x="29477" y="113333"/>
                  </a:cubicBezTo>
                  <a:cubicBezTo>
                    <a:pt x="30406" y="113333"/>
                    <a:pt x="30406" y="111666"/>
                    <a:pt x="30406" y="105000"/>
                  </a:cubicBezTo>
                  <a:cubicBezTo>
                    <a:pt x="30406" y="15000"/>
                    <a:pt x="30406" y="15000"/>
                    <a:pt x="30406" y="15000"/>
                  </a:cubicBezTo>
                  <a:cubicBezTo>
                    <a:pt x="30406" y="8333"/>
                    <a:pt x="30406" y="6666"/>
                    <a:pt x="29477" y="5000"/>
                  </a:cubicBezTo>
                  <a:cubicBezTo>
                    <a:pt x="29477" y="1666"/>
                    <a:pt x="29477" y="1666"/>
                    <a:pt x="29477" y="1666"/>
                  </a:cubicBezTo>
                  <a:cubicBezTo>
                    <a:pt x="40851" y="1666"/>
                    <a:pt x="40851" y="1666"/>
                    <a:pt x="40851" y="1666"/>
                  </a:cubicBezTo>
                  <a:cubicBezTo>
                    <a:pt x="40851" y="10000"/>
                    <a:pt x="40851" y="18333"/>
                    <a:pt x="40851" y="26666"/>
                  </a:cubicBezTo>
                  <a:cubicBezTo>
                    <a:pt x="39922" y="26666"/>
                    <a:pt x="39922" y="26666"/>
                    <a:pt x="39922" y="26666"/>
                  </a:cubicBezTo>
                  <a:cubicBezTo>
                    <a:pt x="39690" y="21666"/>
                    <a:pt x="39690" y="21666"/>
                    <a:pt x="39690" y="21666"/>
                  </a:cubicBezTo>
                  <a:cubicBezTo>
                    <a:pt x="39226" y="10000"/>
                    <a:pt x="38529" y="8333"/>
                    <a:pt x="36441" y="8333"/>
                  </a:cubicBezTo>
                  <a:lnTo>
                    <a:pt x="34816" y="8333"/>
                  </a:lnTo>
                  <a:close/>
                  <a:moveTo>
                    <a:pt x="21121" y="110000"/>
                  </a:moveTo>
                  <a:cubicBezTo>
                    <a:pt x="23210" y="110000"/>
                    <a:pt x="24139" y="100000"/>
                    <a:pt x="24139" y="80000"/>
                  </a:cubicBezTo>
                  <a:cubicBezTo>
                    <a:pt x="24139" y="61666"/>
                    <a:pt x="23210" y="50000"/>
                    <a:pt x="20657" y="50000"/>
                  </a:cubicBezTo>
                  <a:cubicBezTo>
                    <a:pt x="19264" y="50000"/>
                    <a:pt x="19264" y="50000"/>
                    <a:pt x="19264" y="50000"/>
                  </a:cubicBezTo>
                  <a:cubicBezTo>
                    <a:pt x="19264" y="100000"/>
                    <a:pt x="19264" y="100000"/>
                    <a:pt x="19264" y="100000"/>
                  </a:cubicBezTo>
                  <a:cubicBezTo>
                    <a:pt x="19264" y="108333"/>
                    <a:pt x="19497" y="110000"/>
                    <a:pt x="20657" y="110000"/>
                  </a:cubicBezTo>
                  <a:lnTo>
                    <a:pt x="21121" y="110000"/>
                  </a:lnTo>
                  <a:close/>
                  <a:moveTo>
                    <a:pt x="20425" y="8333"/>
                  </a:moveTo>
                  <a:cubicBezTo>
                    <a:pt x="19264" y="8333"/>
                    <a:pt x="19264" y="10000"/>
                    <a:pt x="19264" y="15000"/>
                  </a:cubicBezTo>
                  <a:cubicBezTo>
                    <a:pt x="19264" y="43333"/>
                    <a:pt x="19264" y="43333"/>
                    <a:pt x="19264" y="43333"/>
                  </a:cubicBezTo>
                  <a:cubicBezTo>
                    <a:pt x="19961" y="43333"/>
                    <a:pt x="19961" y="43333"/>
                    <a:pt x="19961" y="43333"/>
                  </a:cubicBezTo>
                  <a:cubicBezTo>
                    <a:pt x="24603" y="43333"/>
                    <a:pt x="27620" y="46666"/>
                    <a:pt x="27620" y="78333"/>
                  </a:cubicBezTo>
                  <a:cubicBezTo>
                    <a:pt x="27620" y="110000"/>
                    <a:pt x="25299" y="118333"/>
                    <a:pt x="21353" y="118333"/>
                  </a:cubicBezTo>
                  <a:cubicBezTo>
                    <a:pt x="14854" y="118333"/>
                    <a:pt x="14854" y="118333"/>
                    <a:pt x="14854" y="118333"/>
                  </a:cubicBezTo>
                  <a:cubicBezTo>
                    <a:pt x="14854" y="113333"/>
                    <a:pt x="14854" y="113333"/>
                    <a:pt x="14854" y="113333"/>
                  </a:cubicBezTo>
                  <a:cubicBezTo>
                    <a:pt x="15551" y="113333"/>
                    <a:pt x="15783" y="111666"/>
                    <a:pt x="15783" y="105000"/>
                  </a:cubicBezTo>
                  <a:cubicBezTo>
                    <a:pt x="15783" y="15000"/>
                    <a:pt x="15783" y="15000"/>
                    <a:pt x="15783" y="15000"/>
                  </a:cubicBezTo>
                  <a:cubicBezTo>
                    <a:pt x="15783" y="8333"/>
                    <a:pt x="15551" y="6666"/>
                    <a:pt x="14854" y="5000"/>
                  </a:cubicBezTo>
                  <a:cubicBezTo>
                    <a:pt x="14854" y="1666"/>
                    <a:pt x="14854" y="1666"/>
                    <a:pt x="14854" y="1666"/>
                  </a:cubicBezTo>
                  <a:cubicBezTo>
                    <a:pt x="26924" y="1666"/>
                    <a:pt x="26924" y="1666"/>
                    <a:pt x="26924" y="1666"/>
                  </a:cubicBezTo>
                  <a:cubicBezTo>
                    <a:pt x="26692" y="10000"/>
                    <a:pt x="26692" y="18333"/>
                    <a:pt x="26924" y="26666"/>
                  </a:cubicBezTo>
                  <a:cubicBezTo>
                    <a:pt x="25996" y="26666"/>
                    <a:pt x="25996" y="26666"/>
                    <a:pt x="25996" y="26666"/>
                  </a:cubicBezTo>
                  <a:cubicBezTo>
                    <a:pt x="25764" y="21666"/>
                    <a:pt x="25764" y="21666"/>
                    <a:pt x="25764" y="21666"/>
                  </a:cubicBezTo>
                  <a:cubicBezTo>
                    <a:pt x="25299" y="10000"/>
                    <a:pt x="24603" y="8333"/>
                    <a:pt x="22514" y="8333"/>
                  </a:cubicBezTo>
                  <a:lnTo>
                    <a:pt x="20425" y="8333"/>
                  </a:lnTo>
                  <a:close/>
                  <a:moveTo>
                    <a:pt x="12765" y="101666"/>
                  </a:moveTo>
                  <a:cubicBezTo>
                    <a:pt x="13230" y="110000"/>
                    <a:pt x="13230" y="110000"/>
                    <a:pt x="13230" y="110000"/>
                  </a:cubicBezTo>
                  <a:cubicBezTo>
                    <a:pt x="11837" y="116666"/>
                    <a:pt x="9748" y="120000"/>
                    <a:pt x="7659" y="120000"/>
                  </a:cubicBezTo>
                  <a:cubicBezTo>
                    <a:pt x="3017" y="120000"/>
                    <a:pt x="0" y="101666"/>
                    <a:pt x="0" y="61666"/>
                  </a:cubicBezTo>
                  <a:cubicBezTo>
                    <a:pt x="0" y="23333"/>
                    <a:pt x="2321" y="0"/>
                    <a:pt x="8123" y="0"/>
                  </a:cubicBezTo>
                  <a:cubicBezTo>
                    <a:pt x="10676" y="0"/>
                    <a:pt x="12301" y="3333"/>
                    <a:pt x="12765" y="5000"/>
                  </a:cubicBezTo>
                  <a:cubicBezTo>
                    <a:pt x="12765" y="13333"/>
                    <a:pt x="12765" y="21666"/>
                    <a:pt x="12765" y="28333"/>
                  </a:cubicBezTo>
                  <a:cubicBezTo>
                    <a:pt x="11837" y="28333"/>
                    <a:pt x="11837" y="28333"/>
                    <a:pt x="11837" y="28333"/>
                  </a:cubicBezTo>
                  <a:cubicBezTo>
                    <a:pt x="11605" y="21666"/>
                    <a:pt x="11605" y="21666"/>
                    <a:pt x="11605" y="21666"/>
                  </a:cubicBezTo>
                  <a:cubicBezTo>
                    <a:pt x="11141" y="13333"/>
                    <a:pt x="10444" y="6666"/>
                    <a:pt x="8123" y="6666"/>
                  </a:cubicBezTo>
                  <a:cubicBezTo>
                    <a:pt x="4874" y="6666"/>
                    <a:pt x="3945" y="25000"/>
                    <a:pt x="3945" y="56666"/>
                  </a:cubicBezTo>
                  <a:cubicBezTo>
                    <a:pt x="3945" y="86666"/>
                    <a:pt x="4642" y="108333"/>
                    <a:pt x="8820" y="108333"/>
                  </a:cubicBezTo>
                  <a:cubicBezTo>
                    <a:pt x="10676" y="108333"/>
                    <a:pt x="11837" y="105000"/>
                    <a:pt x="12765" y="101666"/>
                  </a:cubicBezTo>
                </a:path>
              </a:pathLst>
            </a:custGeom>
            <a:solidFill>
              <a:schemeClr val="accent1">
                <a:alpha val="40392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4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3980337" y="-563614"/>
              <a:ext cx="1925637" cy="26987"/>
            </a:xfrm>
            <a:prstGeom prst="rect">
              <a:avLst/>
            </a:prstGeom>
            <a:solidFill>
              <a:schemeClr val="accent1">
                <a:alpha val="40392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4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3321525" y="-965250"/>
              <a:ext cx="508000" cy="4968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444" y="36000"/>
                  </a:moveTo>
                  <a:cubicBezTo>
                    <a:pt x="89777" y="3692"/>
                    <a:pt x="89777" y="3692"/>
                    <a:pt x="89777" y="3692"/>
                  </a:cubicBezTo>
                  <a:cubicBezTo>
                    <a:pt x="88000" y="2769"/>
                    <a:pt x="85333" y="923"/>
                    <a:pt x="82666" y="0"/>
                  </a:cubicBezTo>
                  <a:cubicBezTo>
                    <a:pt x="36444" y="28615"/>
                    <a:pt x="36444" y="28615"/>
                    <a:pt x="36444" y="28615"/>
                  </a:cubicBezTo>
                  <a:cubicBezTo>
                    <a:pt x="16000" y="15692"/>
                    <a:pt x="16000" y="15692"/>
                    <a:pt x="16000" y="15692"/>
                  </a:cubicBezTo>
                  <a:cubicBezTo>
                    <a:pt x="14222" y="17538"/>
                    <a:pt x="12444" y="19384"/>
                    <a:pt x="11555" y="21230"/>
                  </a:cubicBezTo>
                  <a:lnTo>
                    <a:pt x="36444" y="36000"/>
                  </a:lnTo>
                  <a:close/>
                  <a:moveTo>
                    <a:pt x="101333" y="12923"/>
                  </a:moveTo>
                  <a:cubicBezTo>
                    <a:pt x="99555" y="11076"/>
                    <a:pt x="97777" y="9230"/>
                    <a:pt x="96000" y="8307"/>
                  </a:cubicBezTo>
                  <a:cubicBezTo>
                    <a:pt x="36444" y="43384"/>
                    <a:pt x="36444" y="43384"/>
                    <a:pt x="36444" y="43384"/>
                  </a:cubicBezTo>
                  <a:cubicBezTo>
                    <a:pt x="8000" y="26769"/>
                    <a:pt x="8000" y="26769"/>
                    <a:pt x="8000" y="26769"/>
                  </a:cubicBezTo>
                  <a:cubicBezTo>
                    <a:pt x="7111" y="28615"/>
                    <a:pt x="6222" y="30461"/>
                    <a:pt x="5333" y="33230"/>
                  </a:cubicBezTo>
                  <a:cubicBezTo>
                    <a:pt x="36444" y="51692"/>
                    <a:pt x="36444" y="51692"/>
                    <a:pt x="36444" y="51692"/>
                  </a:cubicBezTo>
                  <a:lnTo>
                    <a:pt x="101333" y="12923"/>
                  </a:lnTo>
                  <a:close/>
                  <a:moveTo>
                    <a:pt x="36444" y="59076"/>
                  </a:moveTo>
                  <a:cubicBezTo>
                    <a:pt x="2666" y="39692"/>
                    <a:pt x="2666" y="39692"/>
                    <a:pt x="2666" y="39692"/>
                  </a:cubicBezTo>
                  <a:cubicBezTo>
                    <a:pt x="1777" y="41538"/>
                    <a:pt x="1777" y="43384"/>
                    <a:pt x="888" y="46153"/>
                  </a:cubicBezTo>
                  <a:cubicBezTo>
                    <a:pt x="36444" y="67384"/>
                    <a:pt x="36444" y="67384"/>
                    <a:pt x="36444" y="67384"/>
                  </a:cubicBezTo>
                  <a:cubicBezTo>
                    <a:pt x="109333" y="23076"/>
                    <a:pt x="109333" y="23076"/>
                    <a:pt x="109333" y="23076"/>
                  </a:cubicBezTo>
                  <a:cubicBezTo>
                    <a:pt x="108444" y="21230"/>
                    <a:pt x="107555" y="19384"/>
                    <a:pt x="105777" y="17538"/>
                  </a:cubicBezTo>
                  <a:lnTo>
                    <a:pt x="36444" y="59076"/>
                  </a:lnTo>
                  <a:close/>
                  <a:moveTo>
                    <a:pt x="120000" y="57230"/>
                  </a:moveTo>
                  <a:cubicBezTo>
                    <a:pt x="120000" y="91384"/>
                    <a:pt x="92444" y="120000"/>
                    <a:pt x="59555" y="120000"/>
                  </a:cubicBezTo>
                  <a:cubicBezTo>
                    <a:pt x="26666" y="120000"/>
                    <a:pt x="0" y="91384"/>
                    <a:pt x="0" y="57230"/>
                  </a:cubicBezTo>
                  <a:cubicBezTo>
                    <a:pt x="0" y="56307"/>
                    <a:pt x="0" y="54461"/>
                    <a:pt x="0" y="53538"/>
                  </a:cubicBezTo>
                  <a:cubicBezTo>
                    <a:pt x="36444" y="74769"/>
                    <a:pt x="36444" y="74769"/>
                    <a:pt x="36444" y="74769"/>
                  </a:cubicBezTo>
                  <a:cubicBezTo>
                    <a:pt x="112888" y="29538"/>
                    <a:pt x="112888" y="29538"/>
                    <a:pt x="112888" y="29538"/>
                  </a:cubicBezTo>
                  <a:cubicBezTo>
                    <a:pt x="117333" y="37846"/>
                    <a:pt x="120000" y="47076"/>
                    <a:pt x="120000" y="57230"/>
                  </a:cubicBezTo>
                </a:path>
              </a:pathLst>
            </a:custGeom>
            <a:solidFill>
              <a:schemeClr val="accent1">
                <a:alpha val="40392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4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608511" y="1028701"/>
            <a:ext cx="5916583" cy="3840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36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33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33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33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33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624" marR="0" lvl="5" indent="-383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33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249" marR="0" lvl="6" indent="-766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33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73" marR="0" lvl="7" indent="-7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33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498" marR="0" lvl="8" indent="-390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33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8788182" y="4912364"/>
            <a:ext cx="213008" cy="1166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72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25000"/>
                <a:buFont typeface="Arial"/>
                <a:buNone/>
              </a:pPr>
              <a:t>‹#›</a:t>
            </a:fld>
            <a:endParaRPr lang="en-US" sz="72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612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1"/>
            <a:ext cx="161982" cy="1214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2" name="Shape 52"/>
          <p:cNvCxnSpPr/>
          <p:nvPr/>
        </p:nvCxnSpPr>
        <p:spPr>
          <a:xfrm>
            <a:off x="191081" y="771043"/>
            <a:ext cx="876183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91081" y="1013516"/>
            <a:ext cx="5680840" cy="11079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4000" marR="0" lvl="1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571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09600" marR="0" lvl="2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1428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2550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1428"/>
              <a:buFont typeface="Arial"/>
              <a:buChar char="▫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03300" marR="0" lvl="4" indent="-19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857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03300" marR="0" lvl="5" indent="5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476"/>
              <a:buFont typeface="Arial"/>
              <a:buChar char="-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03300" marR="0" lvl="6" indent="5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476"/>
              <a:buFont typeface="Arial"/>
              <a:buChar char="-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03300" marR="0" lvl="7" indent="5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476"/>
              <a:buFont typeface="Arial"/>
              <a:buChar char="-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03300" marR="0" lvl="8" indent="5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476"/>
              <a:buFont typeface="Arial"/>
              <a:buChar char="-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91081" y="249860"/>
            <a:ext cx="7079410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6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200" marR="0" lvl="6" indent="-12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4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5" name="Shape 55"/>
          <p:cNvGrpSpPr/>
          <p:nvPr/>
        </p:nvGrpSpPr>
        <p:grpSpPr>
          <a:xfrm>
            <a:off x="7571203" y="255534"/>
            <a:ext cx="1381716" cy="265649"/>
            <a:chOff x="3321525" y="-965250"/>
            <a:chExt cx="2584449" cy="496886"/>
          </a:xfrm>
        </p:grpSpPr>
        <p:sp>
          <p:nvSpPr>
            <p:cNvPr id="56" name="Shape 56"/>
            <p:cNvSpPr/>
            <p:nvPr/>
          </p:nvSpPr>
          <p:spPr>
            <a:xfrm>
              <a:off x="3958112" y="-900162"/>
              <a:ext cx="1947862" cy="2762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429" y="66666"/>
                  </a:moveTo>
                  <a:cubicBezTo>
                    <a:pt x="115357" y="78333"/>
                    <a:pt x="118143" y="103333"/>
                    <a:pt x="120000" y="118333"/>
                  </a:cubicBezTo>
                  <a:cubicBezTo>
                    <a:pt x="114661" y="118333"/>
                    <a:pt x="114661" y="118333"/>
                    <a:pt x="114661" y="118333"/>
                  </a:cubicBezTo>
                  <a:cubicBezTo>
                    <a:pt x="114197" y="111666"/>
                    <a:pt x="113733" y="101666"/>
                    <a:pt x="111876" y="83333"/>
                  </a:cubicBezTo>
                  <a:cubicBezTo>
                    <a:pt x="109555" y="56666"/>
                    <a:pt x="109555" y="56666"/>
                    <a:pt x="109555" y="56666"/>
                  </a:cubicBezTo>
                  <a:cubicBezTo>
                    <a:pt x="111644" y="36666"/>
                    <a:pt x="111644" y="36666"/>
                    <a:pt x="111644" y="36666"/>
                  </a:cubicBezTo>
                  <a:cubicBezTo>
                    <a:pt x="112804" y="25000"/>
                    <a:pt x="114429" y="10000"/>
                    <a:pt x="114893" y="1666"/>
                  </a:cubicBezTo>
                  <a:cubicBezTo>
                    <a:pt x="118839" y="1666"/>
                    <a:pt x="118839" y="1666"/>
                    <a:pt x="118839" y="1666"/>
                  </a:cubicBezTo>
                  <a:cubicBezTo>
                    <a:pt x="118839" y="1666"/>
                    <a:pt x="118839" y="1666"/>
                    <a:pt x="118839" y="1666"/>
                  </a:cubicBezTo>
                  <a:cubicBezTo>
                    <a:pt x="117214" y="8333"/>
                    <a:pt x="114661" y="26666"/>
                    <a:pt x="113965" y="31666"/>
                  </a:cubicBezTo>
                  <a:cubicBezTo>
                    <a:pt x="112340" y="45000"/>
                    <a:pt x="112340" y="45000"/>
                    <a:pt x="112340" y="45000"/>
                  </a:cubicBezTo>
                  <a:lnTo>
                    <a:pt x="114429" y="66666"/>
                  </a:lnTo>
                  <a:close/>
                  <a:moveTo>
                    <a:pt x="105609" y="15000"/>
                  </a:moveTo>
                  <a:cubicBezTo>
                    <a:pt x="105609" y="8333"/>
                    <a:pt x="105609" y="6666"/>
                    <a:pt x="104680" y="5000"/>
                  </a:cubicBezTo>
                  <a:cubicBezTo>
                    <a:pt x="104680" y="1666"/>
                    <a:pt x="104680" y="1666"/>
                    <a:pt x="104680" y="1666"/>
                  </a:cubicBezTo>
                  <a:cubicBezTo>
                    <a:pt x="110019" y="1666"/>
                    <a:pt x="110019" y="1666"/>
                    <a:pt x="110019" y="1666"/>
                  </a:cubicBezTo>
                  <a:cubicBezTo>
                    <a:pt x="110019" y="5000"/>
                    <a:pt x="110019" y="5000"/>
                    <a:pt x="110019" y="5000"/>
                  </a:cubicBezTo>
                  <a:cubicBezTo>
                    <a:pt x="109323" y="6666"/>
                    <a:pt x="109090" y="8333"/>
                    <a:pt x="109090" y="15000"/>
                  </a:cubicBezTo>
                  <a:cubicBezTo>
                    <a:pt x="109090" y="105000"/>
                    <a:pt x="109090" y="105000"/>
                    <a:pt x="109090" y="105000"/>
                  </a:cubicBezTo>
                  <a:cubicBezTo>
                    <a:pt x="109090" y="111666"/>
                    <a:pt x="109323" y="113333"/>
                    <a:pt x="110019" y="113333"/>
                  </a:cubicBezTo>
                  <a:cubicBezTo>
                    <a:pt x="110019" y="118333"/>
                    <a:pt x="110019" y="118333"/>
                    <a:pt x="110019" y="118333"/>
                  </a:cubicBezTo>
                  <a:cubicBezTo>
                    <a:pt x="104680" y="118333"/>
                    <a:pt x="104680" y="118333"/>
                    <a:pt x="104680" y="118333"/>
                  </a:cubicBezTo>
                  <a:cubicBezTo>
                    <a:pt x="104680" y="113333"/>
                    <a:pt x="104680" y="113333"/>
                    <a:pt x="104680" y="113333"/>
                  </a:cubicBezTo>
                  <a:cubicBezTo>
                    <a:pt x="105609" y="113333"/>
                    <a:pt x="105609" y="111666"/>
                    <a:pt x="105609" y="105000"/>
                  </a:cubicBezTo>
                  <a:lnTo>
                    <a:pt x="105609" y="15000"/>
                  </a:lnTo>
                  <a:close/>
                  <a:moveTo>
                    <a:pt x="97717" y="58333"/>
                  </a:moveTo>
                  <a:cubicBezTo>
                    <a:pt x="91450" y="58333"/>
                    <a:pt x="91450" y="58333"/>
                    <a:pt x="91450" y="58333"/>
                  </a:cubicBezTo>
                  <a:cubicBezTo>
                    <a:pt x="91450" y="105000"/>
                    <a:pt x="91450" y="105000"/>
                    <a:pt x="91450" y="105000"/>
                  </a:cubicBezTo>
                  <a:cubicBezTo>
                    <a:pt x="91450" y="111666"/>
                    <a:pt x="91682" y="113333"/>
                    <a:pt x="92379" y="113333"/>
                  </a:cubicBezTo>
                  <a:cubicBezTo>
                    <a:pt x="92379" y="118333"/>
                    <a:pt x="92379" y="118333"/>
                    <a:pt x="92379" y="118333"/>
                  </a:cubicBezTo>
                  <a:cubicBezTo>
                    <a:pt x="87272" y="118333"/>
                    <a:pt x="87272" y="118333"/>
                    <a:pt x="87272" y="118333"/>
                  </a:cubicBezTo>
                  <a:cubicBezTo>
                    <a:pt x="87272" y="113333"/>
                    <a:pt x="87272" y="113333"/>
                    <a:pt x="87272" y="113333"/>
                  </a:cubicBezTo>
                  <a:cubicBezTo>
                    <a:pt x="87969" y="113333"/>
                    <a:pt x="88201" y="111666"/>
                    <a:pt x="88201" y="105000"/>
                  </a:cubicBezTo>
                  <a:cubicBezTo>
                    <a:pt x="88201" y="15000"/>
                    <a:pt x="88201" y="15000"/>
                    <a:pt x="88201" y="15000"/>
                  </a:cubicBezTo>
                  <a:cubicBezTo>
                    <a:pt x="88201" y="8333"/>
                    <a:pt x="87969" y="6666"/>
                    <a:pt x="87272" y="5000"/>
                  </a:cubicBezTo>
                  <a:cubicBezTo>
                    <a:pt x="87272" y="1666"/>
                    <a:pt x="87272" y="1666"/>
                    <a:pt x="87272" y="1666"/>
                  </a:cubicBezTo>
                  <a:cubicBezTo>
                    <a:pt x="92379" y="1666"/>
                    <a:pt x="92379" y="1666"/>
                    <a:pt x="92379" y="1666"/>
                  </a:cubicBezTo>
                  <a:cubicBezTo>
                    <a:pt x="92379" y="5000"/>
                    <a:pt x="92379" y="5000"/>
                    <a:pt x="92379" y="5000"/>
                  </a:cubicBezTo>
                  <a:cubicBezTo>
                    <a:pt x="91682" y="6666"/>
                    <a:pt x="91450" y="8333"/>
                    <a:pt x="91450" y="15000"/>
                  </a:cubicBezTo>
                  <a:cubicBezTo>
                    <a:pt x="91450" y="50000"/>
                    <a:pt x="91450" y="50000"/>
                    <a:pt x="91450" y="50000"/>
                  </a:cubicBezTo>
                  <a:cubicBezTo>
                    <a:pt x="97717" y="50000"/>
                    <a:pt x="97717" y="50000"/>
                    <a:pt x="97717" y="50000"/>
                  </a:cubicBezTo>
                  <a:cubicBezTo>
                    <a:pt x="97717" y="15000"/>
                    <a:pt x="97717" y="15000"/>
                    <a:pt x="97717" y="15000"/>
                  </a:cubicBezTo>
                  <a:cubicBezTo>
                    <a:pt x="97717" y="8333"/>
                    <a:pt x="97717" y="6666"/>
                    <a:pt x="96789" y="5000"/>
                  </a:cubicBezTo>
                  <a:cubicBezTo>
                    <a:pt x="96789" y="1666"/>
                    <a:pt x="96789" y="1666"/>
                    <a:pt x="96789" y="1666"/>
                  </a:cubicBezTo>
                  <a:cubicBezTo>
                    <a:pt x="102127" y="1666"/>
                    <a:pt x="102127" y="1666"/>
                    <a:pt x="102127" y="1666"/>
                  </a:cubicBezTo>
                  <a:cubicBezTo>
                    <a:pt x="102127" y="5000"/>
                    <a:pt x="102127" y="5000"/>
                    <a:pt x="102127" y="5000"/>
                  </a:cubicBezTo>
                  <a:cubicBezTo>
                    <a:pt x="101431" y="6666"/>
                    <a:pt x="101199" y="8333"/>
                    <a:pt x="101199" y="15000"/>
                  </a:cubicBezTo>
                  <a:cubicBezTo>
                    <a:pt x="101199" y="105000"/>
                    <a:pt x="101199" y="105000"/>
                    <a:pt x="101199" y="105000"/>
                  </a:cubicBezTo>
                  <a:cubicBezTo>
                    <a:pt x="101199" y="111666"/>
                    <a:pt x="101431" y="113333"/>
                    <a:pt x="102127" y="113333"/>
                  </a:cubicBezTo>
                  <a:cubicBezTo>
                    <a:pt x="102127" y="118333"/>
                    <a:pt x="102127" y="118333"/>
                    <a:pt x="102127" y="118333"/>
                  </a:cubicBezTo>
                  <a:cubicBezTo>
                    <a:pt x="96789" y="118333"/>
                    <a:pt x="96789" y="118333"/>
                    <a:pt x="96789" y="118333"/>
                  </a:cubicBezTo>
                  <a:cubicBezTo>
                    <a:pt x="96789" y="113333"/>
                    <a:pt x="96789" y="113333"/>
                    <a:pt x="96789" y="113333"/>
                  </a:cubicBezTo>
                  <a:cubicBezTo>
                    <a:pt x="97717" y="113333"/>
                    <a:pt x="97717" y="111666"/>
                    <a:pt x="97717" y="105000"/>
                  </a:cubicBezTo>
                  <a:lnTo>
                    <a:pt x="97717" y="58333"/>
                  </a:lnTo>
                  <a:close/>
                  <a:moveTo>
                    <a:pt x="79613" y="68333"/>
                  </a:moveTo>
                  <a:cubicBezTo>
                    <a:pt x="77524" y="21666"/>
                    <a:pt x="77524" y="21666"/>
                    <a:pt x="77524" y="21666"/>
                  </a:cubicBezTo>
                  <a:cubicBezTo>
                    <a:pt x="75203" y="68333"/>
                    <a:pt x="75203" y="68333"/>
                    <a:pt x="75203" y="68333"/>
                  </a:cubicBezTo>
                  <a:lnTo>
                    <a:pt x="79613" y="68333"/>
                  </a:lnTo>
                  <a:close/>
                  <a:moveTo>
                    <a:pt x="81702" y="118333"/>
                  </a:moveTo>
                  <a:cubicBezTo>
                    <a:pt x="81702" y="111666"/>
                    <a:pt x="81237" y="100000"/>
                    <a:pt x="80773" y="90000"/>
                  </a:cubicBezTo>
                  <a:cubicBezTo>
                    <a:pt x="80077" y="75000"/>
                    <a:pt x="80077" y="75000"/>
                    <a:pt x="80077" y="75000"/>
                  </a:cubicBezTo>
                  <a:cubicBezTo>
                    <a:pt x="74970" y="75000"/>
                    <a:pt x="74970" y="75000"/>
                    <a:pt x="74970" y="75000"/>
                  </a:cubicBezTo>
                  <a:cubicBezTo>
                    <a:pt x="74274" y="86666"/>
                    <a:pt x="74042" y="96666"/>
                    <a:pt x="73810" y="103333"/>
                  </a:cubicBezTo>
                  <a:cubicBezTo>
                    <a:pt x="73578" y="110000"/>
                    <a:pt x="73346" y="115000"/>
                    <a:pt x="73346" y="118333"/>
                  </a:cubicBezTo>
                  <a:cubicBezTo>
                    <a:pt x="70328" y="118333"/>
                    <a:pt x="70328" y="118333"/>
                    <a:pt x="70328" y="118333"/>
                  </a:cubicBezTo>
                  <a:cubicBezTo>
                    <a:pt x="70793" y="113333"/>
                    <a:pt x="71489" y="103333"/>
                    <a:pt x="72649" y="83333"/>
                  </a:cubicBezTo>
                  <a:cubicBezTo>
                    <a:pt x="75667" y="30000"/>
                    <a:pt x="75667" y="30000"/>
                    <a:pt x="75667" y="30000"/>
                  </a:cubicBezTo>
                  <a:cubicBezTo>
                    <a:pt x="76363" y="18333"/>
                    <a:pt x="76363" y="15000"/>
                    <a:pt x="76363" y="11666"/>
                  </a:cubicBezTo>
                  <a:cubicBezTo>
                    <a:pt x="76363" y="10000"/>
                    <a:pt x="76363" y="6666"/>
                    <a:pt x="75435" y="5000"/>
                  </a:cubicBezTo>
                  <a:cubicBezTo>
                    <a:pt x="75435" y="1666"/>
                    <a:pt x="75435" y="1666"/>
                    <a:pt x="75435" y="1666"/>
                  </a:cubicBezTo>
                  <a:cubicBezTo>
                    <a:pt x="80077" y="1666"/>
                    <a:pt x="80077" y="1666"/>
                    <a:pt x="80077" y="1666"/>
                  </a:cubicBezTo>
                  <a:cubicBezTo>
                    <a:pt x="80309" y="5000"/>
                    <a:pt x="80309" y="8333"/>
                    <a:pt x="80773" y="18333"/>
                  </a:cubicBezTo>
                  <a:cubicBezTo>
                    <a:pt x="84255" y="88333"/>
                    <a:pt x="84255" y="88333"/>
                    <a:pt x="84255" y="88333"/>
                  </a:cubicBezTo>
                  <a:cubicBezTo>
                    <a:pt x="84951" y="101666"/>
                    <a:pt x="85647" y="113333"/>
                    <a:pt x="85880" y="118333"/>
                  </a:cubicBezTo>
                  <a:lnTo>
                    <a:pt x="81702" y="118333"/>
                  </a:lnTo>
                  <a:close/>
                  <a:moveTo>
                    <a:pt x="63365" y="110000"/>
                  </a:moveTo>
                  <a:cubicBezTo>
                    <a:pt x="65454" y="110000"/>
                    <a:pt x="66382" y="100000"/>
                    <a:pt x="66382" y="80000"/>
                  </a:cubicBezTo>
                  <a:cubicBezTo>
                    <a:pt x="66382" y="61666"/>
                    <a:pt x="65686" y="50000"/>
                    <a:pt x="62901" y="50000"/>
                  </a:cubicBezTo>
                  <a:cubicBezTo>
                    <a:pt x="61508" y="50000"/>
                    <a:pt x="61508" y="50000"/>
                    <a:pt x="61508" y="50000"/>
                  </a:cubicBezTo>
                  <a:cubicBezTo>
                    <a:pt x="61508" y="100000"/>
                    <a:pt x="61508" y="100000"/>
                    <a:pt x="61508" y="100000"/>
                  </a:cubicBezTo>
                  <a:cubicBezTo>
                    <a:pt x="61508" y="108333"/>
                    <a:pt x="61740" y="110000"/>
                    <a:pt x="62901" y="110000"/>
                  </a:cubicBezTo>
                  <a:lnTo>
                    <a:pt x="63365" y="110000"/>
                  </a:lnTo>
                  <a:close/>
                  <a:moveTo>
                    <a:pt x="62669" y="8333"/>
                  </a:moveTo>
                  <a:cubicBezTo>
                    <a:pt x="61508" y="8333"/>
                    <a:pt x="61508" y="10000"/>
                    <a:pt x="61508" y="15000"/>
                  </a:cubicBezTo>
                  <a:cubicBezTo>
                    <a:pt x="61508" y="43333"/>
                    <a:pt x="61508" y="43333"/>
                    <a:pt x="61508" y="43333"/>
                  </a:cubicBezTo>
                  <a:cubicBezTo>
                    <a:pt x="62437" y="43333"/>
                    <a:pt x="62437" y="43333"/>
                    <a:pt x="62437" y="43333"/>
                  </a:cubicBezTo>
                  <a:cubicBezTo>
                    <a:pt x="66847" y="43333"/>
                    <a:pt x="69864" y="46666"/>
                    <a:pt x="69864" y="78333"/>
                  </a:cubicBezTo>
                  <a:cubicBezTo>
                    <a:pt x="69864" y="110000"/>
                    <a:pt x="67543" y="118333"/>
                    <a:pt x="63597" y="118333"/>
                  </a:cubicBezTo>
                  <a:cubicBezTo>
                    <a:pt x="57098" y="118333"/>
                    <a:pt x="57098" y="118333"/>
                    <a:pt x="57098" y="118333"/>
                  </a:cubicBezTo>
                  <a:cubicBezTo>
                    <a:pt x="57098" y="113333"/>
                    <a:pt x="57098" y="113333"/>
                    <a:pt x="57098" y="113333"/>
                  </a:cubicBezTo>
                  <a:cubicBezTo>
                    <a:pt x="57794" y="113333"/>
                    <a:pt x="58027" y="111666"/>
                    <a:pt x="58027" y="105000"/>
                  </a:cubicBezTo>
                  <a:cubicBezTo>
                    <a:pt x="58027" y="15000"/>
                    <a:pt x="58027" y="15000"/>
                    <a:pt x="58027" y="15000"/>
                  </a:cubicBezTo>
                  <a:cubicBezTo>
                    <a:pt x="58027" y="8333"/>
                    <a:pt x="57794" y="6666"/>
                    <a:pt x="57098" y="5000"/>
                  </a:cubicBezTo>
                  <a:cubicBezTo>
                    <a:pt x="57098" y="1666"/>
                    <a:pt x="57098" y="1666"/>
                    <a:pt x="57098" y="1666"/>
                  </a:cubicBezTo>
                  <a:cubicBezTo>
                    <a:pt x="69168" y="1666"/>
                    <a:pt x="69168" y="1666"/>
                    <a:pt x="69168" y="1666"/>
                  </a:cubicBezTo>
                  <a:cubicBezTo>
                    <a:pt x="69168" y="10000"/>
                    <a:pt x="69168" y="18333"/>
                    <a:pt x="69168" y="26666"/>
                  </a:cubicBezTo>
                  <a:cubicBezTo>
                    <a:pt x="68239" y="26666"/>
                    <a:pt x="68239" y="26666"/>
                    <a:pt x="68239" y="26666"/>
                  </a:cubicBezTo>
                  <a:cubicBezTo>
                    <a:pt x="68007" y="21666"/>
                    <a:pt x="68007" y="21666"/>
                    <a:pt x="68007" y="21666"/>
                  </a:cubicBezTo>
                  <a:cubicBezTo>
                    <a:pt x="67543" y="10000"/>
                    <a:pt x="67079" y="8333"/>
                    <a:pt x="64758" y="8333"/>
                  </a:cubicBezTo>
                  <a:lnTo>
                    <a:pt x="62669" y="8333"/>
                  </a:lnTo>
                  <a:close/>
                  <a:moveTo>
                    <a:pt x="49206" y="65000"/>
                  </a:moveTo>
                  <a:cubicBezTo>
                    <a:pt x="51528" y="65000"/>
                    <a:pt x="51992" y="51666"/>
                    <a:pt x="51992" y="33333"/>
                  </a:cubicBezTo>
                  <a:cubicBezTo>
                    <a:pt x="51992" y="18333"/>
                    <a:pt x="51295" y="8333"/>
                    <a:pt x="48974" y="8333"/>
                  </a:cubicBezTo>
                  <a:cubicBezTo>
                    <a:pt x="48742" y="8333"/>
                    <a:pt x="48742" y="8333"/>
                    <a:pt x="48742" y="8333"/>
                  </a:cubicBezTo>
                  <a:cubicBezTo>
                    <a:pt x="48046" y="8333"/>
                    <a:pt x="47582" y="10000"/>
                    <a:pt x="47582" y="15000"/>
                  </a:cubicBezTo>
                  <a:cubicBezTo>
                    <a:pt x="47582" y="65000"/>
                    <a:pt x="47582" y="65000"/>
                    <a:pt x="47582" y="65000"/>
                  </a:cubicBezTo>
                  <a:lnTo>
                    <a:pt x="49206" y="65000"/>
                  </a:lnTo>
                  <a:close/>
                  <a:moveTo>
                    <a:pt x="43172" y="118333"/>
                  </a:moveTo>
                  <a:cubicBezTo>
                    <a:pt x="43172" y="113333"/>
                    <a:pt x="43172" y="113333"/>
                    <a:pt x="43172" y="113333"/>
                  </a:cubicBezTo>
                  <a:cubicBezTo>
                    <a:pt x="44100" y="113333"/>
                    <a:pt x="44100" y="111666"/>
                    <a:pt x="44100" y="105000"/>
                  </a:cubicBezTo>
                  <a:cubicBezTo>
                    <a:pt x="44100" y="15000"/>
                    <a:pt x="44100" y="15000"/>
                    <a:pt x="44100" y="15000"/>
                  </a:cubicBezTo>
                  <a:cubicBezTo>
                    <a:pt x="44100" y="8333"/>
                    <a:pt x="44100" y="6666"/>
                    <a:pt x="43172" y="5000"/>
                  </a:cubicBezTo>
                  <a:cubicBezTo>
                    <a:pt x="43172" y="1666"/>
                    <a:pt x="43172" y="1666"/>
                    <a:pt x="43172" y="1666"/>
                  </a:cubicBezTo>
                  <a:cubicBezTo>
                    <a:pt x="49903" y="1666"/>
                    <a:pt x="49903" y="1666"/>
                    <a:pt x="49903" y="1666"/>
                  </a:cubicBezTo>
                  <a:cubicBezTo>
                    <a:pt x="53152" y="1666"/>
                    <a:pt x="55705" y="6666"/>
                    <a:pt x="55705" y="35000"/>
                  </a:cubicBezTo>
                  <a:cubicBezTo>
                    <a:pt x="55705" y="63333"/>
                    <a:pt x="53152" y="71666"/>
                    <a:pt x="49206" y="71666"/>
                  </a:cubicBezTo>
                  <a:cubicBezTo>
                    <a:pt x="47582" y="71666"/>
                    <a:pt x="47582" y="71666"/>
                    <a:pt x="47582" y="71666"/>
                  </a:cubicBezTo>
                  <a:cubicBezTo>
                    <a:pt x="47582" y="105000"/>
                    <a:pt x="47582" y="105000"/>
                    <a:pt x="47582" y="105000"/>
                  </a:cubicBezTo>
                  <a:cubicBezTo>
                    <a:pt x="47582" y="111666"/>
                    <a:pt x="47814" y="113333"/>
                    <a:pt x="48510" y="113333"/>
                  </a:cubicBezTo>
                  <a:cubicBezTo>
                    <a:pt x="48510" y="118333"/>
                    <a:pt x="48510" y="118333"/>
                    <a:pt x="48510" y="118333"/>
                  </a:cubicBezTo>
                  <a:lnTo>
                    <a:pt x="43172" y="118333"/>
                  </a:lnTo>
                  <a:close/>
                  <a:moveTo>
                    <a:pt x="34816" y="8333"/>
                  </a:moveTo>
                  <a:cubicBezTo>
                    <a:pt x="34119" y="8333"/>
                    <a:pt x="33887" y="10000"/>
                    <a:pt x="33887" y="13333"/>
                  </a:cubicBezTo>
                  <a:cubicBezTo>
                    <a:pt x="33887" y="50000"/>
                    <a:pt x="33887" y="50000"/>
                    <a:pt x="33887" y="50000"/>
                  </a:cubicBezTo>
                  <a:cubicBezTo>
                    <a:pt x="35976" y="50000"/>
                    <a:pt x="35976" y="50000"/>
                    <a:pt x="35976" y="50000"/>
                  </a:cubicBezTo>
                  <a:cubicBezTo>
                    <a:pt x="36905" y="50000"/>
                    <a:pt x="38297" y="50000"/>
                    <a:pt x="38994" y="46666"/>
                  </a:cubicBezTo>
                  <a:cubicBezTo>
                    <a:pt x="38994" y="61666"/>
                    <a:pt x="38994" y="61666"/>
                    <a:pt x="38994" y="61666"/>
                  </a:cubicBezTo>
                  <a:cubicBezTo>
                    <a:pt x="38297" y="58333"/>
                    <a:pt x="36905" y="58333"/>
                    <a:pt x="35976" y="58333"/>
                  </a:cubicBezTo>
                  <a:cubicBezTo>
                    <a:pt x="33887" y="58333"/>
                    <a:pt x="33887" y="58333"/>
                    <a:pt x="33887" y="58333"/>
                  </a:cubicBezTo>
                  <a:cubicBezTo>
                    <a:pt x="33887" y="101666"/>
                    <a:pt x="33887" y="101666"/>
                    <a:pt x="33887" y="101666"/>
                  </a:cubicBezTo>
                  <a:cubicBezTo>
                    <a:pt x="33887" y="108333"/>
                    <a:pt x="34352" y="110000"/>
                    <a:pt x="36441" y="110000"/>
                  </a:cubicBezTo>
                  <a:cubicBezTo>
                    <a:pt x="36905" y="110000"/>
                    <a:pt x="36905" y="110000"/>
                    <a:pt x="36905" y="110000"/>
                  </a:cubicBezTo>
                  <a:cubicBezTo>
                    <a:pt x="38994" y="110000"/>
                    <a:pt x="39458" y="110000"/>
                    <a:pt x="39922" y="95000"/>
                  </a:cubicBezTo>
                  <a:cubicBezTo>
                    <a:pt x="40154" y="90000"/>
                    <a:pt x="40154" y="90000"/>
                    <a:pt x="40154" y="90000"/>
                  </a:cubicBezTo>
                  <a:cubicBezTo>
                    <a:pt x="41083" y="90000"/>
                    <a:pt x="41083" y="90000"/>
                    <a:pt x="41083" y="90000"/>
                  </a:cubicBezTo>
                  <a:cubicBezTo>
                    <a:pt x="41083" y="100000"/>
                    <a:pt x="41083" y="108333"/>
                    <a:pt x="41083" y="118333"/>
                  </a:cubicBezTo>
                  <a:cubicBezTo>
                    <a:pt x="29477" y="118333"/>
                    <a:pt x="29477" y="118333"/>
                    <a:pt x="29477" y="118333"/>
                  </a:cubicBezTo>
                  <a:cubicBezTo>
                    <a:pt x="29477" y="113333"/>
                    <a:pt x="29477" y="113333"/>
                    <a:pt x="29477" y="113333"/>
                  </a:cubicBezTo>
                  <a:cubicBezTo>
                    <a:pt x="30406" y="113333"/>
                    <a:pt x="30406" y="111666"/>
                    <a:pt x="30406" y="105000"/>
                  </a:cubicBezTo>
                  <a:cubicBezTo>
                    <a:pt x="30406" y="15000"/>
                    <a:pt x="30406" y="15000"/>
                    <a:pt x="30406" y="15000"/>
                  </a:cubicBezTo>
                  <a:cubicBezTo>
                    <a:pt x="30406" y="8333"/>
                    <a:pt x="30406" y="6666"/>
                    <a:pt x="29477" y="5000"/>
                  </a:cubicBezTo>
                  <a:cubicBezTo>
                    <a:pt x="29477" y="1666"/>
                    <a:pt x="29477" y="1666"/>
                    <a:pt x="29477" y="1666"/>
                  </a:cubicBezTo>
                  <a:cubicBezTo>
                    <a:pt x="40851" y="1666"/>
                    <a:pt x="40851" y="1666"/>
                    <a:pt x="40851" y="1666"/>
                  </a:cubicBezTo>
                  <a:cubicBezTo>
                    <a:pt x="40851" y="10000"/>
                    <a:pt x="40851" y="18333"/>
                    <a:pt x="40851" y="26666"/>
                  </a:cubicBezTo>
                  <a:cubicBezTo>
                    <a:pt x="39922" y="26666"/>
                    <a:pt x="39922" y="26666"/>
                    <a:pt x="39922" y="26666"/>
                  </a:cubicBezTo>
                  <a:cubicBezTo>
                    <a:pt x="39690" y="21666"/>
                    <a:pt x="39690" y="21666"/>
                    <a:pt x="39690" y="21666"/>
                  </a:cubicBezTo>
                  <a:cubicBezTo>
                    <a:pt x="39226" y="10000"/>
                    <a:pt x="38529" y="8333"/>
                    <a:pt x="36441" y="8333"/>
                  </a:cubicBezTo>
                  <a:lnTo>
                    <a:pt x="34816" y="8333"/>
                  </a:lnTo>
                  <a:close/>
                  <a:moveTo>
                    <a:pt x="21121" y="110000"/>
                  </a:moveTo>
                  <a:cubicBezTo>
                    <a:pt x="23210" y="110000"/>
                    <a:pt x="24139" y="100000"/>
                    <a:pt x="24139" y="80000"/>
                  </a:cubicBezTo>
                  <a:cubicBezTo>
                    <a:pt x="24139" y="61666"/>
                    <a:pt x="23210" y="50000"/>
                    <a:pt x="20657" y="50000"/>
                  </a:cubicBezTo>
                  <a:cubicBezTo>
                    <a:pt x="19264" y="50000"/>
                    <a:pt x="19264" y="50000"/>
                    <a:pt x="19264" y="50000"/>
                  </a:cubicBezTo>
                  <a:cubicBezTo>
                    <a:pt x="19264" y="100000"/>
                    <a:pt x="19264" y="100000"/>
                    <a:pt x="19264" y="100000"/>
                  </a:cubicBezTo>
                  <a:cubicBezTo>
                    <a:pt x="19264" y="108333"/>
                    <a:pt x="19497" y="110000"/>
                    <a:pt x="20657" y="110000"/>
                  </a:cubicBezTo>
                  <a:lnTo>
                    <a:pt x="21121" y="110000"/>
                  </a:lnTo>
                  <a:close/>
                  <a:moveTo>
                    <a:pt x="20425" y="8333"/>
                  </a:moveTo>
                  <a:cubicBezTo>
                    <a:pt x="19264" y="8333"/>
                    <a:pt x="19264" y="10000"/>
                    <a:pt x="19264" y="15000"/>
                  </a:cubicBezTo>
                  <a:cubicBezTo>
                    <a:pt x="19264" y="43333"/>
                    <a:pt x="19264" y="43333"/>
                    <a:pt x="19264" y="43333"/>
                  </a:cubicBezTo>
                  <a:cubicBezTo>
                    <a:pt x="19961" y="43333"/>
                    <a:pt x="19961" y="43333"/>
                    <a:pt x="19961" y="43333"/>
                  </a:cubicBezTo>
                  <a:cubicBezTo>
                    <a:pt x="24603" y="43333"/>
                    <a:pt x="27620" y="46666"/>
                    <a:pt x="27620" y="78333"/>
                  </a:cubicBezTo>
                  <a:cubicBezTo>
                    <a:pt x="27620" y="110000"/>
                    <a:pt x="25299" y="118333"/>
                    <a:pt x="21353" y="118333"/>
                  </a:cubicBezTo>
                  <a:cubicBezTo>
                    <a:pt x="14854" y="118333"/>
                    <a:pt x="14854" y="118333"/>
                    <a:pt x="14854" y="118333"/>
                  </a:cubicBezTo>
                  <a:cubicBezTo>
                    <a:pt x="14854" y="113333"/>
                    <a:pt x="14854" y="113333"/>
                    <a:pt x="14854" y="113333"/>
                  </a:cubicBezTo>
                  <a:cubicBezTo>
                    <a:pt x="15551" y="113333"/>
                    <a:pt x="15783" y="111666"/>
                    <a:pt x="15783" y="105000"/>
                  </a:cubicBezTo>
                  <a:cubicBezTo>
                    <a:pt x="15783" y="15000"/>
                    <a:pt x="15783" y="15000"/>
                    <a:pt x="15783" y="15000"/>
                  </a:cubicBezTo>
                  <a:cubicBezTo>
                    <a:pt x="15783" y="8333"/>
                    <a:pt x="15551" y="6666"/>
                    <a:pt x="14854" y="5000"/>
                  </a:cubicBezTo>
                  <a:cubicBezTo>
                    <a:pt x="14854" y="1666"/>
                    <a:pt x="14854" y="1666"/>
                    <a:pt x="14854" y="1666"/>
                  </a:cubicBezTo>
                  <a:cubicBezTo>
                    <a:pt x="26924" y="1666"/>
                    <a:pt x="26924" y="1666"/>
                    <a:pt x="26924" y="1666"/>
                  </a:cubicBezTo>
                  <a:cubicBezTo>
                    <a:pt x="26692" y="10000"/>
                    <a:pt x="26692" y="18333"/>
                    <a:pt x="26924" y="26666"/>
                  </a:cubicBezTo>
                  <a:cubicBezTo>
                    <a:pt x="25996" y="26666"/>
                    <a:pt x="25996" y="26666"/>
                    <a:pt x="25996" y="26666"/>
                  </a:cubicBezTo>
                  <a:cubicBezTo>
                    <a:pt x="25764" y="21666"/>
                    <a:pt x="25764" y="21666"/>
                    <a:pt x="25764" y="21666"/>
                  </a:cubicBezTo>
                  <a:cubicBezTo>
                    <a:pt x="25299" y="10000"/>
                    <a:pt x="24603" y="8333"/>
                    <a:pt x="22514" y="8333"/>
                  </a:cubicBezTo>
                  <a:lnTo>
                    <a:pt x="20425" y="8333"/>
                  </a:lnTo>
                  <a:close/>
                  <a:moveTo>
                    <a:pt x="12765" y="101666"/>
                  </a:moveTo>
                  <a:cubicBezTo>
                    <a:pt x="13230" y="110000"/>
                    <a:pt x="13230" y="110000"/>
                    <a:pt x="13230" y="110000"/>
                  </a:cubicBezTo>
                  <a:cubicBezTo>
                    <a:pt x="11837" y="116666"/>
                    <a:pt x="9748" y="120000"/>
                    <a:pt x="7659" y="120000"/>
                  </a:cubicBezTo>
                  <a:cubicBezTo>
                    <a:pt x="3017" y="120000"/>
                    <a:pt x="0" y="101666"/>
                    <a:pt x="0" y="61666"/>
                  </a:cubicBezTo>
                  <a:cubicBezTo>
                    <a:pt x="0" y="23333"/>
                    <a:pt x="2321" y="0"/>
                    <a:pt x="8123" y="0"/>
                  </a:cubicBezTo>
                  <a:cubicBezTo>
                    <a:pt x="10676" y="0"/>
                    <a:pt x="12301" y="3333"/>
                    <a:pt x="12765" y="5000"/>
                  </a:cubicBezTo>
                  <a:cubicBezTo>
                    <a:pt x="12765" y="13333"/>
                    <a:pt x="12765" y="21666"/>
                    <a:pt x="12765" y="28333"/>
                  </a:cubicBezTo>
                  <a:cubicBezTo>
                    <a:pt x="11837" y="28333"/>
                    <a:pt x="11837" y="28333"/>
                    <a:pt x="11837" y="28333"/>
                  </a:cubicBezTo>
                  <a:cubicBezTo>
                    <a:pt x="11605" y="21666"/>
                    <a:pt x="11605" y="21666"/>
                    <a:pt x="11605" y="21666"/>
                  </a:cubicBezTo>
                  <a:cubicBezTo>
                    <a:pt x="11141" y="13333"/>
                    <a:pt x="10444" y="6666"/>
                    <a:pt x="8123" y="6666"/>
                  </a:cubicBezTo>
                  <a:cubicBezTo>
                    <a:pt x="4874" y="6666"/>
                    <a:pt x="3945" y="25000"/>
                    <a:pt x="3945" y="56666"/>
                  </a:cubicBezTo>
                  <a:cubicBezTo>
                    <a:pt x="3945" y="86666"/>
                    <a:pt x="4642" y="108333"/>
                    <a:pt x="8820" y="108333"/>
                  </a:cubicBezTo>
                  <a:cubicBezTo>
                    <a:pt x="10676" y="108333"/>
                    <a:pt x="11837" y="105000"/>
                    <a:pt x="12765" y="10166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82275" tIns="41125" rIns="82275" bIns="411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3980337" y="-563614"/>
              <a:ext cx="1925637" cy="269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82275" tIns="41125" rIns="82275" bIns="411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3321525" y="-965250"/>
              <a:ext cx="508000" cy="4968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444" y="36000"/>
                  </a:moveTo>
                  <a:cubicBezTo>
                    <a:pt x="89777" y="3692"/>
                    <a:pt x="89777" y="3692"/>
                    <a:pt x="89777" y="3692"/>
                  </a:cubicBezTo>
                  <a:cubicBezTo>
                    <a:pt x="88000" y="2769"/>
                    <a:pt x="85333" y="923"/>
                    <a:pt x="82666" y="0"/>
                  </a:cubicBezTo>
                  <a:cubicBezTo>
                    <a:pt x="36444" y="28615"/>
                    <a:pt x="36444" y="28615"/>
                    <a:pt x="36444" y="28615"/>
                  </a:cubicBezTo>
                  <a:cubicBezTo>
                    <a:pt x="16000" y="15692"/>
                    <a:pt x="16000" y="15692"/>
                    <a:pt x="16000" y="15692"/>
                  </a:cubicBezTo>
                  <a:cubicBezTo>
                    <a:pt x="14222" y="17538"/>
                    <a:pt x="12444" y="19384"/>
                    <a:pt x="11555" y="21230"/>
                  </a:cubicBezTo>
                  <a:lnTo>
                    <a:pt x="36444" y="36000"/>
                  </a:lnTo>
                  <a:close/>
                  <a:moveTo>
                    <a:pt x="101333" y="12923"/>
                  </a:moveTo>
                  <a:cubicBezTo>
                    <a:pt x="99555" y="11076"/>
                    <a:pt x="97777" y="9230"/>
                    <a:pt x="96000" y="8307"/>
                  </a:cubicBezTo>
                  <a:cubicBezTo>
                    <a:pt x="36444" y="43384"/>
                    <a:pt x="36444" y="43384"/>
                    <a:pt x="36444" y="43384"/>
                  </a:cubicBezTo>
                  <a:cubicBezTo>
                    <a:pt x="8000" y="26769"/>
                    <a:pt x="8000" y="26769"/>
                    <a:pt x="8000" y="26769"/>
                  </a:cubicBezTo>
                  <a:cubicBezTo>
                    <a:pt x="7111" y="28615"/>
                    <a:pt x="6222" y="30461"/>
                    <a:pt x="5333" y="33230"/>
                  </a:cubicBezTo>
                  <a:cubicBezTo>
                    <a:pt x="36444" y="51692"/>
                    <a:pt x="36444" y="51692"/>
                    <a:pt x="36444" y="51692"/>
                  </a:cubicBezTo>
                  <a:lnTo>
                    <a:pt x="101333" y="12923"/>
                  </a:lnTo>
                  <a:close/>
                  <a:moveTo>
                    <a:pt x="36444" y="59076"/>
                  </a:moveTo>
                  <a:cubicBezTo>
                    <a:pt x="2666" y="39692"/>
                    <a:pt x="2666" y="39692"/>
                    <a:pt x="2666" y="39692"/>
                  </a:cubicBezTo>
                  <a:cubicBezTo>
                    <a:pt x="1777" y="41538"/>
                    <a:pt x="1777" y="43384"/>
                    <a:pt x="888" y="46153"/>
                  </a:cubicBezTo>
                  <a:cubicBezTo>
                    <a:pt x="36444" y="67384"/>
                    <a:pt x="36444" y="67384"/>
                    <a:pt x="36444" y="67384"/>
                  </a:cubicBezTo>
                  <a:cubicBezTo>
                    <a:pt x="109333" y="23076"/>
                    <a:pt x="109333" y="23076"/>
                    <a:pt x="109333" y="23076"/>
                  </a:cubicBezTo>
                  <a:cubicBezTo>
                    <a:pt x="108444" y="21230"/>
                    <a:pt x="107555" y="19384"/>
                    <a:pt x="105777" y="17538"/>
                  </a:cubicBezTo>
                  <a:lnTo>
                    <a:pt x="36444" y="59076"/>
                  </a:lnTo>
                  <a:close/>
                  <a:moveTo>
                    <a:pt x="120000" y="57230"/>
                  </a:moveTo>
                  <a:cubicBezTo>
                    <a:pt x="120000" y="91384"/>
                    <a:pt x="92444" y="120000"/>
                    <a:pt x="59555" y="120000"/>
                  </a:cubicBezTo>
                  <a:cubicBezTo>
                    <a:pt x="26666" y="120000"/>
                    <a:pt x="0" y="91384"/>
                    <a:pt x="0" y="57230"/>
                  </a:cubicBezTo>
                  <a:cubicBezTo>
                    <a:pt x="0" y="56307"/>
                    <a:pt x="0" y="54461"/>
                    <a:pt x="0" y="53538"/>
                  </a:cubicBezTo>
                  <a:cubicBezTo>
                    <a:pt x="36444" y="74769"/>
                    <a:pt x="36444" y="74769"/>
                    <a:pt x="36444" y="74769"/>
                  </a:cubicBezTo>
                  <a:cubicBezTo>
                    <a:pt x="112888" y="29538"/>
                    <a:pt x="112888" y="29538"/>
                    <a:pt x="112888" y="29538"/>
                  </a:cubicBezTo>
                  <a:cubicBezTo>
                    <a:pt x="117333" y="37846"/>
                    <a:pt x="120000" y="47076"/>
                    <a:pt x="120000" y="5723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82275" tIns="41125" rIns="82275" bIns="411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Shape 59"/>
          <p:cNvSpPr txBox="1"/>
          <p:nvPr/>
        </p:nvSpPr>
        <p:spPr>
          <a:xfrm>
            <a:off x="8788181" y="4912364"/>
            <a:ext cx="213008" cy="11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ru"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ru" sz="1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3" r:id="rId3"/>
    <p:sldLayoutId id="2147483664" r:id="rId4"/>
    <p:sldLayoutId id="2147483665" r:id="rId5"/>
    <p:sldLayoutId id="214748366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tiff"/><Relationship Id="rId6" Type="http://schemas.openxmlformats.org/officeDocument/2006/relationships/image" Target="../media/image8.tiff"/><Relationship Id="rId7" Type="http://schemas.openxmlformats.org/officeDocument/2006/relationships/hyperlink" Target="http://docs.ansible.com/ansible/intro_dynamic_inventory.html#example-openstack-external-inventory-script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ppt/slides/slide39.x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galaxy.ansible.com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docs.ansible.com/ansible/stat_modul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docs.ansible.com/ansible/playbooks_loops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lthames/ansible-lint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0.xml"/><Relationship Id="rId3" Type="http://schemas.openxmlformats.org/officeDocument/2006/relationships/hyperlink" Target="ppt/slides/slide39.x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1590" y="1235"/>
            <a:ext cx="1585" cy="11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1539400" y="985720"/>
            <a:ext cx="6043200" cy="305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ru-RU" sz="6000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Курс </a:t>
            </a:r>
            <a:r>
              <a:rPr lang="en-US" sz="6000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Ansible</a:t>
            </a:r>
            <a:r>
              <a:rPr lang="ru" sz="6000" b="1" i="0" u="none" strike="noStrike" cap="none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3600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Детальное знакомство</a:t>
            </a:r>
            <a:endParaRPr lang="ru" sz="36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Shape 101"/>
          <p:cNvGrpSpPr/>
          <p:nvPr/>
        </p:nvGrpSpPr>
        <p:grpSpPr>
          <a:xfrm>
            <a:off x="4116422" y="3993156"/>
            <a:ext cx="693939" cy="424813"/>
            <a:chOff x="4506332" y="3403349"/>
            <a:chExt cx="886710" cy="542823"/>
          </a:xfrm>
        </p:grpSpPr>
        <p:sp>
          <p:nvSpPr>
            <p:cNvPr id="102" name="Shape 102"/>
            <p:cNvSpPr/>
            <p:nvPr/>
          </p:nvSpPr>
          <p:spPr>
            <a:xfrm>
              <a:off x="4506332" y="3471135"/>
              <a:ext cx="412627" cy="4126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248" y="73173"/>
                  </a:moveTo>
                  <a:cubicBezTo>
                    <a:pt x="14334" y="76813"/>
                    <a:pt x="15800" y="80344"/>
                    <a:pt x="17701" y="83657"/>
                  </a:cubicBezTo>
                  <a:cubicBezTo>
                    <a:pt x="12380" y="90339"/>
                    <a:pt x="12380" y="90339"/>
                    <a:pt x="12380" y="90339"/>
                  </a:cubicBezTo>
                  <a:cubicBezTo>
                    <a:pt x="10642" y="92566"/>
                    <a:pt x="10805" y="95663"/>
                    <a:pt x="12760" y="97673"/>
                  </a:cubicBezTo>
                  <a:cubicBezTo>
                    <a:pt x="21936" y="106799"/>
                    <a:pt x="21936" y="106799"/>
                    <a:pt x="21936" y="106799"/>
                  </a:cubicBezTo>
                  <a:cubicBezTo>
                    <a:pt x="23891" y="108809"/>
                    <a:pt x="27040" y="108972"/>
                    <a:pt x="29212" y="107234"/>
                  </a:cubicBezTo>
                  <a:cubicBezTo>
                    <a:pt x="35891" y="101964"/>
                    <a:pt x="35891" y="101964"/>
                    <a:pt x="35891" y="101964"/>
                  </a:cubicBezTo>
                  <a:cubicBezTo>
                    <a:pt x="39312" y="103920"/>
                    <a:pt x="43004" y="105495"/>
                    <a:pt x="46805" y="106582"/>
                  </a:cubicBezTo>
                  <a:cubicBezTo>
                    <a:pt x="47782" y="115165"/>
                    <a:pt x="47782" y="115165"/>
                    <a:pt x="47782" y="115165"/>
                  </a:cubicBezTo>
                  <a:cubicBezTo>
                    <a:pt x="48108" y="117935"/>
                    <a:pt x="50443" y="119999"/>
                    <a:pt x="53212" y="119999"/>
                  </a:cubicBezTo>
                  <a:cubicBezTo>
                    <a:pt x="66190" y="119999"/>
                    <a:pt x="66190" y="119999"/>
                    <a:pt x="66190" y="119999"/>
                  </a:cubicBezTo>
                  <a:cubicBezTo>
                    <a:pt x="68959" y="119999"/>
                    <a:pt x="71348" y="117935"/>
                    <a:pt x="71674" y="115165"/>
                  </a:cubicBezTo>
                  <a:cubicBezTo>
                    <a:pt x="72597" y="106853"/>
                    <a:pt x="72597" y="106853"/>
                    <a:pt x="72597" y="106853"/>
                  </a:cubicBezTo>
                  <a:cubicBezTo>
                    <a:pt x="76669" y="105821"/>
                    <a:pt x="80579" y="104191"/>
                    <a:pt x="84271" y="102127"/>
                  </a:cubicBezTo>
                  <a:cubicBezTo>
                    <a:pt x="90733" y="107234"/>
                    <a:pt x="90733" y="107234"/>
                    <a:pt x="90733" y="107234"/>
                  </a:cubicBezTo>
                  <a:cubicBezTo>
                    <a:pt x="92904" y="108972"/>
                    <a:pt x="96054" y="108809"/>
                    <a:pt x="98009" y="106853"/>
                  </a:cubicBezTo>
                  <a:cubicBezTo>
                    <a:pt x="107185" y="97673"/>
                    <a:pt x="107185" y="97673"/>
                    <a:pt x="107185" y="97673"/>
                  </a:cubicBezTo>
                  <a:cubicBezTo>
                    <a:pt x="109140" y="95717"/>
                    <a:pt x="109357" y="92566"/>
                    <a:pt x="107619" y="90393"/>
                  </a:cubicBezTo>
                  <a:cubicBezTo>
                    <a:pt x="102570" y="83983"/>
                    <a:pt x="102570" y="83983"/>
                    <a:pt x="102570" y="83983"/>
                  </a:cubicBezTo>
                  <a:cubicBezTo>
                    <a:pt x="104687" y="80398"/>
                    <a:pt x="106316" y="76541"/>
                    <a:pt x="107402" y="72521"/>
                  </a:cubicBezTo>
                  <a:cubicBezTo>
                    <a:pt x="115113" y="71652"/>
                    <a:pt x="115113" y="71652"/>
                    <a:pt x="115113" y="71652"/>
                  </a:cubicBezTo>
                  <a:cubicBezTo>
                    <a:pt x="117882" y="71326"/>
                    <a:pt x="120000" y="68990"/>
                    <a:pt x="120000" y="66165"/>
                  </a:cubicBezTo>
                  <a:cubicBezTo>
                    <a:pt x="120000" y="53236"/>
                    <a:pt x="120000" y="53236"/>
                    <a:pt x="120000" y="53236"/>
                  </a:cubicBezTo>
                  <a:cubicBezTo>
                    <a:pt x="120000" y="50411"/>
                    <a:pt x="117882" y="48076"/>
                    <a:pt x="115113" y="47750"/>
                  </a:cubicBezTo>
                  <a:cubicBezTo>
                    <a:pt x="107511" y="46880"/>
                    <a:pt x="107511" y="46880"/>
                    <a:pt x="107511" y="46880"/>
                  </a:cubicBezTo>
                  <a:cubicBezTo>
                    <a:pt x="106425" y="42915"/>
                    <a:pt x="104904" y="39112"/>
                    <a:pt x="102895" y="35527"/>
                  </a:cubicBezTo>
                  <a:cubicBezTo>
                    <a:pt x="107565" y="29606"/>
                    <a:pt x="107565" y="29606"/>
                    <a:pt x="107565" y="29606"/>
                  </a:cubicBezTo>
                  <a:cubicBezTo>
                    <a:pt x="109303" y="27378"/>
                    <a:pt x="109140" y="24282"/>
                    <a:pt x="107185" y="22272"/>
                  </a:cubicBezTo>
                  <a:cubicBezTo>
                    <a:pt x="98009" y="13146"/>
                    <a:pt x="98009" y="13146"/>
                    <a:pt x="98009" y="13146"/>
                  </a:cubicBezTo>
                  <a:cubicBezTo>
                    <a:pt x="96054" y="11190"/>
                    <a:pt x="92904" y="10973"/>
                    <a:pt x="90733" y="12711"/>
                  </a:cubicBezTo>
                  <a:cubicBezTo>
                    <a:pt x="84977" y="17274"/>
                    <a:pt x="84977" y="17274"/>
                    <a:pt x="84977" y="17274"/>
                  </a:cubicBezTo>
                  <a:cubicBezTo>
                    <a:pt x="81230" y="15101"/>
                    <a:pt x="77212" y="13417"/>
                    <a:pt x="73031" y="12277"/>
                  </a:cubicBezTo>
                  <a:cubicBezTo>
                    <a:pt x="72162" y="4834"/>
                    <a:pt x="72162" y="4834"/>
                    <a:pt x="72162" y="4834"/>
                  </a:cubicBezTo>
                  <a:cubicBezTo>
                    <a:pt x="71837" y="2064"/>
                    <a:pt x="69502" y="0"/>
                    <a:pt x="66733" y="0"/>
                  </a:cubicBezTo>
                  <a:cubicBezTo>
                    <a:pt x="53755" y="0"/>
                    <a:pt x="53755" y="0"/>
                    <a:pt x="53755" y="0"/>
                  </a:cubicBezTo>
                  <a:cubicBezTo>
                    <a:pt x="50986" y="0"/>
                    <a:pt x="48651" y="2064"/>
                    <a:pt x="48325" y="4834"/>
                  </a:cubicBezTo>
                  <a:cubicBezTo>
                    <a:pt x="47457" y="12277"/>
                    <a:pt x="47457" y="12277"/>
                    <a:pt x="47457" y="12277"/>
                  </a:cubicBezTo>
                  <a:cubicBezTo>
                    <a:pt x="43113" y="13472"/>
                    <a:pt x="39040" y="15210"/>
                    <a:pt x="35185" y="17492"/>
                  </a:cubicBezTo>
                  <a:cubicBezTo>
                    <a:pt x="29212" y="12711"/>
                    <a:pt x="29212" y="12711"/>
                    <a:pt x="29212" y="12711"/>
                  </a:cubicBezTo>
                  <a:cubicBezTo>
                    <a:pt x="27040" y="10973"/>
                    <a:pt x="23891" y="11190"/>
                    <a:pt x="21936" y="13146"/>
                  </a:cubicBezTo>
                  <a:cubicBezTo>
                    <a:pt x="12760" y="22326"/>
                    <a:pt x="12760" y="22326"/>
                    <a:pt x="12760" y="22326"/>
                  </a:cubicBezTo>
                  <a:cubicBezTo>
                    <a:pt x="10805" y="24282"/>
                    <a:pt x="10642" y="27433"/>
                    <a:pt x="12380" y="29606"/>
                  </a:cubicBezTo>
                  <a:cubicBezTo>
                    <a:pt x="17375" y="35961"/>
                    <a:pt x="17375" y="35961"/>
                    <a:pt x="17375" y="35961"/>
                  </a:cubicBezTo>
                  <a:cubicBezTo>
                    <a:pt x="15366" y="39547"/>
                    <a:pt x="13846" y="43404"/>
                    <a:pt x="12814" y="47369"/>
                  </a:cubicBezTo>
                  <a:cubicBezTo>
                    <a:pt x="4832" y="48293"/>
                    <a:pt x="4832" y="48293"/>
                    <a:pt x="4832" y="48293"/>
                  </a:cubicBezTo>
                  <a:cubicBezTo>
                    <a:pt x="2063" y="48619"/>
                    <a:pt x="0" y="50955"/>
                    <a:pt x="0" y="53779"/>
                  </a:cubicBezTo>
                  <a:cubicBezTo>
                    <a:pt x="0" y="66708"/>
                    <a:pt x="0" y="66708"/>
                    <a:pt x="0" y="66708"/>
                  </a:cubicBezTo>
                  <a:cubicBezTo>
                    <a:pt x="0" y="69533"/>
                    <a:pt x="2063" y="71869"/>
                    <a:pt x="4832" y="72195"/>
                  </a:cubicBezTo>
                  <a:lnTo>
                    <a:pt x="13248" y="73173"/>
                  </a:lnTo>
                  <a:close/>
                  <a:moveTo>
                    <a:pt x="60271" y="38080"/>
                  </a:moveTo>
                  <a:cubicBezTo>
                    <a:pt x="72054" y="38080"/>
                    <a:pt x="81665" y="47695"/>
                    <a:pt x="81665" y="59538"/>
                  </a:cubicBezTo>
                  <a:cubicBezTo>
                    <a:pt x="81665" y="71326"/>
                    <a:pt x="72054" y="80941"/>
                    <a:pt x="60271" y="80941"/>
                  </a:cubicBezTo>
                  <a:cubicBezTo>
                    <a:pt x="48434" y="80941"/>
                    <a:pt x="38823" y="71326"/>
                    <a:pt x="38823" y="59538"/>
                  </a:cubicBezTo>
                  <a:cubicBezTo>
                    <a:pt x="38823" y="47695"/>
                    <a:pt x="48434" y="38080"/>
                    <a:pt x="60271" y="380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71350" tIns="35675" rIns="71350" bIns="356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 rot="1408111">
              <a:off x="4915315" y="3468446"/>
              <a:ext cx="412629" cy="41262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248" y="73173"/>
                  </a:moveTo>
                  <a:cubicBezTo>
                    <a:pt x="14334" y="76813"/>
                    <a:pt x="15800" y="80344"/>
                    <a:pt x="17701" y="83657"/>
                  </a:cubicBezTo>
                  <a:cubicBezTo>
                    <a:pt x="12380" y="90339"/>
                    <a:pt x="12380" y="90339"/>
                    <a:pt x="12380" y="90339"/>
                  </a:cubicBezTo>
                  <a:cubicBezTo>
                    <a:pt x="10642" y="92566"/>
                    <a:pt x="10805" y="95663"/>
                    <a:pt x="12760" y="97673"/>
                  </a:cubicBezTo>
                  <a:cubicBezTo>
                    <a:pt x="21936" y="106799"/>
                    <a:pt x="21936" y="106799"/>
                    <a:pt x="21936" y="106799"/>
                  </a:cubicBezTo>
                  <a:cubicBezTo>
                    <a:pt x="23891" y="108809"/>
                    <a:pt x="27040" y="108972"/>
                    <a:pt x="29212" y="107234"/>
                  </a:cubicBezTo>
                  <a:cubicBezTo>
                    <a:pt x="35891" y="101964"/>
                    <a:pt x="35891" y="101964"/>
                    <a:pt x="35891" y="101964"/>
                  </a:cubicBezTo>
                  <a:cubicBezTo>
                    <a:pt x="39312" y="103920"/>
                    <a:pt x="43004" y="105495"/>
                    <a:pt x="46805" y="106582"/>
                  </a:cubicBezTo>
                  <a:cubicBezTo>
                    <a:pt x="47782" y="115165"/>
                    <a:pt x="47782" y="115165"/>
                    <a:pt x="47782" y="115165"/>
                  </a:cubicBezTo>
                  <a:cubicBezTo>
                    <a:pt x="48108" y="117935"/>
                    <a:pt x="50443" y="119999"/>
                    <a:pt x="53212" y="119999"/>
                  </a:cubicBezTo>
                  <a:cubicBezTo>
                    <a:pt x="66190" y="119999"/>
                    <a:pt x="66190" y="119999"/>
                    <a:pt x="66190" y="119999"/>
                  </a:cubicBezTo>
                  <a:cubicBezTo>
                    <a:pt x="68959" y="119999"/>
                    <a:pt x="71348" y="117935"/>
                    <a:pt x="71674" y="115165"/>
                  </a:cubicBezTo>
                  <a:cubicBezTo>
                    <a:pt x="72597" y="106853"/>
                    <a:pt x="72597" y="106853"/>
                    <a:pt x="72597" y="106853"/>
                  </a:cubicBezTo>
                  <a:cubicBezTo>
                    <a:pt x="76669" y="105821"/>
                    <a:pt x="80579" y="104191"/>
                    <a:pt x="84271" y="102127"/>
                  </a:cubicBezTo>
                  <a:cubicBezTo>
                    <a:pt x="90733" y="107234"/>
                    <a:pt x="90733" y="107234"/>
                    <a:pt x="90733" y="107234"/>
                  </a:cubicBezTo>
                  <a:cubicBezTo>
                    <a:pt x="92904" y="108972"/>
                    <a:pt x="96054" y="108809"/>
                    <a:pt x="98009" y="106853"/>
                  </a:cubicBezTo>
                  <a:cubicBezTo>
                    <a:pt x="107185" y="97673"/>
                    <a:pt x="107185" y="97673"/>
                    <a:pt x="107185" y="97673"/>
                  </a:cubicBezTo>
                  <a:cubicBezTo>
                    <a:pt x="109140" y="95717"/>
                    <a:pt x="109357" y="92566"/>
                    <a:pt x="107619" y="90393"/>
                  </a:cubicBezTo>
                  <a:cubicBezTo>
                    <a:pt x="102570" y="83983"/>
                    <a:pt x="102570" y="83983"/>
                    <a:pt x="102570" y="83983"/>
                  </a:cubicBezTo>
                  <a:cubicBezTo>
                    <a:pt x="104687" y="80398"/>
                    <a:pt x="106316" y="76541"/>
                    <a:pt x="107402" y="72521"/>
                  </a:cubicBezTo>
                  <a:cubicBezTo>
                    <a:pt x="115113" y="71652"/>
                    <a:pt x="115113" y="71652"/>
                    <a:pt x="115113" y="71652"/>
                  </a:cubicBezTo>
                  <a:cubicBezTo>
                    <a:pt x="117882" y="71326"/>
                    <a:pt x="120000" y="68990"/>
                    <a:pt x="120000" y="66165"/>
                  </a:cubicBezTo>
                  <a:cubicBezTo>
                    <a:pt x="120000" y="53236"/>
                    <a:pt x="120000" y="53236"/>
                    <a:pt x="120000" y="53236"/>
                  </a:cubicBezTo>
                  <a:cubicBezTo>
                    <a:pt x="120000" y="50411"/>
                    <a:pt x="117882" y="48076"/>
                    <a:pt x="115113" y="47750"/>
                  </a:cubicBezTo>
                  <a:cubicBezTo>
                    <a:pt x="107511" y="46880"/>
                    <a:pt x="107511" y="46880"/>
                    <a:pt x="107511" y="46880"/>
                  </a:cubicBezTo>
                  <a:cubicBezTo>
                    <a:pt x="106425" y="42915"/>
                    <a:pt x="104904" y="39112"/>
                    <a:pt x="102895" y="35527"/>
                  </a:cubicBezTo>
                  <a:cubicBezTo>
                    <a:pt x="107565" y="29606"/>
                    <a:pt x="107565" y="29606"/>
                    <a:pt x="107565" y="29606"/>
                  </a:cubicBezTo>
                  <a:cubicBezTo>
                    <a:pt x="109303" y="27378"/>
                    <a:pt x="109140" y="24282"/>
                    <a:pt x="107185" y="22272"/>
                  </a:cubicBezTo>
                  <a:cubicBezTo>
                    <a:pt x="98009" y="13146"/>
                    <a:pt x="98009" y="13146"/>
                    <a:pt x="98009" y="13146"/>
                  </a:cubicBezTo>
                  <a:cubicBezTo>
                    <a:pt x="96054" y="11190"/>
                    <a:pt x="92904" y="10973"/>
                    <a:pt x="90733" y="12711"/>
                  </a:cubicBezTo>
                  <a:cubicBezTo>
                    <a:pt x="84977" y="17274"/>
                    <a:pt x="84977" y="17274"/>
                    <a:pt x="84977" y="17274"/>
                  </a:cubicBezTo>
                  <a:cubicBezTo>
                    <a:pt x="81230" y="15101"/>
                    <a:pt x="77212" y="13417"/>
                    <a:pt x="73031" y="12277"/>
                  </a:cubicBezTo>
                  <a:cubicBezTo>
                    <a:pt x="72162" y="4834"/>
                    <a:pt x="72162" y="4834"/>
                    <a:pt x="72162" y="4834"/>
                  </a:cubicBezTo>
                  <a:cubicBezTo>
                    <a:pt x="71837" y="2064"/>
                    <a:pt x="69502" y="0"/>
                    <a:pt x="66733" y="0"/>
                  </a:cubicBezTo>
                  <a:cubicBezTo>
                    <a:pt x="53755" y="0"/>
                    <a:pt x="53755" y="0"/>
                    <a:pt x="53755" y="0"/>
                  </a:cubicBezTo>
                  <a:cubicBezTo>
                    <a:pt x="50986" y="0"/>
                    <a:pt x="48651" y="2064"/>
                    <a:pt x="48325" y="4834"/>
                  </a:cubicBezTo>
                  <a:cubicBezTo>
                    <a:pt x="47457" y="12277"/>
                    <a:pt x="47457" y="12277"/>
                    <a:pt x="47457" y="12277"/>
                  </a:cubicBezTo>
                  <a:cubicBezTo>
                    <a:pt x="43113" y="13472"/>
                    <a:pt x="39040" y="15210"/>
                    <a:pt x="35185" y="17492"/>
                  </a:cubicBezTo>
                  <a:cubicBezTo>
                    <a:pt x="29212" y="12711"/>
                    <a:pt x="29212" y="12711"/>
                    <a:pt x="29212" y="12711"/>
                  </a:cubicBezTo>
                  <a:cubicBezTo>
                    <a:pt x="27040" y="10973"/>
                    <a:pt x="23891" y="11190"/>
                    <a:pt x="21936" y="13146"/>
                  </a:cubicBezTo>
                  <a:cubicBezTo>
                    <a:pt x="12760" y="22326"/>
                    <a:pt x="12760" y="22326"/>
                    <a:pt x="12760" y="22326"/>
                  </a:cubicBezTo>
                  <a:cubicBezTo>
                    <a:pt x="10805" y="24282"/>
                    <a:pt x="10642" y="27433"/>
                    <a:pt x="12380" y="29606"/>
                  </a:cubicBezTo>
                  <a:cubicBezTo>
                    <a:pt x="17375" y="35961"/>
                    <a:pt x="17375" y="35961"/>
                    <a:pt x="17375" y="35961"/>
                  </a:cubicBezTo>
                  <a:cubicBezTo>
                    <a:pt x="15366" y="39547"/>
                    <a:pt x="13846" y="43404"/>
                    <a:pt x="12814" y="47369"/>
                  </a:cubicBezTo>
                  <a:cubicBezTo>
                    <a:pt x="4832" y="48293"/>
                    <a:pt x="4832" y="48293"/>
                    <a:pt x="4832" y="48293"/>
                  </a:cubicBezTo>
                  <a:cubicBezTo>
                    <a:pt x="2063" y="48619"/>
                    <a:pt x="0" y="50955"/>
                    <a:pt x="0" y="53779"/>
                  </a:cubicBezTo>
                  <a:cubicBezTo>
                    <a:pt x="0" y="66708"/>
                    <a:pt x="0" y="66708"/>
                    <a:pt x="0" y="66708"/>
                  </a:cubicBezTo>
                  <a:cubicBezTo>
                    <a:pt x="0" y="69533"/>
                    <a:pt x="2063" y="71869"/>
                    <a:pt x="4832" y="72195"/>
                  </a:cubicBezTo>
                  <a:lnTo>
                    <a:pt x="13248" y="73173"/>
                  </a:lnTo>
                  <a:close/>
                  <a:moveTo>
                    <a:pt x="60271" y="38080"/>
                  </a:moveTo>
                  <a:cubicBezTo>
                    <a:pt x="72054" y="38080"/>
                    <a:pt x="81665" y="47695"/>
                    <a:pt x="81665" y="59538"/>
                  </a:cubicBezTo>
                  <a:cubicBezTo>
                    <a:pt x="81665" y="71326"/>
                    <a:pt x="72054" y="80941"/>
                    <a:pt x="60271" y="80941"/>
                  </a:cubicBezTo>
                  <a:cubicBezTo>
                    <a:pt x="48434" y="80941"/>
                    <a:pt x="38823" y="71326"/>
                    <a:pt x="38823" y="59538"/>
                  </a:cubicBezTo>
                  <a:cubicBezTo>
                    <a:pt x="38823" y="47695"/>
                    <a:pt x="48434" y="38080"/>
                    <a:pt x="60271" y="380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71350" tIns="35675" rIns="71350" bIns="356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323860" y="2056240"/>
            <a:ext cx="4235979" cy="352230"/>
          </a:xfrm>
          <a:prstGeom prst="rect">
            <a:avLst/>
          </a:prstGeom>
          <a:solidFill>
            <a:schemeClr val="accent1">
              <a:alpha val="1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23058" y="3086776"/>
            <a:ext cx="4235979" cy="1169226"/>
          </a:xfrm>
          <a:prstGeom prst="rect">
            <a:avLst/>
          </a:prstGeom>
          <a:solidFill>
            <a:schemeClr val="accent1">
              <a:alpha val="1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Инвентори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279"/>
          <p:cNvSpPr txBox="1"/>
          <p:nvPr/>
        </p:nvSpPr>
        <p:spPr>
          <a:xfrm>
            <a:off x="6470544" y="636313"/>
            <a:ext cx="2673456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>
                <a:solidFill>
                  <a:schemeClr val="accent2"/>
                </a:solidFill>
              </a:rPr>
              <a:t>Детальное знакомство с </a:t>
            </a:r>
            <a:r>
              <a:rPr lang="en-US" sz="900">
                <a:solidFill>
                  <a:schemeClr val="accent2"/>
                </a:solidFill>
              </a:rPr>
              <a:t>Ansible</a:t>
            </a:r>
            <a:r>
              <a:rPr lang="ru" sz="900" smtClean="0">
                <a:solidFill>
                  <a:schemeClr val="accent2"/>
                </a:solidFill>
              </a:rPr>
              <a:t> </a:t>
            </a:r>
            <a:r>
              <a:rPr lang="ru" sz="70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>
                <a:solidFill>
                  <a:schemeClr val="accent1"/>
                </a:solidFill>
              </a:rPr>
              <a:t>Практика</a:t>
            </a:r>
            <a:endParaRPr lang="ru" sz="70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0220" y="817156"/>
            <a:ext cx="84803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    Обычно нам необходимо решать задачи управления различными по функциям группами хостов, а также (что еще чаще) различными средами (разработки, тестирования, </a:t>
            </a:r>
            <a:r>
              <a:rPr lang="ru-RU" sz="1200" dirty="0" err="1" smtClean="0"/>
              <a:t>продуктива</a:t>
            </a:r>
            <a:r>
              <a:rPr lang="ru-RU" sz="1200" dirty="0" smtClean="0"/>
              <a:t>). Ключевая особенность </a:t>
            </a:r>
            <a:r>
              <a:rPr lang="en-US" sz="1200" b="1" dirty="0" smtClean="0">
                <a:solidFill>
                  <a:schemeClr val="accent2"/>
                </a:solidFill>
              </a:rPr>
              <a:t>Ansible</a:t>
            </a:r>
            <a:r>
              <a:rPr lang="en-US" sz="1200" dirty="0" smtClean="0"/>
              <a:t> </a:t>
            </a:r>
            <a:r>
              <a:rPr lang="ru-RU" sz="1200" dirty="0" smtClean="0"/>
              <a:t>в том, что он из коробки позволяет это делать, и делать это очень гибко и продуманно. </a:t>
            </a:r>
          </a:p>
          <a:p>
            <a:r>
              <a:rPr lang="ru-RU" sz="1200" dirty="0"/>
              <a:t> </a:t>
            </a:r>
            <a:r>
              <a:rPr lang="ru-RU" sz="1200" dirty="0" smtClean="0"/>
              <a:t>   Достигается с помощью функционала инвентори файлов. Можно указывать список хостов, группы, группы групп и переменные хостов и групп: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698414" y="2019631"/>
            <a:ext cx="3486942" cy="2950380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98413" y="2009799"/>
            <a:ext cx="2624889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192.168.0.1</a:t>
            </a:r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ex1.example.com</a:t>
            </a: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ex[2:100].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example.com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192.168.0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[1:100]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dbservers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db1.example.com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db2-[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a:d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example.com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[webservers]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web1.example.com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web2.example.com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mycluster:children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dbservers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webservers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23861" y="2099421"/>
            <a:ext cx="42359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>
                <a:solidFill>
                  <a:schemeClr val="dk1"/>
                </a:solidFill>
                <a:ea typeface="Calibri"/>
                <a:cs typeface="Calibri"/>
              </a:rPr>
              <a:t>Список отдельно стоящих серверов </a:t>
            </a:r>
            <a:r>
              <a:rPr lang="en-US" sz="1100" dirty="0" smtClean="0">
                <a:solidFill>
                  <a:schemeClr val="dk1"/>
                </a:solidFill>
                <a:ea typeface="Calibri"/>
                <a:cs typeface="Calibri"/>
              </a:rPr>
              <a:t> 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619431" y="1748189"/>
            <a:ext cx="22236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path/to/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inventory_file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23058" y="4365247"/>
            <a:ext cx="4235979" cy="555327"/>
          </a:xfrm>
          <a:prstGeom prst="rect">
            <a:avLst/>
          </a:prstGeom>
          <a:solidFill>
            <a:schemeClr val="accent1">
              <a:alpha val="1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97717" y="3286668"/>
            <a:ext cx="44613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defRPr/>
            </a:pPr>
            <a:r>
              <a:rPr lang="en-US" sz="1100" dirty="0" smtClean="0"/>
              <a:t>      </a:t>
            </a:r>
            <a:r>
              <a:rPr lang="ru-RU" sz="1100" dirty="0" smtClean="0"/>
              <a:t>Создаем две группы хостов с разным функционалом</a:t>
            </a:r>
            <a:r>
              <a:rPr lang="en-US" sz="1100" dirty="0" smtClean="0"/>
              <a:t> - </a:t>
            </a:r>
            <a:r>
              <a:rPr lang="en-US" sz="1100" dirty="0" err="1" smtClean="0"/>
              <a:t>dbservers</a:t>
            </a:r>
            <a:r>
              <a:rPr lang="ru-RU" sz="1100" dirty="0" smtClean="0"/>
              <a:t> (сервера баз данных) и</a:t>
            </a:r>
            <a:r>
              <a:rPr lang="en-US" sz="1100" dirty="0" smtClean="0"/>
              <a:t> webservers</a:t>
            </a:r>
            <a:r>
              <a:rPr lang="ru-RU" sz="1100" dirty="0" smtClean="0"/>
              <a:t> (</a:t>
            </a:r>
            <a:r>
              <a:rPr lang="ru-RU" sz="1100" dirty="0" err="1" smtClean="0"/>
              <a:t>вэб</a:t>
            </a:r>
            <a:r>
              <a:rPr lang="ru-RU" sz="1100" dirty="0" smtClean="0"/>
              <a:t> сервера). </a:t>
            </a:r>
          </a:p>
          <a:p>
            <a:pPr marL="228600" lvl="0" indent="-228600">
              <a:defRPr/>
            </a:pPr>
            <a:r>
              <a:rPr lang="ru-RU" sz="1100" dirty="0"/>
              <a:t> </a:t>
            </a:r>
            <a:r>
              <a:rPr lang="ru-RU" sz="1100" dirty="0" smtClean="0"/>
              <a:t>     Причем запись </a:t>
            </a:r>
            <a:r>
              <a:rPr lang="en-US" sz="1100" dirty="0" smtClean="0"/>
              <a:t>db2</a:t>
            </a:r>
            <a:r>
              <a:rPr lang="mr-IN" sz="1100" dirty="0" smtClean="0"/>
              <a:t>…</a:t>
            </a:r>
            <a:r>
              <a:rPr lang="ru-RU" sz="1100" dirty="0" smtClean="0"/>
              <a:t> это не один, а на самом деле список из четырех серверов - </a:t>
            </a:r>
            <a:r>
              <a:rPr lang="en-US" sz="1100" dirty="0" smtClean="0"/>
              <a:t>db2-a... db2-b... </a:t>
            </a:r>
            <a:r>
              <a:rPr lang="ru-RU" sz="1100" dirty="0" smtClean="0"/>
              <a:t>и </a:t>
            </a:r>
            <a:r>
              <a:rPr lang="ru-RU" sz="1100" dirty="0" err="1" smtClean="0"/>
              <a:t>тд</a:t>
            </a:r>
            <a:r>
              <a:rPr lang="ru-RU" sz="1100" dirty="0" smtClean="0"/>
              <a:t>.</a:t>
            </a:r>
            <a:endParaRPr lang="ru-RU" sz="1100" dirty="0"/>
          </a:p>
        </p:txBody>
      </p:sp>
      <p:sp>
        <p:nvSpPr>
          <p:cNvPr id="16" name="Rectangle 15"/>
          <p:cNvSpPr/>
          <p:nvPr/>
        </p:nvSpPr>
        <p:spPr>
          <a:xfrm>
            <a:off x="4097717" y="2493301"/>
            <a:ext cx="46628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defRPr/>
            </a:pPr>
            <a:r>
              <a:rPr lang="ru-RU" sz="1100" dirty="0" smtClean="0"/>
              <a:t>      Если у нас к примеру 100 серверов, то их можно задать таким способом, а не перечислять каждый.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4323058" y="2501763"/>
            <a:ext cx="4235979" cy="432257"/>
          </a:xfrm>
          <a:prstGeom prst="rect">
            <a:avLst/>
          </a:prstGeom>
          <a:solidFill>
            <a:schemeClr val="accent1">
              <a:alpha val="1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85356" y="4426630"/>
            <a:ext cx="413857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defRPr/>
            </a:pPr>
            <a:r>
              <a:rPr lang="ru-RU" sz="1100" smtClean="0"/>
              <a:t>      Создаем </a:t>
            </a:r>
            <a:r>
              <a:rPr lang="ru-RU" sz="1100" dirty="0" smtClean="0"/>
              <a:t>группу групп хостов - объединяем их </a:t>
            </a:r>
            <a:r>
              <a:rPr lang="ru-RU" sz="1100" smtClean="0"/>
              <a:t>для возможности задавать общие переменные и параметры.</a:t>
            </a:r>
            <a:endParaRPr lang="en-US" sz="11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87399" y="2924188"/>
            <a:ext cx="3767667" cy="98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87399" y="2408185"/>
            <a:ext cx="3767667" cy="98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21448" y="4243976"/>
            <a:ext cx="3767667" cy="98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87398" y="4911870"/>
            <a:ext cx="3767667" cy="98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4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1629"/>
          <p:cNvSpPr/>
          <p:nvPr/>
        </p:nvSpPr>
        <p:spPr>
          <a:xfrm>
            <a:off x="4576923" y="3517942"/>
            <a:ext cx="4134458" cy="898180"/>
          </a:xfrm>
          <a:prstGeom prst="roundRect">
            <a:avLst>
              <a:gd name="adj" fmla="val 16667"/>
            </a:avLst>
          </a:prstGeom>
          <a:solidFill>
            <a:srgbClr val="FF0000">
              <a:alpha val="1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8999" y="1153374"/>
            <a:ext cx="4788312" cy="1729703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Инвентори переменные.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279"/>
          <p:cNvSpPr txBox="1"/>
          <p:nvPr/>
        </p:nvSpPr>
        <p:spPr>
          <a:xfrm>
            <a:off x="6470544" y="636313"/>
            <a:ext cx="2673456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>
                <a:solidFill>
                  <a:schemeClr val="accent2"/>
                </a:solidFill>
              </a:rPr>
              <a:t>Детальное знакомство с </a:t>
            </a:r>
            <a:r>
              <a:rPr lang="en-US" sz="900">
                <a:solidFill>
                  <a:schemeClr val="accent2"/>
                </a:solidFill>
              </a:rPr>
              <a:t>Ansible</a:t>
            </a:r>
            <a:r>
              <a:rPr lang="ru" sz="900" smtClean="0">
                <a:solidFill>
                  <a:schemeClr val="accent2"/>
                </a:solidFill>
              </a:rPr>
              <a:t> </a:t>
            </a:r>
            <a:r>
              <a:rPr lang="ru" sz="70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>
                <a:solidFill>
                  <a:schemeClr val="accent1"/>
                </a:solidFill>
              </a:rPr>
              <a:t>Практика</a:t>
            </a:r>
            <a:endParaRPr lang="ru" sz="70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832" y="1143547"/>
            <a:ext cx="50248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[local]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localhost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ansible_connection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=local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dbservers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db1.example.com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dbPort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=3306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db2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a:d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example.com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dbPort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=6379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dbservers:vars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host_key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DB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7456" y="837237"/>
            <a:ext cx="8455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tx1"/>
                </a:solidFill>
              </a:rPr>
              <a:t>Переменные можно </a:t>
            </a:r>
            <a:r>
              <a:rPr lang="ru-RU" sz="1200" dirty="0">
                <a:solidFill>
                  <a:schemeClr val="tx1"/>
                </a:solidFill>
              </a:rPr>
              <a:t>задать в самом инвентори файле 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ru-RU" sz="1200" dirty="0" smtClean="0">
                <a:solidFill>
                  <a:schemeClr val="tx1"/>
                </a:solidFill>
              </a:rPr>
              <a:t>по </a:t>
            </a:r>
            <a:r>
              <a:rPr lang="ru-RU" sz="1200" dirty="0">
                <a:solidFill>
                  <a:schemeClr val="tx1"/>
                </a:solidFill>
              </a:rPr>
              <a:t>умолчанию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etc/ansible/hosts</a:t>
            </a:r>
            <a:r>
              <a:rPr lang="ru-RU" sz="1200" dirty="0" smtClean="0">
                <a:solidFill>
                  <a:schemeClr val="tx1"/>
                </a:solidFill>
              </a:rPr>
              <a:t>):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Shape 1629"/>
          <p:cNvSpPr/>
          <p:nvPr/>
        </p:nvSpPr>
        <p:spPr>
          <a:xfrm>
            <a:off x="5579354" y="1548060"/>
            <a:ext cx="3230349" cy="938719"/>
          </a:xfrm>
          <a:prstGeom prst="roundRect">
            <a:avLst>
              <a:gd name="adj" fmla="val 16667"/>
            </a:avLst>
          </a:prstGeom>
          <a:solidFill>
            <a:srgbClr val="FF0000">
              <a:alpha val="1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79204" y="1548061"/>
            <a:ext cx="282701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tx1"/>
                </a:solidFill>
              </a:rPr>
              <a:t>П</a:t>
            </a:r>
            <a:r>
              <a:rPr lang="ru-RU" sz="1100" dirty="0" smtClean="0">
                <a:solidFill>
                  <a:schemeClr val="tx1"/>
                </a:solidFill>
              </a:rPr>
              <a:t>еременные могут быть указаны как встроенные - (1), так и названные в свободной форме (2). Полный список встроенных переменных можно найти в официальной документации.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69" y="1603271"/>
            <a:ext cx="377325" cy="377168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1590991" y="1153373"/>
            <a:ext cx="233082" cy="246221"/>
            <a:chOff x="807221" y="912688"/>
            <a:chExt cx="233082" cy="246221"/>
          </a:xfrm>
        </p:grpSpPr>
        <p:sp>
          <p:nvSpPr>
            <p:cNvPr id="32" name="TextBox 31"/>
            <p:cNvSpPr txBox="1"/>
            <p:nvPr/>
          </p:nvSpPr>
          <p:spPr>
            <a:xfrm>
              <a:off x="807221" y="912688"/>
              <a:ext cx="2330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 smtClean="0">
                  <a:solidFill>
                    <a:srgbClr val="FF0000"/>
                  </a:solidFill>
                </a:rPr>
                <a:t>1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842682" y="950259"/>
              <a:ext cx="180000" cy="180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170452" y="1693911"/>
            <a:ext cx="233082" cy="246221"/>
            <a:chOff x="807221" y="912688"/>
            <a:chExt cx="233082" cy="246221"/>
          </a:xfrm>
        </p:grpSpPr>
        <p:sp>
          <p:nvSpPr>
            <p:cNvPr id="35" name="TextBox 34"/>
            <p:cNvSpPr txBox="1"/>
            <p:nvPr/>
          </p:nvSpPr>
          <p:spPr>
            <a:xfrm>
              <a:off x="807221" y="912688"/>
              <a:ext cx="2330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 smtClean="0">
                  <a:solidFill>
                    <a:srgbClr val="FF0000"/>
                  </a:solidFill>
                </a:rPr>
                <a:t>2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842682" y="950259"/>
              <a:ext cx="180000" cy="180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97456" y="2964920"/>
            <a:ext cx="8455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tx1"/>
                </a:solidFill>
              </a:rPr>
              <a:t>Как мы уже говорили можно также создавать и группу групп, а также задавать для нее общие переменные: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25311" y="3290521"/>
            <a:ext cx="3486942" cy="1458035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25311" y="3329851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mycluster:children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dbservers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webservers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mycluster:vars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cluster_id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=42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abrakadabra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80259" y="3547437"/>
            <a:ext cx="3731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tx1"/>
                </a:solidFill>
              </a:rPr>
              <a:t>1. Хосты входящие в дочернюю группу автоматически становятся членами родительской группы.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25327" y="3930748"/>
            <a:ext cx="39860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tx1"/>
                </a:solidFill>
              </a:rPr>
              <a:t>2</a:t>
            </a:r>
            <a:r>
              <a:rPr lang="ru-RU" sz="1100" dirty="0" smtClean="0">
                <a:solidFill>
                  <a:schemeClr val="tx1"/>
                </a:solidFill>
              </a:rPr>
              <a:t>. Переменные дочерней группы имеют приоритет выше родительской, то есть перепишут их значение.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67" y="3564464"/>
            <a:ext cx="377325" cy="37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4841297" y="3611093"/>
            <a:ext cx="3379147" cy="432447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76747" y="3611093"/>
            <a:ext cx="3799510" cy="432447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Инвентори переменные.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279"/>
          <p:cNvSpPr txBox="1"/>
          <p:nvPr/>
        </p:nvSpPr>
        <p:spPr>
          <a:xfrm>
            <a:off x="6470544" y="636313"/>
            <a:ext cx="2673456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>
                <a:solidFill>
                  <a:schemeClr val="accent2"/>
                </a:solidFill>
              </a:rPr>
              <a:t>Детальное знакомство с </a:t>
            </a:r>
            <a:r>
              <a:rPr lang="en-US" sz="900" dirty="0">
                <a:solidFill>
                  <a:schemeClr val="accent2"/>
                </a:solidFill>
              </a:rPr>
              <a:t>Ansible</a:t>
            </a:r>
            <a:r>
              <a:rPr lang="ru" sz="900" dirty="0" smtClean="0">
                <a:solidFill>
                  <a:schemeClr val="accent2"/>
                </a:solidFill>
              </a:rPr>
              <a:t> </a:t>
            </a:r>
            <a:r>
              <a:rPr lang="ru" sz="700" dirty="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 dirty="0">
                <a:solidFill>
                  <a:schemeClr val="accent1"/>
                </a:solidFill>
              </a:rPr>
              <a:t>Практика</a:t>
            </a:r>
            <a:endParaRPr lang="ru" sz="700" dirty="0">
              <a:solidFill>
                <a:schemeClr val="accent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72978" y="1685758"/>
            <a:ext cx="2231923" cy="612699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248726" y="1411815"/>
            <a:ext cx="2684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group_vars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dbservers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5134" y="824771"/>
            <a:ext cx="8648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tx1"/>
                </a:solidFill>
              </a:rPr>
              <a:t>Однако предпочтительная практика в </a:t>
            </a:r>
            <a:r>
              <a:rPr lang="en-US" sz="1200" b="1" dirty="0" smtClean="0">
                <a:solidFill>
                  <a:schemeClr val="accent1"/>
                </a:solidFill>
              </a:rPr>
              <a:t>Ansible</a:t>
            </a:r>
            <a:r>
              <a:rPr lang="en-US" sz="1200" dirty="0" smtClean="0">
                <a:solidFill>
                  <a:schemeClr val="accent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- </a:t>
            </a:r>
            <a:r>
              <a:rPr lang="ru-RU" sz="1200" b="1" dirty="0" smtClean="0">
                <a:solidFill>
                  <a:schemeClr val="tx1"/>
                </a:solidFill>
              </a:rPr>
              <a:t>не</a:t>
            </a:r>
            <a:r>
              <a:rPr lang="ru-RU" sz="1200" dirty="0" smtClean="0">
                <a:solidFill>
                  <a:schemeClr val="tx1"/>
                </a:solidFill>
              </a:rPr>
              <a:t> хранить переменные в главном инвентори файле, чтобы его не перегружать. Переменные можно хранить в отдельных файлах в папках </a:t>
            </a:r>
            <a:r>
              <a:rPr lang="en-US" sz="1200" dirty="0" err="1" smtClean="0">
                <a:solidFill>
                  <a:schemeClr val="tx1"/>
                </a:solidFill>
              </a:rPr>
              <a:t>group_vars</a:t>
            </a:r>
            <a:r>
              <a:rPr lang="ru-RU" sz="1200" dirty="0" smtClean="0">
                <a:solidFill>
                  <a:schemeClr val="tx1"/>
                </a:solidFill>
              </a:rPr>
              <a:t> и </a:t>
            </a:r>
            <a:r>
              <a:rPr lang="en-US" sz="1200" dirty="0" err="1" smtClean="0">
                <a:solidFill>
                  <a:schemeClr val="tx1"/>
                </a:solidFill>
              </a:rPr>
              <a:t>host_vars</a:t>
            </a:r>
            <a:r>
              <a:rPr lang="ru-RU" sz="1200" dirty="0" smtClean="0">
                <a:solidFill>
                  <a:schemeClr val="tx1"/>
                </a:solidFill>
              </a:rPr>
              <a:t>, находящихся относительно нашего инвентори файла. Для нашего примера с прошлого слайда: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67957" y="1413831"/>
            <a:ext cx="25635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host_vars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/db1.example.com</a:t>
            </a:r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309605" y="1411815"/>
            <a:ext cx="27334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host_vars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/db2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a.example.com</a:t>
            </a:r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77789" y="1691590"/>
            <a:ext cx="2582753" cy="619958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07285" y="1665216"/>
            <a:ext cx="23342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dbPort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3306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353724" y="1691588"/>
            <a:ext cx="2582753" cy="606869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383220" y="1655381"/>
            <a:ext cx="23342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dbPort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6379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72978" y="1673425"/>
            <a:ext cx="1409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host_key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DB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45806" y="2794777"/>
            <a:ext cx="8687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1200" dirty="0" smtClean="0">
                <a:solidFill>
                  <a:schemeClr val="tx1"/>
                </a:solidFill>
              </a:rPr>
              <a:t>Со временем файлы переменных </a:t>
            </a:r>
            <a:r>
              <a:rPr lang="en-US" sz="1200" dirty="0" err="1" smtClean="0">
                <a:solidFill>
                  <a:schemeClr val="tx1"/>
                </a:solidFill>
              </a:rPr>
              <a:t>host_vars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ru-RU" sz="1200" dirty="0" smtClean="0">
                <a:solidFill>
                  <a:schemeClr val="tx1"/>
                </a:solidFill>
              </a:rPr>
              <a:t>и </a:t>
            </a:r>
            <a:r>
              <a:rPr lang="en-US" sz="1200" dirty="0" err="1" smtClean="0">
                <a:solidFill>
                  <a:schemeClr val="tx1"/>
                </a:solidFill>
              </a:rPr>
              <a:t>group_vars</a:t>
            </a:r>
            <a:r>
              <a:rPr lang="ru-RU" sz="1200" dirty="0" smtClean="0">
                <a:solidFill>
                  <a:schemeClr val="tx1"/>
                </a:solidFill>
              </a:rPr>
              <a:t> </a:t>
            </a:r>
            <a:r>
              <a:rPr lang="ru-RU" sz="1200" dirty="0">
                <a:solidFill>
                  <a:schemeClr val="tx1"/>
                </a:solidFill>
              </a:rPr>
              <a:t>могут прилично разрастись </a:t>
            </a:r>
            <a:r>
              <a:rPr lang="ru-RU" sz="1200" dirty="0" smtClean="0">
                <a:solidFill>
                  <a:schemeClr val="tx1"/>
                </a:solidFill>
              </a:rPr>
              <a:t>и нам захочется их как-то структурировать. </a:t>
            </a:r>
            <a:r>
              <a:rPr lang="ru-RU" sz="1200" dirty="0">
                <a:solidFill>
                  <a:schemeClr val="tx1"/>
                </a:solidFill>
              </a:rPr>
              <a:t>Например отделить чувствительные данные (пароли) и зашифровать их с помощью </a:t>
            </a:r>
            <a:r>
              <a:rPr lang="en-US" sz="1200" dirty="0">
                <a:solidFill>
                  <a:schemeClr val="tx1"/>
                </a:solidFill>
              </a:rPr>
              <a:t>Ansible-Vault </a:t>
            </a:r>
            <a:r>
              <a:rPr lang="ru-RU" sz="1200" dirty="0">
                <a:solidFill>
                  <a:schemeClr val="tx1"/>
                </a:solidFill>
              </a:rPr>
              <a:t>от остальных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ru-RU" sz="1200" dirty="0">
                <a:solidFill>
                  <a:schemeClr val="tx1"/>
                </a:solidFill>
              </a:rPr>
              <a:t>переменных. </a:t>
            </a:r>
            <a:r>
              <a:rPr lang="ru-RU" sz="1200" dirty="0" smtClean="0">
                <a:solidFill>
                  <a:schemeClr val="tx1"/>
                </a:solidFill>
              </a:rPr>
              <a:t>Для этого в </a:t>
            </a:r>
            <a:r>
              <a:rPr lang="en-US" sz="1200" b="1" dirty="0">
                <a:solidFill>
                  <a:schemeClr val="accent1"/>
                </a:solidFill>
              </a:rPr>
              <a:t>Ansible</a:t>
            </a:r>
            <a:r>
              <a:rPr lang="ru-RU" sz="1200" dirty="0" smtClean="0">
                <a:solidFill>
                  <a:schemeClr val="tx1"/>
                </a:solidFill>
              </a:rPr>
              <a:t> предусмотрен механизм хранения этих переменных по папкам 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ru-RU" sz="1200" dirty="0" smtClean="0">
                <a:solidFill>
                  <a:schemeClr val="tx1"/>
                </a:solidFill>
              </a:rPr>
              <a:t>причем будут </a:t>
            </a:r>
            <a:r>
              <a:rPr lang="ru-RU" sz="1200" dirty="0">
                <a:solidFill>
                  <a:schemeClr val="tx1"/>
                </a:solidFill>
              </a:rPr>
              <a:t>вычитаны все файлы в </a:t>
            </a:r>
            <a:r>
              <a:rPr lang="ru-RU" sz="1200" dirty="0" smtClean="0">
                <a:solidFill>
                  <a:schemeClr val="tx1"/>
                </a:solidFill>
              </a:rPr>
              <a:t>папке). В нашем примере: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Shape 1629"/>
          <p:cNvSpPr/>
          <p:nvPr/>
        </p:nvSpPr>
        <p:spPr>
          <a:xfrm>
            <a:off x="1492013" y="2377011"/>
            <a:ext cx="5921511" cy="440944"/>
          </a:xfrm>
          <a:prstGeom prst="roundRect">
            <a:avLst>
              <a:gd name="adj" fmla="val 16667"/>
            </a:avLst>
          </a:prstGeom>
          <a:solidFill>
            <a:srgbClr val="FF0000">
              <a:alpha val="1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79170" y="2383554"/>
            <a:ext cx="5683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tx1"/>
                </a:solidFill>
              </a:rPr>
              <a:t>Названия файлов хостов и групп должны совпадать с их обозначением в главном инвентори файле и опционально могут заканчиваться на </a:t>
            </a:r>
            <a:r>
              <a:rPr lang="en-US" sz="1100" dirty="0" smtClean="0">
                <a:solidFill>
                  <a:schemeClr val="tx1"/>
                </a:solidFill>
              </a:rPr>
              <a:t>.yml, .</a:t>
            </a:r>
            <a:r>
              <a:rPr lang="en-US" sz="1100" dirty="0" err="1" smtClean="0">
                <a:solidFill>
                  <a:schemeClr val="tx1"/>
                </a:solidFill>
              </a:rPr>
              <a:t>yaml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ru-RU" sz="1100" dirty="0" smtClean="0">
                <a:solidFill>
                  <a:schemeClr val="tx1"/>
                </a:solidFill>
              </a:rPr>
              <a:t>и </a:t>
            </a:r>
            <a:r>
              <a:rPr lang="en-US" sz="1100" dirty="0" smtClean="0">
                <a:solidFill>
                  <a:schemeClr val="tx1"/>
                </a:solidFill>
              </a:rPr>
              <a:t>.</a:t>
            </a:r>
            <a:r>
              <a:rPr lang="en-US" sz="1100" dirty="0" err="1" smtClean="0">
                <a:solidFill>
                  <a:schemeClr val="tx1"/>
                </a:solidFill>
              </a:rPr>
              <a:t>json</a:t>
            </a:r>
            <a:r>
              <a:rPr lang="ru-RU" sz="1100" dirty="0" smtClean="0">
                <a:solidFill>
                  <a:schemeClr val="tx1"/>
                </a:solidFill>
              </a:rPr>
              <a:t>.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73" y="2414131"/>
            <a:ext cx="377325" cy="377168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738346" y="3587467"/>
            <a:ext cx="383791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host_vars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/db1.example.com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general_vars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sensitive_vars</a:t>
            </a:r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07330" y="3580937"/>
            <a:ext cx="341311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../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group_vars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dbservers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general_vars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sensitive_vars</a:t>
            </a:r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Shape 1629"/>
          <p:cNvSpPr/>
          <p:nvPr/>
        </p:nvSpPr>
        <p:spPr>
          <a:xfrm>
            <a:off x="507285" y="4127049"/>
            <a:ext cx="7997616" cy="757108"/>
          </a:xfrm>
          <a:prstGeom prst="roundRect">
            <a:avLst>
              <a:gd name="adj" fmla="val 16667"/>
            </a:avLst>
          </a:prstGeom>
          <a:solidFill>
            <a:srgbClr val="FF0000">
              <a:alpha val="1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31404" y="4114716"/>
            <a:ext cx="76542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sk-SK" sz="1100" dirty="0" err="1"/>
              <a:t>group_vars</a:t>
            </a:r>
            <a:r>
              <a:rPr lang="sk-SK" sz="1100" dirty="0"/>
              <a:t> </a:t>
            </a:r>
            <a:r>
              <a:rPr lang="sk-SK" sz="1100" dirty="0" err="1"/>
              <a:t>на</a:t>
            </a:r>
            <a:r>
              <a:rPr lang="sk-SK" sz="1100" dirty="0"/>
              <a:t> </a:t>
            </a:r>
            <a:r>
              <a:rPr lang="sk-SK" sz="1100" dirty="0" err="1"/>
              <a:t>хост</a:t>
            </a:r>
            <a:r>
              <a:rPr lang="sk-SK" sz="1100" dirty="0"/>
              <a:t> </a:t>
            </a:r>
            <a:r>
              <a:rPr lang="sk-SK" sz="1100" dirty="0" err="1"/>
              <a:t>берутся</a:t>
            </a:r>
            <a:r>
              <a:rPr lang="sk-SK" sz="1100" dirty="0"/>
              <a:t> </a:t>
            </a:r>
            <a:r>
              <a:rPr lang="sk-SK" sz="1100" dirty="0" err="1"/>
              <a:t>из</a:t>
            </a:r>
            <a:r>
              <a:rPr lang="sk-SK" sz="1100" dirty="0"/>
              <a:t> </a:t>
            </a:r>
            <a:r>
              <a:rPr lang="sk-SK" sz="1100" dirty="0" err="1"/>
              <a:t>всех</a:t>
            </a:r>
            <a:r>
              <a:rPr lang="sk-SK" sz="1100" dirty="0"/>
              <a:t> </a:t>
            </a:r>
            <a:r>
              <a:rPr lang="sk-SK" sz="1100" dirty="0" err="1"/>
              <a:t>групп</a:t>
            </a:r>
            <a:r>
              <a:rPr lang="sk-SK" sz="1100" dirty="0"/>
              <a:t>, </a:t>
            </a:r>
            <a:r>
              <a:rPr lang="sk-SK" sz="1100" dirty="0" err="1"/>
              <a:t>в</a:t>
            </a:r>
            <a:r>
              <a:rPr lang="sk-SK" sz="1100" dirty="0"/>
              <a:t> </a:t>
            </a:r>
            <a:r>
              <a:rPr lang="sk-SK" sz="1100" dirty="0" err="1"/>
              <a:t>которые</a:t>
            </a:r>
            <a:r>
              <a:rPr lang="sk-SK" sz="1100" dirty="0"/>
              <a:t> </a:t>
            </a:r>
            <a:r>
              <a:rPr lang="sk-SK" sz="1100" dirty="0" err="1"/>
              <a:t>входит</a:t>
            </a:r>
            <a:r>
              <a:rPr lang="sk-SK" sz="1100" dirty="0"/>
              <a:t> </a:t>
            </a:r>
            <a:r>
              <a:rPr lang="ru-RU" sz="1100" dirty="0" smtClean="0"/>
              <a:t>хост</a:t>
            </a:r>
            <a:r>
              <a:rPr lang="sk-SK" sz="1100" dirty="0" smtClean="0"/>
              <a:t>, </a:t>
            </a:r>
            <a:r>
              <a:rPr lang="sk-SK" sz="1100" dirty="0" err="1"/>
              <a:t>даже</a:t>
            </a:r>
            <a:r>
              <a:rPr lang="sk-SK" sz="1100" dirty="0"/>
              <a:t> </a:t>
            </a:r>
            <a:r>
              <a:rPr lang="sk-SK" sz="1100" dirty="0" err="1"/>
              <a:t>если</a:t>
            </a:r>
            <a:r>
              <a:rPr lang="sk-SK" sz="1100" dirty="0"/>
              <a:t> </a:t>
            </a:r>
            <a:r>
              <a:rPr lang="sk-SK" sz="1100" dirty="0" err="1"/>
              <a:t>в</a:t>
            </a:r>
            <a:r>
              <a:rPr lang="sk-SK" sz="1100" dirty="0"/>
              <a:t> </a:t>
            </a:r>
            <a:r>
              <a:rPr lang="sk-SK" sz="1100" dirty="0" err="1"/>
              <a:t>playbook</a:t>
            </a:r>
            <a:r>
              <a:rPr lang="sk-SK" sz="1100" dirty="0"/>
              <a:t> </a:t>
            </a:r>
            <a:r>
              <a:rPr lang="sk-SK" sz="1100" dirty="0" err="1"/>
              <a:t>указано</a:t>
            </a:r>
            <a:r>
              <a:rPr lang="sk-SK" sz="1100" dirty="0"/>
              <a:t> </a:t>
            </a:r>
            <a:r>
              <a:rPr lang="sk-SK" sz="1100" dirty="0" err="1"/>
              <a:t>работать</a:t>
            </a:r>
            <a:r>
              <a:rPr lang="sk-SK" sz="1100" dirty="0"/>
              <a:t> </a:t>
            </a:r>
            <a:r>
              <a:rPr lang="sk-SK" sz="1100" dirty="0" err="1"/>
              <a:t>только</a:t>
            </a:r>
            <a:r>
              <a:rPr lang="sk-SK" sz="1100" dirty="0"/>
              <a:t> </a:t>
            </a:r>
            <a:r>
              <a:rPr lang="sk-SK" sz="1100" dirty="0" err="1"/>
              <a:t>по</a:t>
            </a:r>
            <a:r>
              <a:rPr lang="sk-SK" sz="1100" dirty="0"/>
              <a:t> </a:t>
            </a:r>
            <a:r>
              <a:rPr lang="sk-SK" sz="1100" dirty="0" err="1"/>
              <a:t>одной</a:t>
            </a:r>
            <a:r>
              <a:rPr lang="sk-SK" sz="1100" dirty="0"/>
              <a:t> </a:t>
            </a:r>
            <a:r>
              <a:rPr lang="sk-SK" sz="1100" dirty="0" err="1"/>
              <a:t>группе</a:t>
            </a:r>
            <a:r>
              <a:rPr lang="ru-RU" sz="1100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ru-RU" sz="1100" dirty="0" smtClean="0">
                <a:solidFill>
                  <a:schemeClr val="tx1"/>
                </a:solidFill>
              </a:rPr>
              <a:t>В случае если в файлах будет указана одна переменная два раза, </a:t>
            </a:r>
            <a:r>
              <a:rPr lang="en-US" sz="1100" dirty="0" smtClean="0">
                <a:solidFill>
                  <a:schemeClr val="tx1"/>
                </a:solidFill>
              </a:rPr>
              <a:t>Ansible </a:t>
            </a:r>
            <a:r>
              <a:rPr lang="ru-RU" sz="1100" dirty="0" smtClean="0">
                <a:solidFill>
                  <a:schemeClr val="tx1"/>
                </a:solidFill>
              </a:rPr>
              <a:t>возьмет значение из последнего считанного файла. Читает он их так, как они упорядочены в папке.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88" y="4183106"/>
            <a:ext cx="377325" cy="37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4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Ansible </a:t>
            </a: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динамический инвентори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Shape 1628"/>
          <p:cNvGrpSpPr/>
          <p:nvPr/>
        </p:nvGrpSpPr>
        <p:grpSpPr>
          <a:xfrm>
            <a:off x="1370283" y="3344547"/>
            <a:ext cx="1261530" cy="623655"/>
            <a:chOff x="-1186811" y="-1053494"/>
            <a:chExt cx="914400" cy="447117"/>
          </a:xfrm>
        </p:grpSpPr>
        <p:sp>
          <p:nvSpPr>
            <p:cNvPr id="9" name="Shape 1629"/>
            <p:cNvSpPr/>
            <p:nvPr/>
          </p:nvSpPr>
          <p:spPr>
            <a:xfrm>
              <a:off x="-1186811" y="-1053494"/>
              <a:ext cx="914400" cy="44711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" name="Shape 16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932540" y="-1032862"/>
              <a:ext cx="405855" cy="4058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47" y="3084293"/>
            <a:ext cx="508000" cy="613664"/>
          </a:xfrm>
          <a:prstGeom prst="rect">
            <a:avLst/>
          </a:prstGeom>
        </p:spPr>
      </p:pic>
      <p:sp>
        <p:nvSpPr>
          <p:cNvPr id="12" name="Shape 1629"/>
          <p:cNvSpPr/>
          <p:nvPr/>
        </p:nvSpPr>
        <p:spPr>
          <a:xfrm>
            <a:off x="422045" y="3036770"/>
            <a:ext cx="2736732" cy="108802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6447" y="3017966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2"/>
                </a:solidFill>
              </a:rPr>
              <a:t>Управляющий сервер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7081" y="790541"/>
            <a:ext cx="86491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Ansible</a:t>
            </a:r>
            <a:r>
              <a:rPr lang="ru-RU" sz="1200" dirty="0" smtClean="0">
                <a:solidFill>
                  <a:schemeClr val="accent1"/>
                </a:solidFill>
              </a:rPr>
              <a:t> </a:t>
            </a:r>
            <a:r>
              <a:rPr lang="ru-RU" sz="1200" dirty="0" smtClean="0"/>
              <a:t>кроме всего прочего дает очень интересную возможность - динамически получать данные о наших хостах (или группах хостов) и переменных ассоциированных с ними из централизованной системы хранения. Мы рассмотрим пример с использованием</a:t>
            </a:r>
            <a:r>
              <a:rPr lang="en-US" sz="1200" dirty="0" smtClean="0"/>
              <a:t> </a:t>
            </a:r>
            <a:r>
              <a:rPr lang="en-US" sz="1200" b="1" dirty="0" smtClean="0">
                <a:solidFill>
                  <a:schemeClr val="accent2"/>
                </a:solidFill>
              </a:rPr>
              <a:t>Consul</a:t>
            </a:r>
            <a:r>
              <a:rPr lang="en-US" sz="1200" dirty="0" smtClean="0"/>
              <a:t>.</a:t>
            </a:r>
          </a:p>
          <a:p>
            <a:r>
              <a:rPr lang="ru-RU" sz="1200" dirty="0" smtClean="0"/>
              <a:t>Вообще </a:t>
            </a:r>
            <a:r>
              <a:rPr lang="en-US" sz="1200" b="1" dirty="0">
                <a:solidFill>
                  <a:schemeClr val="accent2"/>
                </a:solidFill>
              </a:rPr>
              <a:t>Consul </a:t>
            </a:r>
            <a:r>
              <a:rPr lang="ru-RU" sz="1200" dirty="0" smtClean="0"/>
              <a:t>- это прежде всего система обнаружения и учета состояния сервисов, а уже потом </a:t>
            </a:r>
            <a:r>
              <a:rPr lang="en-US" sz="1200" dirty="0"/>
              <a:t>key-value </a:t>
            </a:r>
            <a:r>
              <a:rPr lang="ru-RU" sz="1200" dirty="0" smtClean="0"/>
              <a:t>хранилище, в котором мы можем хранить необходимые нам конфигурации. </a:t>
            </a:r>
          </a:p>
          <a:p>
            <a:r>
              <a:rPr lang="ru-RU" sz="1200" dirty="0"/>
              <a:t>Работает это примерно так </a:t>
            </a:r>
            <a:r>
              <a:rPr lang="ru-RU" sz="1200" dirty="0" smtClean="0"/>
              <a:t>: </a:t>
            </a:r>
            <a:endParaRPr lang="en-US" sz="1200" dirty="0"/>
          </a:p>
        </p:txBody>
      </p:sp>
      <p:sp>
        <p:nvSpPr>
          <p:cNvPr id="15" name="Shape 279"/>
          <p:cNvSpPr txBox="1"/>
          <p:nvPr/>
        </p:nvSpPr>
        <p:spPr>
          <a:xfrm>
            <a:off x="6470544" y="636313"/>
            <a:ext cx="2673456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>
                <a:solidFill>
                  <a:schemeClr val="accent2"/>
                </a:solidFill>
              </a:rPr>
              <a:t>Детальное знакомство с </a:t>
            </a:r>
            <a:r>
              <a:rPr lang="en-US" sz="900">
                <a:solidFill>
                  <a:schemeClr val="accent2"/>
                </a:solidFill>
              </a:rPr>
              <a:t>Ansible</a:t>
            </a:r>
            <a:r>
              <a:rPr lang="ru" sz="900" smtClean="0">
                <a:solidFill>
                  <a:schemeClr val="accent2"/>
                </a:solidFill>
              </a:rPr>
              <a:t> </a:t>
            </a:r>
            <a:r>
              <a:rPr lang="ru" sz="70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>
                <a:solidFill>
                  <a:schemeClr val="accent1"/>
                </a:solidFill>
              </a:rPr>
              <a:t>Практика</a:t>
            </a:r>
            <a:endParaRPr lang="ru" sz="700">
              <a:solidFill>
                <a:schemeClr val="accent1"/>
              </a:solidFill>
            </a:endParaRPr>
          </a:p>
        </p:txBody>
      </p:sp>
      <p:sp>
        <p:nvSpPr>
          <p:cNvPr id="18" name="Shape 1629"/>
          <p:cNvSpPr/>
          <p:nvPr/>
        </p:nvSpPr>
        <p:spPr>
          <a:xfrm>
            <a:off x="3733572" y="2727776"/>
            <a:ext cx="1261530" cy="62365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0238" y="2817543"/>
            <a:ext cx="1068197" cy="444119"/>
          </a:xfrm>
          <a:prstGeom prst="rect">
            <a:avLst/>
          </a:prstGeom>
        </p:spPr>
      </p:pic>
      <p:sp>
        <p:nvSpPr>
          <p:cNvPr id="20" name="Shape 1629"/>
          <p:cNvSpPr/>
          <p:nvPr/>
        </p:nvSpPr>
        <p:spPr>
          <a:xfrm>
            <a:off x="5642133" y="2877471"/>
            <a:ext cx="2830900" cy="131111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05907" y="2880842"/>
            <a:ext cx="20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2"/>
                </a:solidFill>
              </a:rPr>
              <a:t>Управляемые сервера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780298" y="3323405"/>
            <a:ext cx="799541" cy="628635"/>
            <a:chOff x="5750115" y="3094099"/>
            <a:chExt cx="799541" cy="628635"/>
          </a:xfrm>
        </p:grpSpPr>
        <p:sp>
          <p:nvSpPr>
            <p:cNvPr id="23" name="Shape 1629"/>
            <p:cNvSpPr/>
            <p:nvPr/>
          </p:nvSpPr>
          <p:spPr>
            <a:xfrm>
              <a:off x="5750115" y="3094099"/>
              <a:ext cx="799541" cy="62863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404" y="3170481"/>
              <a:ext cx="381392" cy="460721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04135" y="3170481"/>
              <a:ext cx="308610" cy="306324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6657813" y="3235651"/>
            <a:ext cx="799541" cy="628635"/>
            <a:chOff x="5750115" y="3094099"/>
            <a:chExt cx="799541" cy="628635"/>
          </a:xfrm>
        </p:grpSpPr>
        <p:sp>
          <p:nvSpPr>
            <p:cNvPr id="25" name="Shape 1629"/>
            <p:cNvSpPr/>
            <p:nvPr/>
          </p:nvSpPr>
          <p:spPr>
            <a:xfrm>
              <a:off x="5750115" y="3094099"/>
              <a:ext cx="799541" cy="62863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404" y="3170481"/>
              <a:ext cx="381392" cy="46072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04135" y="3170481"/>
              <a:ext cx="308610" cy="306324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7524947" y="3340521"/>
            <a:ext cx="799541" cy="628635"/>
            <a:chOff x="5750115" y="3094099"/>
            <a:chExt cx="799541" cy="628635"/>
          </a:xfrm>
        </p:grpSpPr>
        <p:sp>
          <p:nvSpPr>
            <p:cNvPr id="33" name="Shape 1629"/>
            <p:cNvSpPr/>
            <p:nvPr/>
          </p:nvSpPr>
          <p:spPr>
            <a:xfrm>
              <a:off x="5750115" y="3094099"/>
              <a:ext cx="799541" cy="62863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404" y="3170481"/>
              <a:ext cx="381392" cy="460721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04135" y="3170481"/>
              <a:ext cx="308610" cy="306324"/>
            </a:xfrm>
            <a:prstGeom prst="rect">
              <a:avLst/>
            </a:prstGeom>
          </p:spPr>
        </p:pic>
      </p:grpSp>
      <p:sp>
        <p:nvSpPr>
          <p:cNvPr id="44" name="Rectangle 43"/>
          <p:cNvSpPr/>
          <p:nvPr/>
        </p:nvSpPr>
        <p:spPr>
          <a:xfrm>
            <a:off x="477549" y="1924530"/>
            <a:ext cx="54841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ansible-playbook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consul_invetory.py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имя_плэйбука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17081" y="2163179"/>
            <a:ext cx="8405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То есть при запуске плэйбука мы указываем не файл с хостами, а скрипт, который будет динамически получать данные из консула:</a:t>
            </a:r>
            <a:endParaRPr 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995102" y="3248237"/>
            <a:ext cx="647031" cy="2949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4995102" y="3018338"/>
            <a:ext cx="657336" cy="3115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4995102" y="2813400"/>
            <a:ext cx="647031" cy="2949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103223" y="2851080"/>
            <a:ext cx="629615" cy="2083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194895" y="3174114"/>
            <a:ext cx="528372" cy="170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158777" y="3792565"/>
            <a:ext cx="24739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5096456" y="2496105"/>
            <a:ext cx="16517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800" dirty="0" smtClean="0"/>
              <a:t>Агенты отправляют в </a:t>
            </a:r>
            <a:r>
              <a:rPr lang="en-US" sz="800" dirty="0" smtClean="0"/>
              <a:t>Consul </a:t>
            </a:r>
            <a:r>
              <a:rPr lang="ru-RU" sz="800" dirty="0" smtClean="0"/>
              <a:t>данные о состоянии сервисов </a:t>
            </a:r>
            <a:endParaRPr lang="en-US" sz="800" dirty="0"/>
          </a:p>
        </p:txBody>
      </p:sp>
      <p:sp>
        <p:nvSpPr>
          <p:cNvPr id="73" name="Rectangle 72"/>
          <p:cNvSpPr/>
          <p:nvPr/>
        </p:nvSpPr>
        <p:spPr>
          <a:xfrm>
            <a:off x="1801154" y="2547149"/>
            <a:ext cx="18255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800" dirty="0" smtClean="0"/>
              <a:t>При запуске плэйбука</a:t>
            </a:r>
            <a:r>
              <a:rPr lang="ru-RU" sz="800" smtClean="0"/>
              <a:t>, запрашиваются хосты и их конфигурации </a:t>
            </a:r>
            <a:endParaRPr lang="en-US" sz="800" dirty="0"/>
          </a:p>
        </p:txBody>
      </p:sp>
      <p:sp>
        <p:nvSpPr>
          <p:cNvPr id="74" name="Rectangle 73"/>
          <p:cNvSpPr/>
          <p:nvPr/>
        </p:nvSpPr>
        <p:spPr>
          <a:xfrm>
            <a:off x="3469467" y="3324556"/>
            <a:ext cx="1810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Consul </a:t>
            </a:r>
            <a:r>
              <a:rPr lang="ru-RU" sz="800" dirty="0" smtClean="0"/>
              <a:t>хранит состояние сервисов и их конфигурации</a:t>
            </a:r>
            <a:endParaRPr lang="en-US" sz="800" dirty="0"/>
          </a:p>
        </p:txBody>
      </p:sp>
      <p:sp>
        <p:nvSpPr>
          <p:cNvPr id="75" name="Rectangle 74"/>
          <p:cNvSpPr/>
          <p:nvPr/>
        </p:nvSpPr>
        <p:spPr>
          <a:xfrm>
            <a:off x="3449066" y="3808391"/>
            <a:ext cx="1788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800" dirty="0" smtClean="0"/>
              <a:t>Выполнение плэйбука с </a:t>
            </a:r>
            <a:r>
              <a:rPr lang="ru-RU" sz="800" smtClean="0"/>
              <a:t>полученными конфигурациями</a:t>
            </a:r>
            <a:endParaRPr lang="en-US" sz="800" dirty="0"/>
          </a:p>
        </p:txBody>
      </p:sp>
      <p:sp>
        <p:nvSpPr>
          <p:cNvPr id="76" name="Rectangle 75"/>
          <p:cNvSpPr/>
          <p:nvPr/>
        </p:nvSpPr>
        <p:spPr>
          <a:xfrm>
            <a:off x="217080" y="4243057"/>
            <a:ext cx="86491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/>
                </a:solidFill>
              </a:rPr>
              <a:t>Динамический инвентори - активно развивающееся направление в </a:t>
            </a:r>
            <a:r>
              <a:rPr lang="en-US" sz="1200" b="1" dirty="0">
                <a:solidFill>
                  <a:schemeClr val="accent1"/>
                </a:solidFill>
              </a:rPr>
              <a:t>Ansible</a:t>
            </a:r>
            <a:r>
              <a:rPr lang="ru-RU" sz="1200" dirty="0">
                <a:solidFill>
                  <a:schemeClr val="accent1"/>
                </a:solidFill>
              </a:rPr>
              <a:t> </a:t>
            </a:r>
            <a:r>
              <a:rPr lang="ru-RU" sz="1200" dirty="0" smtClean="0">
                <a:solidFill>
                  <a:schemeClr val="tx1"/>
                </a:solidFill>
              </a:rPr>
              <a:t>. Ныне существует множество интеграций с различными системами, в их числе и </a:t>
            </a:r>
            <a:r>
              <a:rPr lang="en-US" sz="1200" b="1" dirty="0" smtClean="0">
                <a:solidFill>
                  <a:schemeClr val="accent2"/>
                </a:solidFill>
              </a:rPr>
              <a:t>OpenStack</a:t>
            </a:r>
            <a:r>
              <a:rPr lang="en-US" sz="1200" dirty="0" smtClean="0">
                <a:solidFill>
                  <a:schemeClr val="tx1"/>
                </a:solidFill>
              </a:rPr>
              <a:t>: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573261" y="4665629"/>
            <a:ext cx="88436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7"/>
              </a:rPr>
              <a:t>http://</a:t>
            </a:r>
            <a:r>
              <a:rPr lang="en-US" sz="1200" dirty="0" smtClean="0">
                <a:hlinkClick r:id="rId7"/>
              </a:rPr>
              <a:t>docs.ansible.com/ansible/intro_dynamic_inventory.html#example-openstack-external-inventory-script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490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3691265" y="678272"/>
            <a:ext cx="945086" cy="360098"/>
          </a:xfrm>
          <a:prstGeom prst="rect">
            <a:avLst/>
          </a:prstGeom>
          <a:noFill/>
          <a:ln>
            <a:noFill/>
          </a:ln>
        </p:spPr>
        <p:txBody>
          <a:bodyPr lIns="82283" tIns="41130" rIns="82283" bIns="4113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DEVOPS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2948129" y="2287229"/>
            <a:ext cx="3376444" cy="3840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ru-RU" smtClean="0">
                <a:latin typeface="Arial"/>
                <a:ea typeface="Arial"/>
                <a:cs typeface="Arial"/>
                <a:sym typeface="Arial"/>
              </a:rPr>
              <a:t>Обработчики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639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629"/>
          <p:cNvSpPr/>
          <p:nvPr/>
        </p:nvSpPr>
        <p:spPr>
          <a:xfrm>
            <a:off x="4663557" y="3383904"/>
            <a:ext cx="4138457" cy="1296250"/>
          </a:xfrm>
          <a:prstGeom prst="roundRect">
            <a:avLst>
              <a:gd name="adj" fmla="val 16667"/>
            </a:avLst>
          </a:prstGeom>
          <a:solidFill>
            <a:srgbClr val="FF0000">
              <a:alpha val="1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Обработчики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279"/>
          <p:cNvSpPr txBox="1"/>
          <p:nvPr/>
        </p:nvSpPr>
        <p:spPr>
          <a:xfrm>
            <a:off x="6470544" y="636313"/>
            <a:ext cx="2673456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>
                <a:solidFill>
                  <a:schemeClr val="accent2"/>
                </a:solidFill>
              </a:rPr>
              <a:t>Детальное знакомство с </a:t>
            </a:r>
            <a:r>
              <a:rPr lang="en-US" sz="900">
                <a:solidFill>
                  <a:schemeClr val="accent2"/>
                </a:solidFill>
              </a:rPr>
              <a:t>Ansible</a:t>
            </a:r>
            <a:r>
              <a:rPr lang="ru" sz="900" smtClean="0">
                <a:solidFill>
                  <a:schemeClr val="accent2"/>
                </a:solidFill>
              </a:rPr>
              <a:t> </a:t>
            </a:r>
            <a:r>
              <a:rPr lang="ru" sz="70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>
                <a:solidFill>
                  <a:schemeClr val="accent1"/>
                </a:solidFill>
              </a:rPr>
              <a:t>Практика</a:t>
            </a:r>
            <a:endParaRPr lang="ru" sz="70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0220" y="817156"/>
            <a:ext cx="84803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    </a:t>
            </a:r>
            <a:r>
              <a:rPr lang="en-US" sz="1200" b="1" dirty="0" smtClean="0">
                <a:solidFill>
                  <a:schemeClr val="accent1"/>
                </a:solidFill>
              </a:rPr>
              <a:t>Handlers</a:t>
            </a:r>
            <a:r>
              <a:rPr lang="en-US" sz="1200" dirty="0" smtClean="0"/>
              <a:t> </a:t>
            </a:r>
            <a:r>
              <a:rPr lang="ru-RU" sz="1200" dirty="0" smtClean="0"/>
              <a:t>(Обработчики или Хэндлеры) - это по сути такие же задачи, отличающиеся только тем, как они будут запущены. </a:t>
            </a:r>
            <a:r>
              <a:rPr lang="ru-RU" sz="1200" dirty="0" err="1" smtClean="0"/>
              <a:t>Хэндлер</a:t>
            </a:r>
            <a:r>
              <a:rPr lang="ru-RU" sz="1200" dirty="0" smtClean="0"/>
              <a:t> будет запущен только тогда, когда есть другая задача, которая выполнилась, что-то изменила и с помощью директивы </a:t>
            </a:r>
            <a:r>
              <a:rPr lang="en-US" sz="1200" b="1" dirty="0" smtClean="0">
                <a:solidFill>
                  <a:schemeClr val="accent2"/>
                </a:solidFill>
              </a:rPr>
              <a:t>notify</a:t>
            </a:r>
            <a:r>
              <a:rPr lang="en-US" sz="1200" dirty="0" smtClean="0"/>
              <a:t> </a:t>
            </a:r>
            <a:r>
              <a:rPr lang="ru-RU" sz="1200" dirty="0" smtClean="0"/>
              <a:t>его вызвала. Если задача ничего не изменила, она не вызывает </a:t>
            </a:r>
            <a:r>
              <a:rPr lang="ru-RU" sz="1200" dirty="0" err="1" smtClean="0"/>
              <a:t>хэндлер</a:t>
            </a:r>
            <a:r>
              <a:rPr lang="ru-RU" sz="1200" dirty="0" smtClean="0"/>
              <a:t> и он не выполняется.</a:t>
            </a:r>
          </a:p>
          <a:p>
            <a:r>
              <a:rPr lang="ru-RU" sz="1200" dirty="0" smtClean="0"/>
              <a:t>Один из ярчайших примеров использования </a:t>
            </a:r>
            <a:r>
              <a:rPr lang="ru-RU" sz="1200" dirty="0" err="1" smtClean="0"/>
              <a:t>хэндлеров</a:t>
            </a:r>
            <a:r>
              <a:rPr lang="ru-RU" sz="1200" dirty="0" smtClean="0"/>
              <a:t> - это перезагрузка сервисов.</a:t>
            </a:r>
            <a:endParaRPr lang="en-US" sz="1200" dirty="0" smtClean="0"/>
          </a:p>
          <a:p>
            <a:r>
              <a:rPr lang="ru-RU" sz="1200" dirty="0"/>
              <a:t>Хэндлеры описываются в отдельной секции и выполняются после всех </a:t>
            </a:r>
            <a:r>
              <a:rPr lang="ru-RU" sz="1200" dirty="0" smtClean="0"/>
              <a:t>задач</a:t>
            </a:r>
            <a:r>
              <a:rPr lang="en-US" sz="1200" dirty="0"/>
              <a:t>:</a:t>
            </a:r>
            <a:endParaRPr lang="ru-RU" sz="12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66279" y="2046982"/>
            <a:ext cx="3877902" cy="892863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5776" y="2020609"/>
            <a:ext cx="39968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handlers: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name: restart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apache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state=restarted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 name: restart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memcached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service: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memcached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state=restarted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0220" y="294000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 smtClean="0"/>
              <a:t>И вызываются другими задачами так:</a:t>
            </a:r>
            <a:endParaRPr lang="ru-RU" sz="1200" dirty="0"/>
          </a:p>
        </p:txBody>
      </p:sp>
      <p:sp>
        <p:nvSpPr>
          <p:cNvPr id="9" name="Rectangle 8"/>
          <p:cNvSpPr/>
          <p:nvPr/>
        </p:nvSpPr>
        <p:spPr>
          <a:xfrm>
            <a:off x="566279" y="3221846"/>
            <a:ext cx="3877902" cy="1615826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5776" y="3221845"/>
            <a:ext cx="362226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tasks: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changing Apache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lineinfile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etc/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httpd.conf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'^Listen '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line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'Listen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9000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notify: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- restart apache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restart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memcached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hape 1629"/>
          <p:cNvSpPr/>
          <p:nvPr/>
        </p:nvSpPr>
        <p:spPr>
          <a:xfrm>
            <a:off x="4622085" y="2082645"/>
            <a:ext cx="4138457" cy="802327"/>
          </a:xfrm>
          <a:prstGeom prst="roundRect">
            <a:avLst>
              <a:gd name="adj" fmla="val 16667"/>
            </a:avLst>
          </a:prstGeom>
          <a:solidFill>
            <a:srgbClr val="FF0000">
              <a:alpha val="1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4163" y="3441024"/>
            <a:ext cx="37199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tx1"/>
                </a:solidFill>
              </a:rPr>
              <a:t>1. Неважно сколько задач в итоге вызвали </a:t>
            </a:r>
            <a:r>
              <a:rPr lang="ru-RU" sz="1100" dirty="0" err="1" smtClean="0">
                <a:solidFill>
                  <a:schemeClr val="tx1"/>
                </a:solidFill>
              </a:rPr>
              <a:t>хэндлер</a:t>
            </a:r>
            <a:r>
              <a:rPr lang="ru-RU" sz="1100" dirty="0" smtClean="0">
                <a:solidFill>
                  <a:schemeClr val="tx1"/>
                </a:solidFill>
              </a:rPr>
              <a:t> в рамках одной секции - он выполнится всего 1 раз.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557" y="2114946"/>
            <a:ext cx="377325" cy="37716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30461" y="2090683"/>
            <a:ext cx="3737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tx1"/>
                </a:solidFill>
              </a:rPr>
              <a:t>1. Хэндлеры выполняются в том порядке, в котором они заданы, а не как вызываются.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610" y="3441024"/>
            <a:ext cx="377325" cy="3771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663557" y="3810733"/>
            <a:ext cx="40843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tx1"/>
                </a:solidFill>
              </a:rPr>
              <a:t>2</a:t>
            </a:r>
            <a:r>
              <a:rPr lang="ru-RU" sz="1100" dirty="0" smtClean="0">
                <a:solidFill>
                  <a:schemeClr val="tx1"/>
                </a:solidFill>
              </a:rPr>
              <a:t>. Если задача, вызывающая </a:t>
            </a:r>
            <a:r>
              <a:rPr lang="ru-RU" sz="1100" dirty="0" err="1" smtClean="0">
                <a:solidFill>
                  <a:schemeClr val="tx1"/>
                </a:solidFill>
              </a:rPr>
              <a:t>хэндлер</a:t>
            </a:r>
            <a:r>
              <a:rPr lang="ru-RU" sz="1100" dirty="0" smtClean="0">
                <a:solidFill>
                  <a:schemeClr val="tx1"/>
                </a:solidFill>
              </a:rPr>
              <a:t> упала с некритичной ошибкой, </a:t>
            </a:r>
            <a:r>
              <a:rPr lang="ru-RU" sz="1100" dirty="0" err="1" smtClean="0">
                <a:solidFill>
                  <a:schemeClr val="tx1"/>
                </a:solidFill>
              </a:rPr>
              <a:t>хэндлер</a:t>
            </a:r>
            <a:r>
              <a:rPr lang="ru-RU" sz="1100" dirty="0" smtClean="0">
                <a:solidFill>
                  <a:schemeClr val="tx1"/>
                </a:solidFill>
              </a:rPr>
              <a:t> не запустится. Это можно изменить в командной строке</a:t>
            </a:r>
            <a:r>
              <a:rPr lang="en-US" sz="1100" dirty="0">
                <a:solidFill>
                  <a:schemeClr val="tx1"/>
                </a:solidFill>
              </a:rPr>
              <a:t>:</a:t>
            </a:r>
            <a:r>
              <a:rPr lang="ru-RU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/>
              <a:t>--force-handlers </a:t>
            </a:r>
            <a:r>
              <a:rPr lang="ru-RU" sz="1100" dirty="0" smtClean="0">
                <a:solidFill>
                  <a:schemeClr val="tx1"/>
                </a:solidFill>
              </a:rPr>
              <a:t>или в плэйбуке</a:t>
            </a:r>
            <a:r>
              <a:rPr lang="en-US" sz="1100" dirty="0" smtClean="0">
                <a:solidFill>
                  <a:schemeClr val="tx1"/>
                </a:solidFill>
              </a:rPr>
              <a:t>:</a:t>
            </a:r>
            <a:r>
              <a:rPr lang="ru-RU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/>
              <a:t>force_handlers</a:t>
            </a:r>
            <a:r>
              <a:rPr lang="en-US" sz="1100" dirty="0"/>
              <a:t>: </a:t>
            </a:r>
            <a:r>
              <a:rPr lang="en-US" sz="1100" dirty="0" smtClean="0"/>
              <a:t>True</a:t>
            </a:r>
            <a:r>
              <a:rPr lang="ru-RU" sz="1100" dirty="0" smtClean="0"/>
              <a:t>.</a:t>
            </a:r>
            <a:r>
              <a:rPr lang="ru-RU" sz="1100" dirty="0" smtClean="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51581" y="2444253"/>
            <a:ext cx="4125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2</a:t>
            </a:r>
            <a:r>
              <a:rPr lang="ru-RU" sz="1100" dirty="0" smtClean="0">
                <a:solidFill>
                  <a:schemeClr val="tx1"/>
                </a:solidFill>
              </a:rPr>
              <a:t>. Хэндлеры запускаются всегда после блоков </a:t>
            </a:r>
            <a:r>
              <a:rPr lang="en-US" sz="1100" dirty="0" err="1" smtClean="0">
                <a:solidFill>
                  <a:schemeClr val="tx1"/>
                </a:solidFill>
              </a:rPr>
              <a:t>pre_tasks</a:t>
            </a:r>
            <a:r>
              <a:rPr lang="en-US" sz="1100" dirty="0" smtClean="0">
                <a:solidFill>
                  <a:schemeClr val="tx1"/>
                </a:solidFill>
              </a:rPr>
              <a:t>, tasks</a:t>
            </a:r>
            <a:r>
              <a:rPr lang="ru-RU" sz="1100" dirty="0" smtClean="0">
                <a:solidFill>
                  <a:schemeClr val="tx1"/>
                </a:solidFill>
              </a:rPr>
              <a:t> или </a:t>
            </a:r>
            <a:r>
              <a:rPr lang="en-US" sz="1100" dirty="0" err="1" smtClean="0">
                <a:solidFill>
                  <a:schemeClr val="tx1"/>
                </a:solidFill>
              </a:rPr>
              <a:t>post_tasks</a:t>
            </a:r>
            <a:r>
              <a:rPr lang="ru-RU" sz="11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509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790321" y="3538018"/>
            <a:ext cx="3050044" cy="1427273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92569" y="1441256"/>
            <a:ext cx="3207993" cy="769441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Обработчики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279"/>
          <p:cNvSpPr txBox="1"/>
          <p:nvPr/>
        </p:nvSpPr>
        <p:spPr>
          <a:xfrm>
            <a:off x="6470544" y="636313"/>
            <a:ext cx="2673456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>
                <a:solidFill>
                  <a:schemeClr val="accent2"/>
                </a:solidFill>
              </a:rPr>
              <a:t>Детальное знакомство с </a:t>
            </a:r>
            <a:r>
              <a:rPr lang="en-US" sz="900">
                <a:solidFill>
                  <a:schemeClr val="accent2"/>
                </a:solidFill>
              </a:rPr>
              <a:t>Ansible</a:t>
            </a:r>
            <a:r>
              <a:rPr lang="ru" sz="900" smtClean="0">
                <a:solidFill>
                  <a:schemeClr val="accent2"/>
                </a:solidFill>
              </a:rPr>
              <a:t> </a:t>
            </a:r>
            <a:r>
              <a:rPr lang="ru" sz="70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>
                <a:solidFill>
                  <a:schemeClr val="accent1"/>
                </a:solidFill>
              </a:rPr>
              <a:t>Практика</a:t>
            </a:r>
            <a:endParaRPr lang="ru" sz="70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0219" y="807324"/>
            <a:ext cx="85393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Количество наших </a:t>
            </a:r>
            <a:r>
              <a:rPr lang="ru-RU" sz="1200" dirty="0" err="1" smtClean="0"/>
              <a:t>хэндлеров</a:t>
            </a:r>
            <a:r>
              <a:rPr lang="ru-RU" sz="1200" dirty="0" smtClean="0"/>
              <a:t> может оказаться весьма внушительным, поэтому в </a:t>
            </a:r>
            <a:r>
              <a:rPr lang="en-US" sz="1200" b="1" dirty="0" smtClean="0">
                <a:solidFill>
                  <a:schemeClr val="accent1"/>
                </a:solidFill>
              </a:rPr>
              <a:t>Ansible</a:t>
            </a:r>
            <a:r>
              <a:rPr lang="en-US" sz="1200" dirty="0" smtClean="0">
                <a:solidFill>
                  <a:schemeClr val="accent1"/>
                </a:solidFill>
              </a:rPr>
              <a:t> </a:t>
            </a:r>
            <a:r>
              <a:rPr lang="ru-RU" sz="1200" dirty="0" smtClean="0"/>
              <a:t>появились так называемые </a:t>
            </a:r>
            <a:r>
              <a:rPr lang="ru-RU" sz="1200" dirty="0" err="1" smtClean="0"/>
              <a:t>листенеры</a:t>
            </a:r>
            <a:r>
              <a:rPr lang="ru-RU" sz="1200" dirty="0" smtClean="0"/>
              <a:t> - по сути это группа </a:t>
            </a:r>
            <a:r>
              <a:rPr lang="ru-RU" sz="1200" dirty="0" err="1" smtClean="0"/>
              <a:t>хэндлеров</a:t>
            </a:r>
            <a:r>
              <a:rPr lang="ru-RU" sz="1200" dirty="0" smtClean="0"/>
              <a:t>. С их помощью вызывать несколько </a:t>
            </a:r>
            <a:r>
              <a:rPr lang="ru-RU" sz="1200" dirty="0" err="1" smtClean="0"/>
              <a:t>хэндлеров</a:t>
            </a:r>
            <a:r>
              <a:rPr lang="ru-RU" sz="1200" dirty="0" smtClean="0"/>
              <a:t> стало проще: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02651" y="2687765"/>
            <a:ext cx="853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1200" dirty="0"/>
              <a:t>П</a:t>
            </a:r>
            <a:r>
              <a:rPr lang="ru-RU" sz="1200" dirty="0" smtClean="0"/>
              <a:t>ространство имен </a:t>
            </a:r>
            <a:r>
              <a:rPr lang="ru-RU" sz="1200" dirty="0" err="1" smtClean="0"/>
              <a:t>хендлеров</a:t>
            </a:r>
            <a:r>
              <a:rPr lang="ru-RU" sz="1200" dirty="0" smtClean="0"/>
              <a:t> и </a:t>
            </a:r>
            <a:r>
              <a:rPr lang="ru-RU" sz="1200" dirty="0" err="1" smtClean="0"/>
              <a:t>листенеров</a:t>
            </a:r>
            <a:r>
              <a:rPr lang="ru-RU" sz="1200" dirty="0" smtClean="0"/>
              <a:t> у нас глобальное, так что в рамках выполнения одного </a:t>
            </a:r>
            <a:r>
              <a:rPr lang="ru-RU" sz="1200" dirty="0" err="1" smtClean="0"/>
              <a:t>плэя</a:t>
            </a:r>
            <a:r>
              <a:rPr lang="ru-RU" sz="1200" dirty="0" smtClean="0"/>
              <a:t> (или далее роли), </a:t>
            </a:r>
            <a:r>
              <a:rPr lang="ru-RU" sz="1200" dirty="0" err="1" smtClean="0"/>
              <a:t>хэндлер</a:t>
            </a:r>
            <a:r>
              <a:rPr lang="ru-RU" sz="1200" dirty="0" smtClean="0"/>
              <a:t> или </a:t>
            </a:r>
            <a:r>
              <a:rPr lang="ru-RU" sz="1200" dirty="0" err="1" smtClean="0"/>
              <a:t>листенер</a:t>
            </a:r>
            <a:r>
              <a:rPr lang="ru-RU" sz="1200" dirty="0" smtClean="0"/>
              <a:t> выполнится только один раз. Хэндлеры автоматически обновляются после выполнения секции, где они были вызваны (в </a:t>
            </a:r>
            <a:r>
              <a:rPr lang="en-US" sz="1200" dirty="0" smtClean="0"/>
              <a:t>tasks, </a:t>
            </a:r>
            <a:r>
              <a:rPr lang="en-US" sz="1200" dirty="0" err="1" smtClean="0"/>
              <a:t>post_tasks</a:t>
            </a:r>
            <a:r>
              <a:rPr lang="en-US" sz="1200" dirty="0" smtClean="0"/>
              <a:t>, </a:t>
            </a:r>
            <a:r>
              <a:rPr lang="en-US" sz="1200" dirty="0" err="1" smtClean="0"/>
              <a:t>pre_tasks</a:t>
            </a:r>
            <a:r>
              <a:rPr lang="en-US" sz="1200" dirty="0" smtClean="0"/>
              <a:t>)</a:t>
            </a:r>
            <a:r>
              <a:rPr lang="ru-RU" sz="1200" dirty="0" smtClean="0"/>
              <a:t>. Однако если нам надо</a:t>
            </a:r>
            <a:r>
              <a:rPr lang="en-US" sz="1200" dirty="0" smtClean="0"/>
              <a:t> </a:t>
            </a:r>
            <a:r>
              <a:rPr lang="ru-RU" sz="1200" dirty="0" smtClean="0"/>
              <a:t>обновить </a:t>
            </a:r>
            <a:r>
              <a:rPr lang="ru-RU" sz="1200" dirty="0" err="1" smtClean="0"/>
              <a:t>хэндлер</a:t>
            </a:r>
            <a:r>
              <a:rPr lang="ru-RU" sz="1200" dirty="0" smtClean="0"/>
              <a:t> не дожидаясь у нас есть специальный модуль </a:t>
            </a:r>
            <a:r>
              <a:rPr lang="en-US" sz="1200" dirty="0" smtClean="0"/>
              <a:t>meta</a:t>
            </a:r>
            <a:r>
              <a:rPr lang="ru-RU" sz="1200" dirty="0" smtClean="0"/>
              <a:t>, который обновит все </a:t>
            </a:r>
            <a:r>
              <a:rPr lang="ru-RU" sz="1200" dirty="0" err="1" smtClean="0"/>
              <a:t>хэндлеры</a:t>
            </a:r>
            <a:r>
              <a:rPr lang="ru-RU" sz="1200" dirty="0" smtClean="0"/>
              <a:t>.  </a:t>
            </a:r>
            <a:endParaRPr lang="ru-RU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032555" y="1441256"/>
            <a:ext cx="316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name: restart everything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debug: </a:t>
            </a:r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"msg=</a:t>
            </a:r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restarting all'"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notify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"restart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all"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5583" y="1442845"/>
            <a:ext cx="3877902" cy="1241361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5248" y="1416472"/>
            <a:ext cx="3848405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handlers: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name: restart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apache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state=restarted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listen: "restart all"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 name: restart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memcached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service: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memcached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state=restarted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listen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"restart all"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4445" y="1202329"/>
            <a:ext cx="21210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Объявляются </a:t>
            </a:r>
            <a:r>
              <a:rPr lang="ru-RU" sz="1100" dirty="0" err="1" smtClean="0"/>
              <a:t>листенеры</a:t>
            </a:r>
            <a:r>
              <a:rPr lang="ru-RU" sz="1100" dirty="0" smtClean="0"/>
              <a:t> так: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4899232" y="1210196"/>
            <a:ext cx="14125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А так вызываются: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2790321" y="3499546"/>
            <a:ext cx="297138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tasks: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shell: ...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debug: </a:t>
            </a:r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"msg=</a:t>
            </a:r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restarting all'"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notify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"restart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all”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meta: 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flush_handlers</a:t>
            </a:r>
            <a:endParaRPr lang="en-US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shell: ...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 debug: </a:t>
            </a:r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"msg='restarting all'"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notify: "restart all”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49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3691265" y="678272"/>
            <a:ext cx="945086" cy="360098"/>
          </a:xfrm>
          <a:prstGeom prst="rect">
            <a:avLst/>
          </a:prstGeom>
          <a:noFill/>
          <a:ln>
            <a:noFill/>
          </a:ln>
        </p:spPr>
        <p:txBody>
          <a:bodyPr lIns="82283" tIns="41130" rIns="82283" bIns="4113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DEVOPS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390577" y="2277397"/>
            <a:ext cx="3376444" cy="3840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ru-RU" smtClean="0">
                <a:latin typeface="Arial"/>
                <a:ea typeface="Arial"/>
                <a:cs typeface="Arial"/>
                <a:sym typeface="Arial"/>
              </a:rPr>
              <a:t>Шаблоны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707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7260" y="1608825"/>
            <a:ext cx="3474805" cy="1241361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Шаблоны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279"/>
          <p:cNvSpPr txBox="1"/>
          <p:nvPr/>
        </p:nvSpPr>
        <p:spPr>
          <a:xfrm>
            <a:off x="6470544" y="636313"/>
            <a:ext cx="2673456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>
                <a:solidFill>
                  <a:schemeClr val="accent2"/>
                </a:solidFill>
              </a:rPr>
              <a:t>Детальное знакомство с </a:t>
            </a:r>
            <a:r>
              <a:rPr lang="en-US" sz="900">
                <a:solidFill>
                  <a:schemeClr val="accent2"/>
                </a:solidFill>
              </a:rPr>
              <a:t>Ansible</a:t>
            </a:r>
            <a:r>
              <a:rPr lang="ru" sz="900" smtClean="0">
                <a:solidFill>
                  <a:schemeClr val="accent2"/>
                </a:solidFill>
              </a:rPr>
              <a:t> </a:t>
            </a:r>
            <a:r>
              <a:rPr lang="ru" sz="70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>
                <a:solidFill>
                  <a:schemeClr val="accent1"/>
                </a:solidFill>
              </a:rPr>
              <a:t>Практика</a:t>
            </a:r>
            <a:endParaRPr lang="ru" sz="70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0219" y="807324"/>
            <a:ext cx="85393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Очень часто нам надо загружать заранее подготовленные </a:t>
            </a:r>
            <a:r>
              <a:rPr lang="ru-RU" sz="1200" dirty="0" err="1" smtClean="0"/>
              <a:t>конфиг</a:t>
            </a:r>
            <a:r>
              <a:rPr lang="ru-RU" sz="1200" dirty="0" smtClean="0"/>
              <a:t> файлы на удаленные хосты, при этом заполняя различными значениями параметров в зависимости от ситуации. В </a:t>
            </a:r>
            <a:r>
              <a:rPr lang="en-US" sz="1200" b="1" dirty="0" smtClean="0">
                <a:solidFill>
                  <a:schemeClr val="accent1"/>
                </a:solidFill>
              </a:rPr>
              <a:t>Ansible</a:t>
            </a:r>
            <a:r>
              <a:rPr lang="en-US" sz="1200" dirty="0" smtClean="0">
                <a:solidFill>
                  <a:schemeClr val="accent1"/>
                </a:solidFill>
              </a:rPr>
              <a:t> </a:t>
            </a:r>
            <a:r>
              <a:rPr lang="ru-RU" sz="1200" dirty="0" smtClean="0"/>
              <a:t>для этого используются шаблоны (</a:t>
            </a:r>
            <a:r>
              <a:rPr lang="ru-RU" sz="1200" dirty="0" err="1" smtClean="0"/>
              <a:t>темплэйты</a:t>
            </a:r>
            <a:r>
              <a:rPr lang="ru-RU" sz="1200" dirty="0" smtClean="0"/>
              <a:t>) на языке </a:t>
            </a:r>
            <a:r>
              <a:rPr lang="ru-RU" sz="1200" dirty="0" err="1" smtClean="0"/>
              <a:t>темплэйтов</a:t>
            </a:r>
            <a:r>
              <a:rPr lang="ru-RU" sz="1200" dirty="0" smtClean="0"/>
              <a:t> </a:t>
            </a:r>
            <a:r>
              <a:rPr lang="en-US" sz="1200" b="1" dirty="0" smtClean="0">
                <a:solidFill>
                  <a:schemeClr val="accent2"/>
                </a:solidFill>
              </a:rPr>
              <a:t>Jinja2</a:t>
            </a:r>
            <a:r>
              <a:rPr lang="en-US" sz="1200" dirty="0" smtClean="0"/>
              <a:t>. </a:t>
            </a:r>
            <a:r>
              <a:rPr lang="ru-RU" sz="1200" dirty="0" smtClean="0"/>
              <a:t>В самом инструменте за всю работу с </a:t>
            </a:r>
            <a:r>
              <a:rPr lang="ru-RU" sz="1200" dirty="0" err="1" smtClean="0"/>
              <a:t>темплэйтами</a:t>
            </a:r>
            <a:r>
              <a:rPr lang="ru-RU" sz="1200" dirty="0" smtClean="0"/>
              <a:t> отвечает модуль </a:t>
            </a:r>
            <a:r>
              <a:rPr lang="en-US" sz="1200" b="1" dirty="0" smtClean="0">
                <a:solidFill>
                  <a:schemeClr val="accent2"/>
                </a:solidFill>
              </a:rPr>
              <a:t>template</a:t>
            </a:r>
            <a:r>
              <a:rPr lang="ru-RU" sz="1200" dirty="0"/>
              <a:t>.</a:t>
            </a:r>
            <a:r>
              <a:rPr lang="en-US" sz="1200" dirty="0" smtClean="0"/>
              <a:t> </a:t>
            </a:r>
            <a:r>
              <a:rPr lang="ru-RU" sz="1200" dirty="0" smtClean="0"/>
              <a:t>Пример: 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506361" y="1598993"/>
            <a:ext cx="3613355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tasks:</a:t>
            </a:r>
          </a:p>
          <a:p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template</a:t>
            </a:r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src</a:t>
            </a:r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httpd.j2</a:t>
            </a:r>
          </a:p>
          <a:p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</a:t>
            </a:r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/etc/httpd/conf/httpd.conf</a:t>
            </a:r>
          </a:p>
          <a:p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</a:t>
            </a:r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owner</a:t>
            </a:r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apache</a:t>
            </a:r>
            <a:endParaRPr lang="is-I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</a:t>
            </a:r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apache</a:t>
            </a:r>
            <a:endParaRPr lang="is-I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</a:t>
            </a:r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"0644"</a:t>
            </a:r>
          </a:p>
        </p:txBody>
      </p:sp>
      <p:sp>
        <p:nvSpPr>
          <p:cNvPr id="8" name="Shape 1629"/>
          <p:cNvSpPr/>
          <p:nvPr/>
        </p:nvSpPr>
        <p:spPr>
          <a:xfrm>
            <a:off x="4119716" y="1870879"/>
            <a:ext cx="4544663" cy="609910"/>
          </a:xfrm>
          <a:prstGeom prst="roundRect">
            <a:avLst>
              <a:gd name="adj" fmla="val 16667"/>
            </a:avLst>
          </a:prstGeom>
          <a:solidFill>
            <a:srgbClr val="FF0000">
              <a:alpha val="1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020" y="1903179"/>
            <a:ext cx="377325" cy="3771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38513" y="1880624"/>
            <a:ext cx="412586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100" dirty="0">
                <a:solidFill>
                  <a:schemeClr val="tx1"/>
                </a:solidFill>
              </a:rPr>
              <a:t>src: </a:t>
            </a:r>
            <a:r>
              <a:rPr lang="is-IS" sz="1100" dirty="0" smtClean="0">
                <a:solidFill>
                  <a:schemeClr val="tx1"/>
                </a:solidFill>
              </a:rPr>
              <a:t>httpd.j2</a:t>
            </a:r>
            <a:r>
              <a:rPr lang="ru-RU" sz="1100" dirty="0" smtClean="0">
                <a:solidFill>
                  <a:schemeClr val="tx1"/>
                </a:solidFill>
              </a:rPr>
              <a:t> - предполагает, что этот файл будет лежать в папке </a:t>
            </a:r>
            <a:r>
              <a:rPr lang="en-US" sz="1100" dirty="0" smtClean="0">
                <a:solidFill>
                  <a:schemeClr val="tx1"/>
                </a:solidFill>
              </a:rPr>
              <a:t>templates </a:t>
            </a:r>
            <a:r>
              <a:rPr lang="ru-RU" sz="1100" dirty="0" smtClean="0">
                <a:solidFill>
                  <a:schemeClr val="tx1"/>
                </a:solidFill>
              </a:rPr>
              <a:t>относительно плэйбука. Тут можно в принципе указывать полный путь до файла.</a:t>
            </a:r>
          </a:p>
        </p:txBody>
      </p:sp>
      <p:sp>
        <p:nvSpPr>
          <p:cNvPr id="3" name="Rectangle 2"/>
          <p:cNvSpPr/>
          <p:nvPr/>
        </p:nvSpPr>
        <p:spPr>
          <a:xfrm>
            <a:off x="280219" y="2846770"/>
            <a:ext cx="5815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Как упомянуто выше в сам </a:t>
            </a:r>
            <a:r>
              <a:rPr lang="ru-RU" sz="1200" dirty="0" err="1" smtClean="0"/>
              <a:t>темплэйт</a:t>
            </a:r>
            <a:r>
              <a:rPr lang="ru-RU" sz="1200" dirty="0" smtClean="0"/>
              <a:t> можно подставить переменные в режиме реального времени (после запуска плэйбука). Для этого в самом </a:t>
            </a:r>
            <a:r>
              <a:rPr lang="ru-RU" sz="1200" dirty="0" err="1" smtClean="0"/>
              <a:t>темплэйте</a:t>
            </a:r>
            <a:r>
              <a:rPr lang="ru-RU" sz="1200" dirty="0" smtClean="0"/>
              <a:t> можно указать переменные так же как мы это делаем в </a:t>
            </a:r>
            <a:r>
              <a:rPr lang="ru-RU" sz="1200" dirty="0" err="1" smtClean="0"/>
              <a:t>плэйбуках</a:t>
            </a:r>
            <a:r>
              <a:rPr lang="ru-RU" sz="1200" dirty="0" smtClean="0"/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4983" y="2716173"/>
            <a:ext cx="19688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../templates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httpd.j2</a:t>
            </a:r>
            <a:endParaRPr lang="is-I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96000" y="2971159"/>
            <a:ext cx="2724493" cy="430887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6000" y="2961327"/>
            <a:ext cx="272449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ServerRoot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"{{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server_root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}}"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Listen {{ port }}</a:t>
            </a:r>
          </a:p>
        </p:txBody>
      </p:sp>
      <p:sp>
        <p:nvSpPr>
          <p:cNvPr id="16" name="Shape 1629"/>
          <p:cNvSpPr/>
          <p:nvPr/>
        </p:nvSpPr>
        <p:spPr>
          <a:xfrm>
            <a:off x="983226" y="3545041"/>
            <a:ext cx="4414684" cy="124326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629"/>
          <p:cNvSpPr/>
          <p:nvPr/>
        </p:nvSpPr>
        <p:spPr>
          <a:xfrm>
            <a:off x="5838005" y="3545041"/>
            <a:ext cx="2263776" cy="124326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Shape 1778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15061" y="3580733"/>
            <a:ext cx="550231" cy="43489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629"/>
          <p:cNvSpPr/>
          <p:nvPr/>
        </p:nvSpPr>
        <p:spPr>
          <a:xfrm>
            <a:off x="3529442" y="4182776"/>
            <a:ext cx="1111381" cy="50619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52962" y="3898040"/>
            <a:ext cx="8643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httpd.j2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03455" y="4225848"/>
            <a:ext cx="7633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Jinja2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template 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1176141" y="3627256"/>
            <a:ext cx="1694695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>
                <a:solidFill>
                  <a:schemeClr val="tx1"/>
                </a:solidFill>
              </a:rPr>
              <a:t>Переменные:</a:t>
            </a:r>
          </a:p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ru-RU" sz="1100" dirty="0" smtClean="0">
                <a:solidFill>
                  <a:schemeClr val="tx1"/>
                </a:solidFill>
              </a:rPr>
              <a:t>в командной строке 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ru-RU" sz="1100" dirty="0" smtClean="0">
                <a:solidFill>
                  <a:schemeClr val="tx1"/>
                </a:solidFill>
              </a:rPr>
              <a:t>в плэйбуке</a:t>
            </a:r>
          </a:p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ru-RU" sz="1100" dirty="0" smtClean="0">
                <a:solidFill>
                  <a:schemeClr val="tx1"/>
                </a:solidFill>
              </a:rPr>
              <a:t>в инвентори</a:t>
            </a:r>
          </a:p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ru-RU" sz="1100" dirty="0" smtClean="0">
                <a:solidFill>
                  <a:schemeClr val="tx1"/>
                </a:solidFill>
              </a:rPr>
              <a:t>в </a:t>
            </a:r>
            <a:r>
              <a:rPr lang="ru-RU" sz="1100" dirty="0" err="1" smtClean="0">
                <a:solidFill>
                  <a:schemeClr val="tx1"/>
                </a:solidFill>
              </a:rPr>
              <a:t>инклуд</a:t>
            </a:r>
            <a:r>
              <a:rPr lang="ru-RU" sz="1100" dirty="0" smtClean="0">
                <a:solidFill>
                  <a:schemeClr val="tx1"/>
                </a:solidFill>
              </a:rPr>
              <a:t> файле</a:t>
            </a:r>
          </a:p>
          <a:p>
            <a:r>
              <a:rPr lang="mr-IN" sz="1100" dirty="0" smtClean="0">
                <a:solidFill>
                  <a:schemeClr val="tx1"/>
                </a:solidFill>
              </a:rPr>
              <a:t>…</a:t>
            </a:r>
            <a:endParaRPr lang="en-US" sz="1100" dirty="0" smtClean="0">
              <a:solidFill>
                <a:schemeClr val="tx1"/>
              </a:solidFill>
            </a:endParaRPr>
          </a:p>
          <a:p>
            <a:endParaRPr lang="en-US" sz="1100" dirty="0"/>
          </a:p>
        </p:txBody>
      </p:sp>
      <p:sp>
        <p:nvSpPr>
          <p:cNvPr id="23" name="Shape 1629"/>
          <p:cNvSpPr/>
          <p:nvPr/>
        </p:nvSpPr>
        <p:spPr>
          <a:xfrm>
            <a:off x="1071716" y="3617424"/>
            <a:ext cx="1927123" cy="1102061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Straight Arrow Connector 23"/>
          <p:cNvCxnSpPr>
            <a:stCxn id="19" idx="3"/>
          </p:cNvCxnSpPr>
          <p:nvPr/>
        </p:nvCxnSpPr>
        <p:spPr>
          <a:xfrm flipV="1">
            <a:off x="4640823" y="4431459"/>
            <a:ext cx="1641046" cy="4414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hape 1629"/>
          <p:cNvSpPr/>
          <p:nvPr/>
        </p:nvSpPr>
        <p:spPr>
          <a:xfrm>
            <a:off x="6266719" y="4178362"/>
            <a:ext cx="1111381" cy="50619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293567" y="3905065"/>
            <a:ext cx="10342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httpd.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619" y="3606676"/>
            <a:ext cx="342233" cy="41341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037753" y="3583695"/>
            <a:ext cx="1669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 smtClean="0">
                <a:solidFill>
                  <a:schemeClr val="accent2"/>
                </a:solidFill>
              </a:rPr>
              <a:t>Управляемый</a:t>
            </a:r>
            <a:r>
              <a:rPr lang="ru-RU" sz="1100" dirty="0" smtClean="0">
                <a:solidFill>
                  <a:schemeClr val="accent2"/>
                </a:solidFill>
              </a:rPr>
              <a:t> сервер</a:t>
            </a:r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304673" y="4215752"/>
            <a:ext cx="10422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100" dirty="0" smtClean="0">
                <a:solidFill>
                  <a:schemeClr val="tx1"/>
                </a:solidFill>
              </a:rPr>
              <a:t>Целевой</a:t>
            </a:r>
            <a:r>
              <a:rPr lang="ru-RU" sz="1100" dirty="0" smtClean="0"/>
              <a:t> </a:t>
            </a:r>
          </a:p>
          <a:p>
            <a:pPr algn="ctr"/>
            <a:r>
              <a:rPr lang="ru-RU" sz="1100" dirty="0" err="1" smtClean="0"/>
              <a:t>конфиг</a:t>
            </a:r>
            <a:r>
              <a:rPr lang="ru-RU" sz="1100" dirty="0" smtClean="0"/>
              <a:t> файл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06990" y="3580733"/>
            <a:ext cx="1691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 smtClean="0">
                <a:solidFill>
                  <a:schemeClr val="accent2"/>
                </a:solidFill>
              </a:rPr>
              <a:t>Управляющий</a:t>
            </a:r>
            <a:r>
              <a:rPr lang="ru-RU" sz="1100" dirty="0" smtClean="0">
                <a:solidFill>
                  <a:schemeClr val="accent2"/>
                </a:solidFill>
              </a:rPr>
              <a:t> сервер</a:t>
            </a:r>
            <a:endParaRPr lang="en-US" sz="1100" dirty="0">
              <a:solidFill>
                <a:schemeClr val="accent2"/>
              </a:solidFill>
            </a:endParaRPr>
          </a:p>
        </p:txBody>
      </p:sp>
      <p:cxnSp>
        <p:nvCxnSpPr>
          <p:cNvPr id="35" name="Straight Arrow Connector 34"/>
          <p:cNvCxnSpPr>
            <a:endCxn id="19" idx="1"/>
          </p:cNvCxnSpPr>
          <p:nvPr/>
        </p:nvCxnSpPr>
        <p:spPr>
          <a:xfrm>
            <a:off x="2998839" y="4431196"/>
            <a:ext cx="530603" cy="4677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2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478447" y="4233098"/>
            <a:ext cx="3778920" cy="586455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8447" y="3748289"/>
            <a:ext cx="3778920" cy="434456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78447" y="2777027"/>
            <a:ext cx="3778920" cy="909223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Шаблоны.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Jinja2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279"/>
          <p:cNvSpPr txBox="1"/>
          <p:nvPr/>
        </p:nvSpPr>
        <p:spPr>
          <a:xfrm>
            <a:off x="6470544" y="636313"/>
            <a:ext cx="2673456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>
                <a:solidFill>
                  <a:schemeClr val="accent2"/>
                </a:solidFill>
              </a:rPr>
              <a:t>Детальное знакомство с </a:t>
            </a:r>
            <a:r>
              <a:rPr lang="en-US" sz="900">
                <a:solidFill>
                  <a:schemeClr val="accent2"/>
                </a:solidFill>
              </a:rPr>
              <a:t>Ansible</a:t>
            </a:r>
            <a:r>
              <a:rPr lang="ru" sz="900" smtClean="0">
                <a:solidFill>
                  <a:schemeClr val="accent2"/>
                </a:solidFill>
              </a:rPr>
              <a:t> </a:t>
            </a:r>
            <a:r>
              <a:rPr lang="ru" sz="70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>
                <a:solidFill>
                  <a:schemeClr val="accent1"/>
                </a:solidFill>
              </a:rPr>
              <a:t>Практика</a:t>
            </a:r>
            <a:endParaRPr lang="ru" sz="70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0219" y="817156"/>
            <a:ext cx="85393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Как мы уже говорили в </a:t>
            </a:r>
            <a:r>
              <a:rPr lang="en-US" sz="1200" b="1" dirty="0">
                <a:solidFill>
                  <a:schemeClr val="accent1"/>
                </a:solidFill>
              </a:rPr>
              <a:t>Ansible</a:t>
            </a:r>
            <a:r>
              <a:rPr lang="en-US" sz="1200" dirty="0">
                <a:solidFill>
                  <a:schemeClr val="accent1"/>
                </a:solidFill>
              </a:rPr>
              <a:t> </a:t>
            </a:r>
            <a:r>
              <a:rPr lang="ru-RU" sz="1200" dirty="0" smtClean="0"/>
              <a:t>используется полноценный </a:t>
            </a:r>
            <a:r>
              <a:rPr lang="ru-RU" sz="1200" dirty="0" err="1" smtClean="0"/>
              <a:t>темплэйт</a:t>
            </a:r>
            <a:r>
              <a:rPr lang="ru-RU" sz="1200" dirty="0" smtClean="0"/>
              <a:t> язык </a:t>
            </a:r>
            <a:r>
              <a:rPr lang="en-US" sz="1200" b="1" dirty="0" smtClean="0">
                <a:solidFill>
                  <a:schemeClr val="accent2"/>
                </a:solidFill>
              </a:rPr>
              <a:t>Jinja2</a:t>
            </a:r>
            <a:r>
              <a:rPr lang="en-US" sz="1200" dirty="0" smtClean="0"/>
              <a:t>.</a:t>
            </a:r>
            <a:r>
              <a:rPr lang="ru-RU" sz="1200" dirty="0" smtClean="0"/>
              <a:t> Соответственно у нас есть возможность использовать всю гибкость этого языка.</a:t>
            </a:r>
            <a:r>
              <a:rPr lang="en-US" sz="1200" dirty="0" smtClean="0"/>
              <a:t> </a:t>
            </a:r>
            <a:r>
              <a:rPr lang="ru-RU" sz="1200" dirty="0" smtClean="0"/>
              <a:t> </a:t>
            </a:r>
            <a:endParaRPr lang="en-US" sz="1200" dirty="0"/>
          </a:p>
        </p:txBody>
      </p:sp>
      <p:sp>
        <p:nvSpPr>
          <p:cNvPr id="36" name="Shape 1629"/>
          <p:cNvSpPr/>
          <p:nvPr/>
        </p:nvSpPr>
        <p:spPr>
          <a:xfrm>
            <a:off x="776748" y="1278821"/>
            <a:ext cx="7010400" cy="510650"/>
          </a:xfrm>
          <a:prstGeom prst="roundRect">
            <a:avLst>
              <a:gd name="adj" fmla="val 16667"/>
            </a:avLst>
          </a:prstGeom>
          <a:solidFill>
            <a:srgbClr val="FF0000">
              <a:alpha val="1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52" y="1340617"/>
            <a:ext cx="377325" cy="37716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195545" y="1308230"/>
            <a:ext cx="67095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tx1"/>
                </a:solidFill>
              </a:rPr>
              <a:t>Несмотря на то, что нам доступны все возможности языка </a:t>
            </a:r>
            <a:r>
              <a:rPr lang="en-US" sz="1100" dirty="0" smtClean="0">
                <a:solidFill>
                  <a:schemeClr val="tx1"/>
                </a:solidFill>
              </a:rPr>
              <a:t>Jinja2</a:t>
            </a:r>
            <a:r>
              <a:rPr lang="ru-RU" sz="1100" dirty="0" smtClean="0">
                <a:solidFill>
                  <a:schemeClr val="tx1"/>
                </a:solidFill>
              </a:rPr>
              <a:t>, не рекомендуется слишком перегружать </a:t>
            </a:r>
            <a:r>
              <a:rPr lang="ru-RU" sz="1100" dirty="0" err="1" smtClean="0">
                <a:solidFill>
                  <a:schemeClr val="tx1"/>
                </a:solidFill>
              </a:rPr>
              <a:t>темплэйт</a:t>
            </a:r>
            <a:r>
              <a:rPr lang="ru-RU" sz="1100" dirty="0" smtClean="0">
                <a:solidFill>
                  <a:schemeClr val="tx1"/>
                </a:solidFill>
              </a:rPr>
              <a:t> логикой, руководствуйтесь принципом - «чем проще тем лучше».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0219" y="1984166"/>
            <a:ext cx="471315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{{ var }}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>
                <a:solidFill>
                  <a:schemeClr val="tx1"/>
                </a:solidFill>
              </a:rPr>
              <a:t>или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{{ var['value']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sz="1100" dirty="0" smtClean="0">
                <a:solidFill>
                  <a:schemeClr val="tx1"/>
                </a:solidFill>
              </a:rPr>
              <a:t>переменные</a:t>
            </a:r>
          </a:p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{% for server in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groups.webservers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ru-RU" sz="1100" dirty="0" smtClean="0">
                <a:solidFill>
                  <a:schemeClr val="tx1"/>
                </a:solidFill>
              </a:rPr>
              <a:t>структуры</a:t>
            </a:r>
          </a:p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{# ...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#}                              - </a:t>
            </a:r>
            <a:r>
              <a:rPr lang="ru-RU" sz="1100" dirty="0" smtClean="0">
                <a:solidFill>
                  <a:schemeClr val="tx1"/>
                </a:solidFill>
              </a:rPr>
              <a:t>комментарии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280219" y="1779552"/>
            <a:ext cx="26805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/>
              <a:t>Немного про возможности </a:t>
            </a:r>
            <a:r>
              <a:rPr lang="en-US" sz="1200" b="1" dirty="0" smtClean="0">
                <a:solidFill>
                  <a:schemeClr val="accent2"/>
                </a:solidFill>
              </a:rPr>
              <a:t>Jinja2</a:t>
            </a:r>
            <a:r>
              <a:rPr lang="ru-RU" sz="1200" dirty="0" smtClean="0"/>
              <a:t>: 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280219" y="2509861"/>
            <a:ext cx="15488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/>
              <a:t>Примеры структур: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477197" y="2747531"/>
            <a:ext cx="331805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{% if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is defined %}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value of variable: {{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{% else %}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value of variable: not defined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%}</a:t>
            </a:r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26203" y="3742025"/>
            <a:ext cx="28971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replace("-", "_") }}</a:t>
            </a:r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default(5) }}</a:t>
            </a:r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26206" y="4219389"/>
            <a:ext cx="400814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mypath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is_dir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}} </a:t>
            </a:r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mypath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is_file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| match("http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test.com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/test/.*")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353231" y="2941354"/>
            <a:ext cx="4436806" cy="578594"/>
          </a:xfrm>
          <a:prstGeom prst="rect">
            <a:avLst/>
          </a:prstGeom>
          <a:solidFill>
            <a:schemeClr val="accent1">
              <a:alpha val="1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438894" y="3001856"/>
            <a:ext cx="4351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tx1"/>
                </a:solidFill>
              </a:rPr>
              <a:t>Проверка условий - тут проверяется задана ли где-то переменная, если нет задает какое-то свое значение.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357414" y="3748289"/>
            <a:ext cx="4432623" cy="434456"/>
          </a:xfrm>
          <a:prstGeom prst="rect">
            <a:avLst/>
          </a:prstGeom>
          <a:solidFill>
            <a:schemeClr val="accent1">
              <a:alpha val="1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15002" y="3746167"/>
            <a:ext cx="4351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tx1"/>
                </a:solidFill>
              </a:rPr>
              <a:t>- Замена символа в переменной.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309611" y="3938776"/>
            <a:ext cx="4624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tx1"/>
                </a:solidFill>
              </a:rPr>
              <a:t>- Если переменная не задана - установит значение по умолчанию.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353231" y="4246864"/>
            <a:ext cx="4436806" cy="572690"/>
          </a:xfrm>
          <a:prstGeom prst="rect">
            <a:avLst/>
          </a:prstGeom>
          <a:solidFill>
            <a:schemeClr val="accent1">
              <a:alpha val="1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315002" y="4219389"/>
            <a:ext cx="4351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tx1"/>
                </a:solidFill>
              </a:rPr>
              <a:t>- Проверка является ли </a:t>
            </a:r>
            <a:r>
              <a:rPr lang="ru-RU" sz="1100" smtClean="0">
                <a:solidFill>
                  <a:schemeClr val="tx1"/>
                </a:solidFill>
              </a:rPr>
              <a:t>значение директорией.</a:t>
            </a:r>
            <a:endParaRPr lang="ru-RU" sz="1100" dirty="0" smtClean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19918" y="4371789"/>
            <a:ext cx="4351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tx1"/>
                </a:solidFill>
              </a:rPr>
              <a:t>- Проверка является ли значение файлом.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24834" y="4553411"/>
            <a:ext cx="4351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tx1"/>
                </a:solidFill>
              </a:rPr>
              <a:t>- Проверка на определенный </a:t>
            </a:r>
            <a:r>
              <a:rPr lang="ru-RU" sz="1100" dirty="0" err="1" smtClean="0">
                <a:solidFill>
                  <a:schemeClr val="tx1"/>
                </a:solidFill>
              </a:rPr>
              <a:t>патерн</a:t>
            </a:r>
            <a:r>
              <a:rPr lang="ru-RU" sz="11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410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3691265" y="678272"/>
            <a:ext cx="945086" cy="360098"/>
          </a:xfrm>
          <a:prstGeom prst="rect">
            <a:avLst/>
          </a:prstGeom>
          <a:noFill/>
          <a:ln>
            <a:noFill/>
          </a:ln>
        </p:spPr>
        <p:txBody>
          <a:bodyPr lIns="82283" tIns="41130" rIns="82283" bIns="4113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DEVOPS</a:t>
            </a:r>
          </a:p>
        </p:txBody>
      </p:sp>
      <p:sp>
        <p:nvSpPr>
          <p:cNvPr id="183" name="Shape 183"/>
          <p:cNvSpPr/>
          <p:nvPr/>
        </p:nvSpPr>
        <p:spPr>
          <a:xfrm>
            <a:off x="2954359" y="636334"/>
            <a:ext cx="706372" cy="443978"/>
          </a:xfrm>
          <a:prstGeom prst="roundRect">
            <a:avLst>
              <a:gd name="adj" fmla="val 9427"/>
            </a:avLst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2283" tIns="41130" rIns="82283" bIns="4113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8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</a:t>
            </a: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1608511" y="1028701"/>
            <a:ext cx="5916583" cy="3840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Содержание</a:t>
            </a:r>
          </a:p>
        </p:txBody>
      </p:sp>
      <p:graphicFrame>
        <p:nvGraphicFramePr>
          <p:cNvPr id="185" name="Shape 185"/>
          <p:cNvGraphicFramePr/>
          <p:nvPr>
            <p:extLst>
              <p:ext uri="{D42A27DB-BD31-4B8C-83A1-F6EECF244321}">
                <p14:modId xmlns:p14="http://schemas.microsoft.com/office/powerpoint/2010/main" val="404638965"/>
              </p:ext>
            </p:extLst>
          </p:nvPr>
        </p:nvGraphicFramePr>
        <p:xfrm>
          <a:off x="1614509" y="1854661"/>
          <a:ext cx="5452718" cy="9264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452718"/>
              </a:tblGrid>
              <a:tr h="4632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9230"/>
                        </a:buClr>
                        <a:buSzPct val="25000"/>
                        <a:buFont typeface="Calibri"/>
                        <a:buNone/>
                      </a:pPr>
                      <a:r>
                        <a:rPr lang="ru-RU" sz="1800" b="0" i="0" u="sng" strike="noStrike" cap="none" smtClean="0">
                          <a:solidFill>
                            <a:schemeClr val="accent2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Детальное знакомство с </a:t>
                      </a:r>
                      <a:r>
                        <a:rPr lang="en-US" sz="1800" b="0" i="0" u="sng" strike="noStrike" cap="none" smtClean="0">
                          <a:solidFill>
                            <a:schemeClr val="accent2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Ansible</a:t>
                      </a:r>
                      <a:endParaRPr lang="en-US" sz="1800" b="0" i="0" u="sng" strike="noStrike" cap="none">
                        <a:solidFill>
                          <a:schemeClr val="accent2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2305" marR="82305" marT="41153" marB="41153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32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9230"/>
                        </a:buClr>
                        <a:buSzPct val="25000"/>
                        <a:buFont typeface="Calibri"/>
                        <a:buNone/>
                      </a:pPr>
                      <a:r>
                        <a:rPr lang="ru-RU" sz="1800" u="sng" strike="noStrike" cap="none" smtClean="0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3"/>
                        </a:rPr>
                        <a:t>Практика</a:t>
                      </a:r>
                      <a:endParaRPr lang="en-US" sz="1800" u="sng" strike="noStrike" cap="non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  <a:hlinkClick r:id="rId3"/>
                      </a:endParaRPr>
                    </a:p>
                  </a:txBody>
                  <a:tcPr marL="82305" marR="82305" marT="41153" marB="41153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48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3691265" y="678272"/>
            <a:ext cx="945086" cy="360098"/>
          </a:xfrm>
          <a:prstGeom prst="rect">
            <a:avLst/>
          </a:prstGeom>
          <a:noFill/>
          <a:ln>
            <a:noFill/>
          </a:ln>
        </p:spPr>
        <p:txBody>
          <a:bodyPr lIns="82283" tIns="41130" rIns="82283" bIns="4113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DEVOPS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892026" y="2287229"/>
            <a:ext cx="3376444" cy="3840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ru-RU" smtClean="0">
                <a:latin typeface="Arial"/>
                <a:ea typeface="Arial"/>
                <a:cs typeface="Arial"/>
                <a:sym typeface="Arial"/>
              </a:rPr>
              <a:t>Роли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302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ru-RU" smtClean="0">
                <a:latin typeface="Arial"/>
                <a:ea typeface="Arial"/>
                <a:cs typeface="Arial"/>
                <a:sym typeface="Arial"/>
              </a:rPr>
              <a:t>Роли</a:t>
            </a:r>
            <a:endParaRPr lang="ru" sz="1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279"/>
          <p:cNvSpPr txBox="1"/>
          <p:nvPr/>
        </p:nvSpPr>
        <p:spPr>
          <a:xfrm>
            <a:off x="6470544" y="636313"/>
            <a:ext cx="2673456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>
                <a:solidFill>
                  <a:schemeClr val="accent2"/>
                </a:solidFill>
              </a:rPr>
              <a:t>Детальное знакомство с </a:t>
            </a:r>
            <a:r>
              <a:rPr lang="en-US" sz="900">
                <a:solidFill>
                  <a:schemeClr val="accent2"/>
                </a:solidFill>
              </a:rPr>
              <a:t>Ansible</a:t>
            </a:r>
            <a:r>
              <a:rPr lang="ru" sz="900" smtClean="0">
                <a:solidFill>
                  <a:schemeClr val="accent2"/>
                </a:solidFill>
              </a:rPr>
              <a:t> </a:t>
            </a:r>
            <a:r>
              <a:rPr lang="ru" sz="70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>
                <a:solidFill>
                  <a:schemeClr val="accent1"/>
                </a:solidFill>
              </a:rPr>
              <a:t>Практика</a:t>
            </a:r>
            <a:endParaRPr lang="ru" sz="700">
              <a:solidFill>
                <a:schemeClr val="accent1"/>
              </a:solidFill>
            </a:endParaRPr>
          </a:p>
        </p:txBody>
      </p:sp>
      <p:sp>
        <p:nvSpPr>
          <p:cNvPr id="5" name="Shape 1740"/>
          <p:cNvSpPr/>
          <p:nvPr/>
        </p:nvSpPr>
        <p:spPr>
          <a:xfrm>
            <a:off x="295850" y="842473"/>
            <a:ext cx="8793286" cy="6475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+mn-lt"/>
                <a:ea typeface="Calibri"/>
                <a:cs typeface="Calibri"/>
                <a:sym typeface="Calibri"/>
              </a:rPr>
              <a:t>Role</a:t>
            </a:r>
            <a:r>
              <a:rPr lang="ru-RU" sz="1200" b="1" i="0" u="none" strike="noStrike" cap="none" dirty="0" smtClean="0">
                <a:solidFill>
                  <a:schemeClr val="accent2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ru-RU" sz="1200" dirty="0" smtClean="0">
                <a:latin typeface="+mn-lt"/>
                <a:ea typeface="Calibri"/>
                <a:cs typeface="Calibri"/>
                <a:sym typeface="Calibri"/>
              </a:rPr>
              <a:t>(Роль) в</a:t>
            </a:r>
            <a:r>
              <a:rPr lang="en-US" sz="1200" dirty="0" smtClean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200" b="1" i="0" u="none" strike="noStrike" cap="none" dirty="0">
                <a:solidFill>
                  <a:schemeClr val="accent1"/>
                </a:solidFill>
                <a:latin typeface="+mn-lt"/>
                <a:ea typeface="Calibri"/>
                <a:cs typeface="Calibri"/>
                <a:sym typeface="Calibri"/>
              </a:rPr>
              <a:t>Ansible</a:t>
            </a:r>
            <a:r>
              <a:rPr lang="en-US" sz="1200" b="0" i="0" u="none" strike="noStrike" cap="none" dirty="0">
                <a:solidFill>
                  <a:schemeClr val="accent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– </a:t>
            </a:r>
            <a:r>
              <a:rPr lang="ru-RU" sz="1200" b="0" i="0" u="none" strike="noStrike" cap="none" dirty="0" smtClean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это структурированный набор задач и все необходимые конфигурации с вспомогательными элементами (</a:t>
            </a:r>
            <a:r>
              <a:rPr lang="ru-RU" sz="1200" b="0" i="0" u="none" strike="noStrike" cap="none" dirty="0" err="1" smtClean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хэндлеры</a:t>
            </a:r>
            <a:r>
              <a:rPr lang="ru-RU" sz="1200" b="0" i="0" u="none" strike="noStrike" cap="none" dirty="0" smtClean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, </a:t>
            </a:r>
            <a:r>
              <a:rPr lang="ru-RU" sz="1200" b="0" i="0" u="none" strike="noStrike" cap="none" dirty="0" err="1" smtClean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темплэйты</a:t>
            </a:r>
            <a:r>
              <a:rPr lang="ru-RU" sz="1200" b="0" i="0" u="none" strike="noStrike" cap="none" dirty="0" smtClean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и </a:t>
            </a:r>
            <a:r>
              <a:rPr lang="ru-RU" sz="1200" b="0" i="0" u="none" strike="noStrike" cap="none" dirty="0" err="1" smtClean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тд</a:t>
            </a:r>
            <a:r>
              <a:rPr lang="ru-RU" sz="1200" b="0" i="0" u="none" strike="noStrike" cap="none" dirty="0" smtClean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) выполняющие одну большую логическую задач. По сути это следующий, более продвинутый и рекомендованный, уровень организации всех наших задач с помощью инструмента </a:t>
            </a:r>
            <a:r>
              <a:rPr lang="en-US" sz="1200" b="1" dirty="0">
                <a:solidFill>
                  <a:schemeClr val="accent1"/>
                </a:solidFill>
                <a:latin typeface="+mn-lt"/>
                <a:ea typeface="Calibri"/>
                <a:cs typeface="Calibri"/>
                <a:sym typeface="Calibri"/>
              </a:rPr>
              <a:t>Ansible</a:t>
            </a:r>
            <a:r>
              <a:rPr lang="en-US" sz="1200" b="0" i="0" u="none" strike="noStrike" cap="none" dirty="0" smtClean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. </a:t>
            </a:r>
            <a:endParaRPr lang="ru-RU" sz="1200" b="0" i="0" u="none" strike="noStrike" cap="none" dirty="0" smtClean="0">
              <a:solidFill>
                <a:srgbClr val="000000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+mn-lt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+mn-lt"/>
              <a:sym typeface="Arial"/>
            </a:endParaRPr>
          </a:p>
        </p:txBody>
      </p:sp>
      <p:sp>
        <p:nvSpPr>
          <p:cNvPr id="6" name="Shape 1741"/>
          <p:cNvSpPr/>
          <p:nvPr/>
        </p:nvSpPr>
        <p:spPr>
          <a:xfrm>
            <a:off x="244092" y="1882607"/>
            <a:ext cx="1151638" cy="2800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Имя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роли</a:t>
            </a:r>
            <a:endParaRPr lang="en-US"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742"/>
          <p:cNvSpPr/>
          <p:nvPr/>
        </p:nvSpPr>
        <p:spPr>
          <a:xfrm>
            <a:off x="1668790" y="3624841"/>
            <a:ext cx="1151638" cy="2800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files</a:t>
            </a:r>
          </a:p>
        </p:txBody>
      </p:sp>
      <p:cxnSp>
        <p:nvCxnSpPr>
          <p:cNvPr id="8" name="Shape 1743"/>
          <p:cNvCxnSpPr/>
          <p:nvPr/>
        </p:nvCxnSpPr>
        <p:spPr>
          <a:xfrm>
            <a:off x="1386013" y="2031790"/>
            <a:ext cx="288000" cy="35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Shape 1744"/>
          <p:cNvCxnSpPr/>
          <p:nvPr/>
        </p:nvCxnSpPr>
        <p:spPr>
          <a:xfrm flipH="1">
            <a:off x="1525098" y="2031790"/>
            <a:ext cx="0" cy="255820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745"/>
          <p:cNvSpPr/>
          <p:nvPr/>
        </p:nvSpPr>
        <p:spPr>
          <a:xfrm>
            <a:off x="1678637" y="2750661"/>
            <a:ext cx="1151638" cy="2800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handlers</a:t>
            </a:r>
          </a:p>
        </p:txBody>
      </p:sp>
      <p:sp>
        <p:nvSpPr>
          <p:cNvPr id="11" name="Shape 1746"/>
          <p:cNvSpPr/>
          <p:nvPr/>
        </p:nvSpPr>
        <p:spPr>
          <a:xfrm>
            <a:off x="1674013" y="4050725"/>
            <a:ext cx="1151638" cy="2800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</a:t>
            </a:r>
          </a:p>
        </p:txBody>
      </p:sp>
      <p:sp>
        <p:nvSpPr>
          <p:cNvPr id="12" name="Shape 1747"/>
          <p:cNvSpPr/>
          <p:nvPr/>
        </p:nvSpPr>
        <p:spPr>
          <a:xfrm>
            <a:off x="1678637" y="1882915"/>
            <a:ext cx="1151638" cy="2800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</a:p>
        </p:txBody>
      </p:sp>
      <p:sp>
        <p:nvSpPr>
          <p:cNvPr id="13" name="Shape 1748"/>
          <p:cNvSpPr/>
          <p:nvPr/>
        </p:nvSpPr>
        <p:spPr>
          <a:xfrm>
            <a:off x="1694883" y="3181993"/>
            <a:ext cx="1151638" cy="2800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templates</a:t>
            </a:r>
          </a:p>
        </p:txBody>
      </p:sp>
      <p:sp>
        <p:nvSpPr>
          <p:cNvPr id="14" name="Shape 1749"/>
          <p:cNvSpPr/>
          <p:nvPr/>
        </p:nvSpPr>
        <p:spPr>
          <a:xfrm>
            <a:off x="1694883" y="2327350"/>
            <a:ext cx="1151638" cy="2800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vars</a:t>
            </a:r>
          </a:p>
        </p:txBody>
      </p:sp>
      <p:cxnSp>
        <p:nvCxnSpPr>
          <p:cNvPr id="15" name="Shape 1750"/>
          <p:cNvCxnSpPr/>
          <p:nvPr/>
        </p:nvCxnSpPr>
        <p:spPr>
          <a:xfrm flipH="1">
            <a:off x="1530014" y="2463790"/>
            <a:ext cx="144000" cy="35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1751"/>
          <p:cNvCxnSpPr/>
          <p:nvPr/>
        </p:nvCxnSpPr>
        <p:spPr>
          <a:xfrm flipH="1">
            <a:off x="1530014" y="2895790"/>
            <a:ext cx="144000" cy="35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hape 1752"/>
          <p:cNvCxnSpPr/>
          <p:nvPr/>
        </p:nvCxnSpPr>
        <p:spPr>
          <a:xfrm flipH="1">
            <a:off x="1530014" y="3327790"/>
            <a:ext cx="144000" cy="35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753"/>
          <p:cNvCxnSpPr/>
          <p:nvPr/>
        </p:nvCxnSpPr>
        <p:spPr>
          <a:xfrm flipH="1">
            <a:off x="1530014" y="3759790"/>
            <a:ext cx="144000" cy="35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Shape 1754"/>
          <p:cNvCxnSpPr/>
          <p:nvPr/>
        </p:nvCxnSpPr>
        <p:spPr>
          <a:xfrm flipH="1">
            <a:off x="1530014" y="4191790"/>
            <a:ext cx="144000" cy="35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1755"/>
          <p:cNvSpPr/>
          <p:nvPr/>
        </p:nvSpPr>
        <p:spPr>
          <a:xfrm>
            <a:off x="2959204" y="3588213"/>
            <a:ext cx="5876722" cy="395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ru-RU" sz="1100" dirty="0" err="1">
                <a:latin typeface="+mn-lt"/>
                <a:ea typeface="Calibri"/>
                <a:cs typeface="Calibri"/>
                <a:sym typeface="Calibri"/>
              </a:rPr>
              <a:t>С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одержит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файлы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которые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будут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скопированы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на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настраиваемые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стенды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.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Также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–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может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содержать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скрипты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которые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позже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будут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запускаться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на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стендах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21" name="Shape 1756"/>
          <p:cNvSpPr/>
          <p:nvPr/>
        </p:nvSpPr>
        <p:spPr>
          <a:xfrm>
            <a:off x="2969295" y="2718022"/>
            <a:ext cx="6059602" cy="395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ru-RU" sz="1100" dirty="0" err="1">
                <a:latin typeface="+mn-lt"/>
                <a:ea typeface="Calibri"/>
                <a:cs typeface="Calibri"/>
                <a:sym typeface="Calibri"/>
              </a:rPr>
              <a:t>О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бработчики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которые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будут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использоваться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при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выполнении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операционных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задач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(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таких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как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перезагрузка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сервисов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и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т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.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д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.)</a:t>
            </a:r>
          </a:p>
        </p:txBody>
      </p:sp>
      <p:sp>
        <p:nvSpPr>
          <p:cNvPr id="22" name="Shape 1757"/>
          <p:cNvSpPr/>
          <p:nvPr/>
        </p:nvSpPr>
        <p:spPr>
          <a:xfrm>
            <a:off x="2959204" y="4027842"/>
            <a:ext cx="6372000" cy="25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ru-RU" sz="1100" dirty="0" err="1">
                <a:latin typeface="+mn-lt"/>
                <a:ea typeface="Calibri"/>
                <a:cs typeface="Calibri"/>
                <a:sym typeface="Calibri"/>
              </a:rPr>
              <a:t>М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ета-данные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об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авторе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роли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контактах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для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связи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.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Также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описание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зависимостей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от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других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ролей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23" name="Shape 1758"/>
          <p:cNvSpPr/>
          <p:nvPr/>
        </p:nvSpPr>
        <p:spPr>
          <a:xfrm>
            <a:off x="2969295" y="1834150"/>
            <a:ext cx="5876722" cy="395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Это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по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сути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основная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папка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роли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.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Здесь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содерж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а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тся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все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задачи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которые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исполняются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в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рамках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этой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роли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24" name="Shape 1759"/>
          <p:cNvSpPr/>
          <p:nvPr/>
        </p:nvSpPr>
        <p:spPr>
          <a:xfrm>
            <a:off x="2969295" y="3154740"/>
            <a:ext cx="6372000" cy="395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ru-RU" sz="1100" dirty="0" err="1">
                <a:latin typeface="+mn-lt"/>
                <a:ea typeface="Calibri"/>
                <a:cs typeface="Calibri"/>
                <a:sym typeface="Calibri"/>
              </a:rPr>
              <a:t>С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одержит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файлы-темплейты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(.j2)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с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вызовом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переменны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х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.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Эти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темплейты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в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основном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используются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для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конфигурационных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файлов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25" name="Shape 1760"/>
          <p:cNvSpPr/>
          <p:nvPr/>
        </p:nvSpPr>
        <p:spPr>
          <a:xfrm>
            <a:off x="2969295" y="2348355"/>
            <a:ext cx="5876722" cy="395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100" dirty="0" err="1">
                <a:latin typeface="+mn-lt"/>
                <a:ea typeface="Calibri"/>
                <a:cs typeface="Calibri"/>
                <a:sym typeface="Calibri"/>
              </a:rPr>
              <a:t>C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одержит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локальные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переменные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ru-RU" sz="1100" dirty="0" smtClean="0">
                <a:latin typeface="+mn-lt"/>
                <a:ea typeface="Calibri"/>
                <a:cs typeface="Calibri"/>
                <a:sym typeface="Calibri"/>
              </a:rPr>
              <a:t>ассоциированные с этой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рол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ью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. </a:t>
            </a:r>
            <a:endParaRPr lang="en-US" sz="1100" b="0" i="0" u="none" strike="noStrike" cap="none" dirty="0">
              <a:solidFill>
                <a:srgbClr val="000000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6" name="Shape 1749"/>
          <p:cNvSpPr/>
          <p:nvPr/>
        </p:nvSpPr>
        <p:spPr>
          <a:xfrm>
            <a:off x="1674013" y="4449956"/>
            <a:ext cx="1151638" cy="2800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 dirty="0" smtClean="0">
                <a:solidFill>
                  <a:schemeClr val="lt1"/>
                </a:solidFill>
              </a:rPr>
              <a:t>defaults</a:t>
            </a:r>
            <a:endParaRPr lang="en-US"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Shape 1754"/>
          <p:cNvCxnSpPr/>
          <p:nvPr/>
        </p:nvCxnSpPr>
        <p:spPr>
          <a:xfrm flipH="1">
            <a:off x="1525098" y="4589995"/>
            <a:ext cx="144000" cy="35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Shape 1760"/>
          <p:cNvSpPr/>
          <p:nvPr/>
        </p:nvSpPr>
        <p:spPr>
          <a:xfrm>
            <a:off x="2959204" y="4494364"/>
            <a:ext cx="5876722" cy="395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ru-RU" sz="1100" dirty="0" err="1">
                <a:latin typeface="+mn-lt"/>
                <a:ea typeface="Calibri"/>
                <a:cs typeface="Calibri"/>
                <a:sym typeface="Calibri"/>
              </a:rPr>
              <a:t>С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одержит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низкоприоритетные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переменные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роли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. </a:t>
            </a:r>
            <a:endParaRPr lang="en-US" sz="1100" b="0" i="0" u="none" strike="noStrike" cap="none" dirty="0">
              <a:solidFill>
                <a:srgbClr val="000000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4428" y="1480753"/>
            <a:ext cx="13452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200"/>
              </a:spcBef>
              <a:buClr>
                <a:schemeClr val="accent1"/>
              </a:buClr>
              <a:buSzPct val="25000"/>
            </a:pPr>
            <a:r>
              <a:rPr lang="ru-RU" sz="1200" dirty="0" smtClean="0">
                <a:ea typeface="Calibri"/>
                <a:cs typeface="Calibri"/>
                <a:sym typeface="Calibri"/>
              </a:rPr>
              <a:t>Структура роли</a:t>
            </a:r>
            <a:r>
              <a:rPr lang="en-US" sz="1200" dirty="0" smtClean="0">
                <a:ea typeface="Calibri"/>
                <a:cs typeface="Calibri"/>
                <a:sym typeface="Calibri"/>
              </a:rPr>
              <a:t>:</a:t>
            </a:r>
            <a:endParaRPr lang="en-US" sz="1200" dirty="0"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990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ru-RU" smtClean="0">
                <a:latin typeface="Arial"/>
                <a:ea typeface="Arial"/>
                <a:cs typeface="Arial"/>
                <a:sym typeface="Arial"/>
              </a:rPr>
              <a:t>Роли</a:t>
            </a:r>
            <a:endParaRPr lang="ru" sz="1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279"/>
          <p:cNvSpPr txBox="1"/>
          <p:nvPr/>
        </p:nvSpPr>
        <p:spPr>
          <a:xfrm>
            <a:off x="6470544" y="636313"/>
            <a:ext cx="2673456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>
                <a:solidFill>
                  <a:schemeClr val="accent2"/>
                </a:solidFill>
              </a:rPr>
              <a:t>Детальное знакомство с </a:t>
            </a:r>
            <a:r>
              <a:rPr lang="en-US" sz="900">
                <a:solidFill>
                  <a:schemeClr val="accent2"/>
                </a:solidFill>
              </a:rPr>
              <a:t>Ansible</a:t>
            </a:r>
            <a:r>
              <a:rPr lang="ru" sz="900" smtClean="0">
                <a:solidFill>
                  <a:schemeClr val="accent2"/>
                </a:solidFill>
              </a:rPr>
              <a:t> </a:t>
            </a:r>
            <a:r>
              <a:rPr lang="ru" sz="70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>
                <a:solidFill>
                  <a:schemeClr val="accent1"/>
                </a:solidFill>
              </a:rPr>
              <a:t>Практика</a:t>
            </a:r>
            <a:endParaRPr lang="ru" sz="700">
              <a:solidFill>
                <a:schemeClr val="accent1"/>
              </a:solidFill>
            </a:endParaRPr>
          </a:p>
        </p:txBody>
      </p:sp>
      <p:sp>
        <p:nvSpPr>
          <p:cNvPr id="26" name="Shape 1629"/>
          <p:cNvSpPr/>
          <p:nvPr/>
        </p:nvSpPr>
        <p:spPr>
          <a:xfrm>
            <a:off x="550609" y="1148544"/>
            <a:ext cx="2733368" cy="3433273"/>
          </a:xfrm>
          <a:prstGeom prst="roundRect">
            <a:avLst>
              <a:gd name="adj" fmla="val 16667"/>
            </a:avLst>
          </a:prstGeom>
          <a:solidFill>
            <a:schemeClr val="accent1">
              <a:alpha val="2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1629"/>
          <p:cNvSpPr/>
          <p:nvPr/>
        </p:nvSpPr>
        <p:spPr>
          <a:xfrm>
            <a:off x="771835" y="1397435"/>
            <a:ext cx="2295831" cy="144560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54623" y="1129203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>
                <a:solidFill>
                  <a:schemeClr val="accent2"/>
                </a:solidFill>
              </a:rPr>
              <a:t>Playbook</a:t>
            </a:r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1180" y="1166376"/>
            <a:ext cx="111550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  <a:endParaRPr lang="is-I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1180" y="4300539"/>
            <a:ext cx="111550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is-I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1181" y="1372289"/>
            <a:ext cx="18229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Web Servers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hosts: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webservers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vars: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tasks:</a:t>
            </a:r>
          </a:p>
          <a:p>
            <a:r>
              <a:rPr lang="en-US" sz="1100" dirty="0" smtClean="0"/>
              <a:t>    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handlers: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/>
              <a:t>    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mr-I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Shape 1629"/>
          <p:cNvSpPr/>
          <p:nvPr/>
        </p:nvSpPr>
        <p:spPr>
          <a:xfrm>
            <a:off x="771835" y="2919519"/>
            <a:ext cx="2295831" cy="146566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50567" y="1379946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accent2"/>
                </a:solidFill>
              </a:rPr>
              <a:t>Play</a:t>
            </a:r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57199" y="2909688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accent2"/>
                </a:solidFill>
              </a:rPr>
              <a:t>Play</a:t>
            </a:r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41180" y="2902031"/>
            <a:ext cx="18229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DB Servers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hosts: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dbservers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vars: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tasks:</a:t>
            </a:r>
          </a:p>
          <a:p>
            <a:r>
              <a:rPr lang="en-US" sz="1100" dirty="0" smtClean="0"/>
              <a:t>    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handlers: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/>
              <a:t>    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mr-I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22557" y="1750143"/>
            <a:ext cx="934126" cy="1019534"/>
          </a:xfrm>
          <a:prstGeom prst="rect">
            <a:avLst/>
          </a:prstGeom>
          <a:noFill/>
          <a:ln w="1905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22557" y="3301726"/>
            <a:ext cx="934126" cy="1019534"/>
          </a:xfrm>
          <a:prstGeom prst="rect">
            <a:avLst/>
          </a:prstGeom>
          <a:noFill/>
          <a:ln w="1905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hape 1629"/>
          <p:cNvSpPr/>
          <p:nvPr/>
        </p:nvSpPr>
        <p:spPr>
          <a:xfrm>
            <a:off x="3579864" y="1379946"/>
            <a:ext cx="1840943" cy="91963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70249" y="1371149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 smtClean="0">
                <a:solidFill>
                  <a:schemeClr val="accent2"/>
                </a:solidFill>
              </a:rPr>
              <a:t>Роль</a:t>
            </a:r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79061" y="1549807"/>
            <a:ext cx="16417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vars/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main.yml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main.yml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handlers/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main.yml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templates/...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Shape 1629"/>
          <p:cNvSpPr/>
          <p:nvPr/>
        </p:nvSpPr>
        <p:spPr>
          <a:xfrm>
            <a:off x="3603004" y="2672151"/>
            <a:ext cx="1817803" cy="91963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03004" y="2672151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 smtClean="0">
                <a:solidFill>
                  <a:schemeClr val="accent2"/>
                </a:solidFill>
              </a:rPr>
              <a:t>Роль</a:t>
            </a:r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771201" y="2851844"/>
            <a:ext cx="16417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vars/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main.yml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main.yml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handlers/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main.yml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templates/...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035944" y="1369843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>
                <a:ea typeface="Calibri"/>
                <a:cs typeface="Calibri"/>
                <a:sym typeface="Calibri"/>
              </a:rPr>
              <a:t>i</a:t>
            </a:r>
            <a:r>
              <a:rPr lang="en-US" sz="1100" dirty="0" err="1" smtClean="0">
                <a:ea typeface="Calibri"/>
                <a:cs typeface="Calibri"/>
                <a:sym typeface="Calibri"/>
              </a:rPr>
              <a:t>nstall_apache</a:t>
            </a:r>
            <a:endParaRPr lang="en-US" sz="1100" dirty="0"/>
          </a:p>
        </p:txBody>
      </p:sp>
      <p:sp>
        <p:nvSpPr>
          <p:cNvPr id="48" name="Rectangle 47"/>
          <p:cNvSpPr/>
          <p:nvPr/>
        </p:nvSpPr>
        <p:spPr>
          <a:xfrm>
            <a:off x="4069490" y="2670313"/>
            <a:ext cx="9941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>
                <a:ea typeface="Calibri"/>
                <a:cs typeface="Calibri"/>
                <a:sym typeface="Calibri"/>
              </a:rPr>
              <a:t>install_mysql</a:t>
            </a:r>
            <a:endParaRPr lang="en-US" sz="1100" dirty="0"/>
          </a:p>
        </p:txBody>
      </p:sp>
      <p:sp>
        <p:nvSpPr>
          <p:cNvPr id="49" name="Shape 1629"/>
          <p:cNvSpPr/>
          <p:nvPr/>
        </p:nvSpPr>
        <p:spPr>
          <a:xfrm>
            <a:off x="3603004" y="3642515"/>
            <a:ext cx="1817803" cy="91963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13369" y="3621285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 smtClean="0">
                <a:solidFill>
                  <a:schemeClr val="accent2"/>
                </a:solidFill>
              </a:rPr>
              <a:t>Роль</a:t>
            </a:r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771201" y="3800978"/>
            <a:ext cx="16417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vars/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main.yml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main.yml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handlers/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main.yml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templates/...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90916" y="3614585"/>
            <a:ext cx="9316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>
                <a:ea typeface="Calibri"/>
                <a:cs typeface="Calibri"/>
                <a:sym typeface="Calibri"/>
              </a:rPr>
              <a:t>install_redis</a:t>
            </a:r>
            <a:endParaRPr lang="en-US" sz="11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956683" y="1946785"/>
            <a:ext cx="1613566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963039" y="3401963"/>
            <a:ext cx="1639965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963039" y="3972234"/>
            <a:ext cx="165033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hape 1629"/>
          <p:cNvSpPr/>
          <p:nvPr/>
        </p:nvSpPr>
        <p:spPr>
          <a:xfrm>
            <a:off x="5830619" y="1148544"/>
            <a:ext cx="2733368" cy="3433273"/>
          </a:xfrm>
          <a:prstGeom prst="roundRect">
            <a:avLst>
              <a:gd name="adj" fmla="val 16667"/>
            </a:avLst>
          </a:prstGeom>
          <a:solidFill>
            <a:schemeClr val="accent1">
              <a:alpha val="2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1629"/>
          <p:cNvSpPr/>
          <p:nvPr/>
        </p:nvSpPr>
        <p:spPr>
          <a:xfrm>
            <a:off x="6051845" y="1397435"/>
            <a:ext cx="2295831" cy="144560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534633" y="1129203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>
                <a:solidFill>
                  <a:schemeClr val="accent2"/>
                </a:solidFill>
              </a:rPr>
              <a:t>Playbook</a:t>
            </a:r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121190" y="1166376"/>
            <a:ext cx="111550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  <a:endParaRPr lang="is-I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121190" y="4300539"/>
            <a:ext cx="111550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is-I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121190" y="1372289"/>
            <a:ext cx="2104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Web Servers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hosts: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webservers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roles: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install_apache</a:t>
            </a:r>
            <a:endParaRPr lang="mr-I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Shape 1629"/>
          <p:cNvSpPr/>
          <p:nvPr/>
        </p:nvSpPr>
        <p:spPr>
          <a:xfrm>
            <a:off x="6051845" y="2919519"/>
            <a:ext cx="2295831" cy="146566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830577" y="1379946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accent2"/>
                </a:solidFill>
              </a:rPr>
              <a:t>Play</a:t>
            </a:r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837209" y="2909688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accent2"/>
                </a:solidFill>
              </a:rPr>
              <a:t>Play</a:t>
            </a:r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21190" y="2902031"/>
            <a:ext cx="182299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DB Servers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hosts: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dbservers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roles: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install_mysql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install_redis</a:t>
            </a:r>
            <a:endParaRPr lang="mr-I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314843" y="1762245"/>
            <a:ext cx="1708279" cy="404631"/>
          </a:xfrm>
          <a:prstGeom prst="rect">
            <a:avLst/>
          </a:prstGeom>
          <a:noFill/>
          <a:ln w="1905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420807" y="1946785"/>
            <a:ext cx="894036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6317965" y="3291894"/>
            <a:ext cx="1708279" cy="556512"/>
          </a:xfrm>
          <a:prstGeom prst="rect">
            <a:avLst/>
          </a:prstGeom>
          <a:noFill/>
          <a:ln w="1905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5420807" y="3460955"/>
            <a:ext cx="894036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412947" y="3781314"/>
            <a:ext cx="894036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31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404046" y="2837391"/>
            <a:ext cx="2038542" cy="909223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04045" y="4124928"/>
            <a:ext cx="5760781" cy="751033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ru-RU" smtClean="0">
                <a:latin typeface="Arial"/>
                <a:ea typeface="Arial"/>
                <a:cs typeface="Arial"/>
                <a:sym typeface="Arial"/>
              </a:rPr>
              <a:t>Роли</a:t>
            </a:r>
            <a:endParaRPr lang="ru" sz="1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279"/>
          <p:cNvSpPr txBox="1"/>
          <p:nvPr/>
        </p:nvSpPr>
        <p:spPr>
          <a:xfrm>
            <a:off x="6470544" y="636313"/>
            <a:ext cx="2673456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>
                <a:solidFill>
                  <a:schemeClr val="accent2"/>
                </a:solidFill>
              </a:rPr>
              <a:t>Детальное знакомство с </a:t>
            </a:r>
            <a:r>
              <a:rPr lang="en-US" sz="900">
                <a:solidFill>
                  <a:schemeClr val="accent2"/>
                </a:solidFill>
              </a:rPr>
              <a:t>Ansible</a:t>
            </a:r>
            <a:r>
              <a:rPr lang="ru" sz="900" smtClean="0">
                <a:solidFill>
                  <a:schemeClr val="accent2"/>
                </a:solidFill>
              </a:rPr>
              <a:t> </a:t>
            </a:r>
            <a:r>
              <a:rPr lang="ru" sz="70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>
                <a:solidFill>
                  <a:schemeClr val="accent1"/>
                </a:solidFill>
              </a:rPr>
              <a:t>Практика</a:t>
            </a:r>
            <a:endParaRPr lang="ru" sz="700">
              <a:solidFill>
                <a:schemeClr val="accent1"/>
              </a:solidFill>
            </a:endParaRPr>
          </a:p>
        </p:txBody>
      </p:sp>
      <p:sp>
        <p:nvSpPr>
          <p:cNvPr id="53" name="Shape 1629"/>
          <p:cNvSpPr/>
          <p:nvPr/>
        </p:nvSpPr>
        <p:spPr>
          <a:xfrm>
            <a:off x="443374" y="873661"/>
            <a:ext cx="1840943" cy="146641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0807" y="856485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 smtClean="0">
                <a:solidFill>
                  <a:schemeClr val="accent2"/>
                </a:solidFill>
              </a:rPr>
              <a:t>Роль</a:t>
            </a:r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13075" y="1027286"/>
            <a:ext cx="164174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vars/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main.yml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main.yml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handlers/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main.yml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templates/...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files/...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meta/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main.yml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defaults/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main.yml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85510" y="858632"/>
            <a:ext cx="8370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ea typeface="Calibri"/>
                <a:cs typeface="Calibri"/>
                <a:sym typeface="Calibri"/>
              </a:rPr>
              <a:t>&lt;</a:t>
            </a:r>
            <a:r>
              <a:rPr lang="ru-RU" sz="1100" dirty="0" smtClean="0">
                <a:ea typeface="Calibri"/>
                <a:cs typeface="Calibri"/>
                <a:sym typeface="Calibri"/>
              </a:rPr>
              <a:t>пример</a:t>
            </a:r>
            <a:r>
              <a:rPr lang="en-US" sz="1100" dirty="0" smtClean="0">
                <a:ea typeface="Calibri"/>
                <a:cs typeface="Calibri"/>
                <a:sym typeface="Calibri"/>
              </a:rPr>
              <a:t>&gt;</a:t>
            </a:r>
            <a:endParaRPr lang="en-US" sz="1100" dirty="0"/>
          </a:p>
        </p:txBody>
      </p:sp>
      <p:sp>
        <p:nvSpPr>
          <p:cNvPr id="84" name="Shape 1629"/>
          <p:cNvSpPr/>
          <p:nvPr/>
        </p:nvSpPr>
        <p:spPr>
          <a:xfrm>
            <a:off x="2416082" y="932389"/>
            <a:ext cx="6200604" cy="1358527"/>
          </a:xfrm>
          <a:prstGeom prst="roundRect">
            <a:avLst>
              <a:gd name="adj" fmla="val 16667"/>
            </a:avLst>
          </a:prstGeom>
          <a:solidFill>
            <a:srgbClr val="FF0000">
              <a:alpha val="1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16" y="974522"/>
            <a:ext cx="377325" cy="377168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2836652" y="956386"/>
            <a:ext cx="57800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tx1"/>
                </a:solidFill>
              </a:rPr>
              <a:t>1. Обратите внимание во многих папках указан файл </a:t>
            </a:r>
            <a:r>
              <a:rPr lang="en-US" sz="1100" dirty="0" err="1" smtClean="0">
                <a:solidFill>
                  <a:schemeClr val="tx1"/>
                </a:solidFill>
              </a:rPr>
              <a:t>main.yml</a:t>
            </a:r>
            <a:r>
              <a:rPr lang="en-US" sz="1100" dirty="0" smtClean="0">
                <a:solidFill>
                  <a:schemeClr val="tx1"/>
                </a:solidFill>
              </a:rPr>
              <a:t> - </a:t>
            </a:r>
            <a:r>
              <a:rPr lang="ru-RU" sz="1100" dirty="0" smtClean="0">
                <a:solidFill>
                  <a:schemeClr val="tx1"/>
                </a:solidFill>
              </a:rPr>
              <a:t>в этот файл </a:t>
            </a:r>
            <a:r>
              <a:rPr lang="en-US" sz="1100" dirty="0" smtClean="0">
                <a:solidFill>
                  <a:schemeClr val="tx1"/>
                </a:solidFill>
              </a:rPr>
              <a:t>Ansible </a:t>
            </a:r>
            <a:r>
              <a:rPr lang="ru-RU" sz="1100" dirty="0" smtClean="0">
                <a:solidFill>
                  <a:schemeClr val="tx1"/>
                </a:solidFill>
              </a:rPr>
              <a:t>смотрит в первую очередь при обращении к элементам роли. 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481916" y="1652640"/>
            <a:ext cx="61347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/>
                </a:solidFill>
              </a:rPr>
              <a:t>3</a:t>
            </a:r>
            <a:r>
              <a:rPr lang="ru-RU" sz="1100" dirty="0" smtClean="0">
                <a:solidFill>
                  <a:schemeClr val="tx1"/>
                </a:solidFill>
              </a:rPr>
              <a:t>. Ссылаться на любые файлы в папках </a:t>
            </a:r>
            <a:r>
              <a:rPr lang="en-US" sz="1100" dirty="0" smtClean="0">
                <a:solidFill>
                  <a:schemeClr val="tx1"/>
                </a:solidFill>
              </a:rPr>
              <a:t>templates </a:t>
            </a:r>
            <a:r>
              <a:rPr lang="ru-RU" sz="1100" dirty="0" smtClean="0">
                <a:solidFill>
                  <a:schemeClr val="tx1"/>
                </a:solidFill>
              </a:rPr>
              <a:t>и </a:t>
            </a:r>
            <a:r>
              <a:rPr lang="en-US" sz="1100" dirty="0" smtClean="0">
                <a:solidFill>
                  <a:schemeClr val="tx1"/>
                </a:solidFill>
              </a:rPr>
              <a:t>files</a:t>
            </a:r>
            <a:r>
              <a:rPr lang="ru-RU" sz="1100" dirty="0" smtClean="0">
                <a:solidFill>
                  <a:schemeClr val="tx1"/>
                </a:solidFill>
              </a:rPr>
              <a:t> можно без указания пути - просто по имени файла.</a:t>
            </a:r>
          </a:p>
          <a:p>
            <a:r>
              <a:rPr lang="ru-RU" sz="1100" dirty="0" smtClean="0">
                <a:solidFill>
                  <a:schemeClr val="tx1"/>
                </a:solidFill>
              </a:rPr>
              <a:t>4. Если, например, не создать в роли папку </a:t>
            </a:r>
            <a:r>
              <a:rPr lang="en-US" sz="1100" dirty="0" smtClean="0">
                <a:solidFill>
                  <a:schemeClr val="tx1"/>
                </a:solidFill>
              </a:rPr>
              <a:t>vars</a:t>
            </a:r>
            <a:r>
              <a:rPr lang="ru-RU" sz="1100" dirty="0" smtClean="0">
                <a:solidFill>
                  <a:schemeClr val="tx1"/>
                </a:solidFill>
              </a:rPr>
              <a:t> - ошибки не возникнет.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481916" y="1296703"/>
            <a:ext cx="62006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tx1"/>
                </a:solidFill>
              </a:rPr>
              <a:t>2</a:t>
            </a:r>
            <a:r>
              <a:rPr lang="ru-RU" sz="1100" dirty="0" smtClean="0">
                <a:solidFill>
                  <a:schemeClr val="tx1"/>
                </a:solidFill>
              </a:rPr>
              <a:t>. Следовательно, если вам надо обратиться допустим к переменным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ru-RU" sz="1100" dirty="0" smtClean="0">
                <a:solidFill>
                  <a:schemeClr val="tx1"/>
                </a:solidFill>
              </a:rPr>
              <a:t>или задачам, находящи</a:t>
            </a:r>
            <a:r>
              <a:rPr lang="ru-RU" sz="1100" dirty="0">
                <a:solidFill>
                  <a:schemeClr val="tx1"/>
                </a:solidFill>
              </a:rPr>
              <a:t>м</a:t>
            </a:r>
            <a:r>
              <a:rPr lang="ru-RU" sz="1100" dirty="0" smtClean="0">
                <a:solidFill>
                  <a:schemeClr val="tx1"/>
                </a:solidFill>
              </a:rPr>
              <a:t>ся в файле с отличным именем - их надо явно подключать модулем </a:t>
            </a:r>
            <a:r>
              <a:rPr lang="en-US" sz="1100" dirty="0" smtClean="0">
                <a:solidFill>
                  <a:schemeClr val="tx1"/>
                </a:solidFill>
              </a:rPr>
              <a:t>include</a:t>
            </a:r>
            <a:r>
              <a:rPr lang="ru-RU" sz="1100" dirty="0" smtClean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7377" y="2345931"/>
            <a:ext cx="8375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ea typeface="Calibri"/>
                <a:cs typeface="Calibri"/>
                <a:sym typeface="Calibri"/>
              </a:rPr>
              <a:t>Как уже говорилось вызвать роль в плэйбуке можно в секции </a:t>
            </a:r>
            <a:r>
              <a:rPr lang="en-US" sz="1200" dirty="0" smtClean="0">
                <a:ea typeface="Calibri"/>
                <a:cs typeface="Calibri"/>
                <a:sym typeface="Calibri"/>
              </a:rPr>
              <a:t>roles </a:t>
            </a:r>
            <a:r>
              <a:rPr lang="ru-RU" sz="1200" dirty="0" smtClean="0">
                <a:ea typeface="Calibri"/>
                <a:cs typeface="Calibri"/>
                <a:sym typeface="Calibri"/>
              </a:rPr>
              <a:t>вместо задач, но никто не запрещает вызывать и задачи и роли. </a:t>
            </a:r>
            <a:r>
              <a:rPr lang="ru-RU" sz="1200" dirty="0">
                <a:ea typeface="Calibri"/>
                <a:cs typeface="Calibri"/>
                <a:sym typeface="Calibri"/>
              </a:rPr>
              <a:t>Р</a:t>
            </a:r>
            <a:r>
              <a:rPr lang="ru-RU" sz="1200" dirty="0" smtClean="0">
                <a:ea typeface="Calibri"/>
                <a:cs typeface="Calibri"/>
                <a:sym typeface="Calibri"/>
              </a:rPr>
              <a:t>оли просто более рекомендованный метод работы: </a:t>
            </a:r>
            <a:endParaRPr lang="en-US" sz="1200" dirty="0"/>
          </a:p>
        </p:txBody>
      </p:sp>
      <p:sp>
        <p:nvSpPr>
          <p:cNvPr id="89" name="Rectangle 88"/>
          <p:cNvSpPr/>
          <p:nvPr/>
        </p:nvSpPr>
        <p:spPr>
          <a:xfrm>
            <a:off x="312339" y="3796227"/>
            <a:ext cx="83751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ea typeface="Calibri"/>
                <a:cs typeface="Calibri"/>
                <a:sym typeface="Calibri"/>
              </a:rPr>
              <a:t>При этом роли можно вызвать с параметрами и даже с условием: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16117" y="2827713"/>
            <a:ext cx="197731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hosts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webservers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pre_tasks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roles: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post_tasks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549" y="4089873"/>
            <a:ext cx="59672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roles: 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install_apache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 role: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install_mysql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db_user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db_port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5000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 role: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install_redis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when: "ansible_os_family == 'RedHat'" }</a:t>
            </a:r>
          </a:p>
        </p:txBody>
      </p:sp>
      <p:sp>
        <p:nvSpPr>
          <p:cNvPr id="92" name="Shape 1629"/>
          <p:cNvSpPr/>
          <p:nvPr/>
        </p:nvSpPr>
        <p:spPr>
          <a:xfrm>
            <a:off x="2575372" y="2969548"/>
            <a:ext cx="6200604" cy="624160"/>
          </a:xfrm>
          <a:prstGeom prst="roundRect">
            <a:avLst>
              <a:gd name="adj" fmla="val 16667"/>
            </a:avLst>
          </a:prstGeom>
          <a:solidFill>
            <a:srgbClr val="FF0000">
              <a:alpha val="1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995942" y="2964048"/>
            <a:ext cx="57800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tx1"/>
                </a:solidFill>
              </a:rPr>
              <a:t>Важно, если в плэйбуке указаны и роли и обычные задачи, то сначала всегда выполняются роли. Если все же необходимо запустить пару задач перед ролью, единственный метод - блок </a:t>
            </a:r>
            <a:r>
              <a:rPr lang="en-US" sz="1100" dirty="0" err="1" smtClean="0">
                <a:solidFill>
                  <a:schemeClr val="tx1"/>
                </a:solidFill>
              </a:rPr>
              <a:t>pre_tasks</a:t>
            </a:r>
            <a:r>
              <a:rPr lang="ru-RU" sz="1100" dirty="0">
                <a:solidFill>
                  <a:schemeClr val="tx1"/>
                </a:solidFill>
              </a:rPr>
              <a:t>.</a:t>
            </a:r>
            <a:r>
              <a:rPr lang="ru-RU" sz="1100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166" y="3023063"/>
            <a:ext cx="377325" cy="37716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194322" y="4238834"/>
            <a:ext cx="24518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>
                <a:solidFill>
                  <a:schemeClr val="tx1"/>
                </a:solidFill>
              </a:rPr>
              <a:t>- обычный </a:t>
            </a:r>
            <a:r>
              <a:rPr lang="ru-RU" sz="1100" smtClean="0">
                <a:solidFill>
                  <a:schemeClr val="tx1"/>
                </a:solidFill>
              </a:rPr>
              <a:t>вызов роли</a:t>
            </a:r>
            <a:endParaRPr lang="en-US" sz="1100" dirty="0"/>
          </a:p>
        </p:txBody>
      </p:sp>
      <p:sp>
        <p:nvSpPr>
          <p:cNvPr id="96" name="Rectangle 95"/>
          <p:cNvSpPr/>
          <p:nvPr/>
        </p:nvSpPr>
        <p:spPr>
          <a:xfrm>
            <a:off x="6194322" y="4404442"/>
            <a:ext cx="24518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>
                <a:solidFill>
                  <a:schemeClr val="tx1"/>
                </a:solidFill>
              </a:rPr>
              <a:t>- вызов роли с параметрами</a:t>
            </a:r>
            <a:endParaRPr lang="en-US" sz="1100" dirty="0"/>
          </a:p>
        </p:txBody>
      </p:sp>
      <p:sp>
        <p:nvSpPr>
          <p:cNvPr id="97" name="Rectangle 96"/>
          <p:cNvSpPr/>
          <p:nvPr/>
        </p:nvSpPr>
        <p:spPr>
          <a:xfrm>
            <a:off x="6194321" y="4586423"/>
            <a:ext cx="24518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>
                <a:solidFill>
                  <a:schemeClr val="tx1"/>
                </a:solidFill>
              </a:rPr>
              <a:t>- вызов роли только на ОС </a:t>
            </a:r>
            <a:r>
              <a:rPr lang="en-US" sz="1100" dirty="0" smtClean="0">
                <a:solidFill>
                  <a:schemeClr val="tx1"/>
                </a:solidFill>
              </a:rPr>
              <a:t>RedHat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772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347432" y="3499754"/>
            <a:ext cx="5741626" cy="410154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75302" y="1339232"/>
            <a:ext cx="3480621" cy="797615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ru-RU" smtClean="0">
                <a:latin typeface="Arial"/>
                <a:ea typeface="Arial"/>
                <a:cs typeface="Arial"/>
                <a:sym typeface="Arial"/>
              </a:rPr>
              <a:t>Роли</a:t>
            </a:r>
            <a:endParaRPr lang="ru" sz="1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279"/>
          <p:cNvSpPr txBox="1"/>
          <p:nvPr/>
        </p:nvSpPr>
        <p:spPr>
          <a:xfrm>
            <a:off x="6470544" y="636313"/>
            <a:ext cx="2673456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>
                <a:solidFill>
                  <a:schemeClr val="accent2"/>
                </a:solidFill>
              </a:rPr>
              <a:t>Детальное знакомство с </a:t>
            </a:r>
            <a:r>
              <a:rPr lang="en-US" sz="900">
                <a:solidFill>
                  <a:schemeClr val="accent2"/>
                </a:solidFill>
              </a:rPr>
              <a:t>Ansible</a:t>
            </a:r>
            <a:r>
              <a:rPr lang="ru" sz="900" smtClean="0">
                <a:solidFill>
                  <a:schemeClr val="accent2"/>
                </a:solidFill>
              </a:rPr>
              <a:t> </a:t>
            </a:r>
            <a:r>
              <a:rPr lang="ru" sz="70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>
                <a:solidFill>
                  <a:schemeClr val="accent1"/>
                </a:solidFill>
              </a:rPr>
              <a:t>Практика</a:t>
            </a:r>
            <a:endParaRPr lang="ru" sz="700">
              <a:solidFill>
                <a:schemeClr val="accent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42508" y="3932905"/>
            <a:ext cx="8533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cs typeface="Courier New" panose="02070309020205020404" pitchFamily="49" charset="0"/>
              </a:rPr>
              <a:t>Так же существует (и весьма активно поддерживается) глобальный </a:t>
            </a:r>
            <a:r>
              <a:rPr lang="ru-RU" sz="1200" dirty="0" err="1" smtClean="0">
                <a:cs typeface="Courier New" panose="02070309020205020404" pitchFamily="49" charset="0"/>
              </a:rPr>
              <a:t>репозиторий</a:t>
            </a:r>
            <a:r>
              <a:rPr lang="ru-RU" sz="1200" dirty="0" smtClean="0">
                <a:cs typeface="Courier New" panose="02070309020205020404" pitchFamily="49" charset="0"/>
              </a:rPr>
              <a:t> ролей, написанных разными людьми со всего мира - </a:t>
            </a:r>
            <a:r>
              <a:rPr lang="en-US" sz="1200" b="1" dirty="0" smtClean="0">
                <a:solidFill>
                  <a:schemeClr val="accent2"/>
                </a:solidFill>
                <a:cs typeface="Courier New" panose="02070309020205020404" pitchFamily="49" charset="0"/>
              </a:rPr>
              <a:t>Ansible-galaxy</a:t>
            </a:r>
            <a:r>
              <a:rPr lang="ru-RU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hlinkClick r:id="rId3"/>
              </a:rPr>
              <a:t>http</a:t>
            </a:r>
            <a:r>
              <a:rPr lang="en-US" sz="1200" dirty="0">
                <a:hlinkClick r:id="rId3"/>
              </a:rPr>
              <a:t>://</a:t>
            </a:r>
            <a:r>
              <a:rPr lang="en-US" sz="1200" dirty="0" smtClean="0">
                <a:hlinkClick r:id="rId3"/>
              </a:rPr>
              <a:t>galaxy.ansible.com</a:t>
            </a:r>
            <a:r>
              <a:rPr lang="ru-RU" sz="1200" dirty="0" smtClean="0"/>
              <a:t> Мы всегда можем получить и использовать готовую роль от туда простой командой (роль по умолчанию установится в </a:t>
            </a:r>
            <a:r>
              <a:rPr lang="en-US" sz="1200" dirty="0" smtClean="0"/>
              <a:t>/etc/ansible/roles)</a:t>
            </a:r>
            <a:r>
              <a:rPr lang="ru-RU" sz="1200" dirty="0" smtClean="0"/>
              <a:t>: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Прямоугольник 4"/>
          <p:cNvSpPr/>
          <p:nvPr/>
        </p:nvSpPr>
        <p:spPr>
          <a:xfrm>
            <a:off x="2276905" y="4576918"/>
            <a:ext cx="38826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-galaxy install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username.role_name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7465" y="818818"/>
            <a:ext cx="8651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Стоит чуть подробнее остановиться на указании зависимостей от других ролей. Как уже упоминалось выше, это можно сделать в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meta/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main.yml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/>
              <a:t>роли: </a:t>
            </a:r>
            <a:endParaRPr lang="en-US" sz="1200" dirty="0"/>
          </a:p>
        </p:txBody>
      </p:sp>
      <p:sp>
        <p:nvSpPr>
          <p:cNvPr id="18" name="Shape 1629"/>
          <p:cNvSpPr/>
          <p:nvPr/>
        </p:nvSpPr>
        <p:spPr>
          <a:xfrm>
            <a:off x="275303" y="2264848"/>
            <a:ext cx="8249265" cy="934295"/>
          </a:xfrm>
          <a:prstGeom prst="roundRect">
            <a:avLst>
              <a:gd name="adj" fmla="val 16667"/>
            </a:avLst>
          </a:prstGeom>
          <a:solidFill>
            <a:srgbClr val="FF0000">
              <a:alpha val="1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1894" y="2231312"/>
            <a:ext cx="7744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tx1"/>
                </a:solidFill>
              </a:rPr>
              <a:t>1. Очень важно заметить, что роль, указанная в </a:t>
            </a:r>
            <a:r>
              <a:rPr lang="en-US" sz="1100" dirty="0" smtClean="0">
                <a:solidFill>
                  <a:schemeClr val="tx1"/>
                </a:solidFill>
              </a:rPr>
              <a:t>dependencies</a:t>
            </a:r>
            <a:r>
              <a:rPr lang="ru-RU" sz="1100" dirty="0" smtClean="0">
                <a:solidFill>
                  <a:schemeClr val="tx1"/>
                </a:solidFill>
              </a:rPr>
              <a:t>, выполнится перед тем, как выполнится роль, в которой указали зависимость. То есть у нас есть наша роль А, у которой указана в </a:t>
            </a:r>
            <a:r>
              <a:rPr lang="en-US" sz="1100" b="1" dirty="0" smtClean="0">
                <a:solidFill>
                  <a:schemeClr val="tx1"/>
                </a:solidFill>
              </a:rPr>
              <a:t>meta/</a:t>
            </a:r>
            <a:r>
              <a:rPr lang="en-US" sz="1100" b="1" dirty="0" err="1" smtClean="0">
                <a:solidFill>
                  <a:schemeClr val="tx1"/>
                </a:solidFill>
              </a:rPr>
              <a:t>main.yml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ru-RU" sz="1100" dirty="0" smtClean="0">
                <a:solidFill>
                  <a:schemeClr val="tx1"/>
                </a:solidFill>
              </a:rPr>
              <a:t>зависимость на роль В, так вот порядок выполнения будет такой: роль В, роль А.</a:t>
            </a:r>
          </a:p>
          <a:p>
            <a:r>
              <a:rPr lang="ru-RU" sz="1100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33" y="2308533"/>
            <a:ext cx="377325" cy="37716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04798" y="2737402"/>
            <a:ext cx="81214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tx1"/>
                </a:solidFill>
              </a:rPr>
              <a:t>2</a:t>
            </a:r>
            <a:r>
              <a:rPr lang="ru-RU" sz="1100" dirty="0" smtClean="0">
                <a:solidFill>
                  <a:schemeClr val="tx1"/>
                </a:solidFill>
              </a:rPr>
              <a:t>. По умолчанию, роль из зависимостей (роль В) выполнится один раз, даже если она указана как зависимость в двух наших ролях. Чтобы поменять это поведение, можно </a:t>
            </a:r>
            <a:r>
              <a:rPr lang="ru-RU" sz="1100" dirty="0">
                <a:solidFill>
                  <a:schemeClr val="tx1"/>
                </a:solidFill>
              </a:rPr>
              <a:t>указать </a:t>
            </a:r>
            <a:r>
              <a:rPr lang="en-US" sz="1100" b="1" dirty="0" err="1">
                <a:solidFill>
                  <a:schemeClr val="tx1"/>
                </a:solidFill>
              </a:rPr>
              <a:t>allow_duplicates</a:t>
            </a:r>
            <a:r>
              <a:rPr lang="en-US" sz="1100" b="1" dirty="0">
                <a:solidFill>
                  <a:schemeClr val="tx1"/>
                </a:solidFill>
              </a:rPr>
              <a:t>: yes</a:t>
            </a:r>
            <a:r>
              <a:rPr lang="ru-RU" sz="1100" b="1" dirty="0">
                <a:solidFill>
                  <a:schemeClr val="tx1"/>
                </a:solidFill>
              </a:rPr>
              <a:t> </a:t>
            </a:r>
            <a:r>
              <a:rPr lang="ru-RU" sz="1100" dirty="0" smtClean="0">
                <a:solidFill>
                  <a:schemeClr val="tx1"/>
                </a:solidFill>
              </a:rPr>
              <a:t>в </a:t>
            </a:r>
            <a:r>
              <a:rPr lang="en-US" sz="1100" b="1" dirty="0">
                <a:solidFill>
                  <a:schemeClr val="tx1"/>
                </a:solidFill>
              </a:rPr>
              <a:t>meta/</a:t>
            </a:r>
            <a:r>
              <a:rPr lang="en-US" sz="1100" b="1" dirty="0" err="1">
                <a:solidFill>
                  <a:schemeClr val="tx1"/>
                </a:solidFill>
              </a:rPr>
              <a:t>main.yml</a:t>
            </a:r>
            <a:r>
              <a:rPr lang="ru-RU" sz="1100" dirty="0" smtClean="0">
                <a:solidFill>
                  <a:schemeClr val="tx1"/>
                </a:solidFill>
              </a:rPr>
              <a:t> </a:t>
            </a:r>
          </a:p>
          <a:p>
            <a:r>
              <a:rPr lang="ru-RU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" name="Прямоугольник 4"/>
          <p:cNvSpPr/>
          <p:nvPr/>
        </p:nvSpPr>
        <p:spPr>
          <a:xfrm>
            <a:off x="260555" y="1339175"/>
            <a:ext cx="36330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- { role: common,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some_param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- { role: '/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path/to/common/role/foo'}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Прямоугольник 4"/>
          <p:cNvSpPr/>
          <p:nvPr/>
        </p:nvSpPr>
        <p:spPr>
          <a:xfrm>
            <a:off x="1337600" y="3479021"/>
            <a:ext cx="59585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{ role: '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git+http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git.example.com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/repos/role-foo,v1.1,foo' }</a:t>
            </a:r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93574" y="1260527"/>
            <a:ext cx="4739149" cy="912083"/>
          </a:xfrm>
          <a:prstGeom prst="rect">
            <a:avLst/>
          </a:prstGeom>
          <a:solidFill>
            <a:schemeClr val="accent1">
              <a:alpha val="1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908322" y="1221369"/>
            <a:ext cx="475389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tx1"/>
                </a:solidFill>
              </a:rPr>
              <a:t>При этом если роль указать не по пути, а просто по имени, </a:t>
            </a:r>
            <a:r>
              <a:rPr lang="en-US" sz="1100" dirty="0" smtClean="0">
                <a:solidFill>
                  <a:schemeClr val="tx1"/>
                </a:solidFill>
              </a:rPr>
              <a:t>Ansible</a:t>
            </a:r>
            <a:r>
              <a:rPr lang="ru-RU" sz="1100" dirty="0" smtClean="0">
                <a:solidFill>
                  <a:schemeClr val="tx1"/>
                </a:solidFill>
              </a:rPr>
              <a:t> будет искать папку с названием роли в трех местах</a:t>
            </a:r>
            <a:r>
              <a:rPr lang="en-US" sz="1100" dirty="0" smtClean="0">
                <a:solidFill>
                  <a:schemeClr val="tx1"/>
                </a:solidFill>
              </a:rPr>
              <a:t> (</a:t>
            </a:r>
            <a:r>
              <a:rPr lang="ru-RU" sz="1100" dirty="0" smtClean="0">
                <a:solidFill>
                  <a:schemeClr val="tx1"/>
                </a:solidFill>
              </a:rPr>
              <a:t>в этом порядке):</a:t>
            </a:r>
          </a:p>
          <a:p>
            <a:pPr marL="171450" indent="-171450">
              <a:buFontTx/>
              <a:buChar char="-"/>
            </a:pPr>
            <a:r>
              <a:rPr lang="ru-RU" sz="1100" dirty="0">
                <a:solidFill>
                  <a:schemeClr val="tx1"/>
                </a:solidFill>
              </a:rPr>
              <a:t>в папке </a:t>
            </a:r>
            <a:r>
              <a:rPr lang="en-US" sz="1100" dirty="0">
                <a:solidFill>
                  <a:schemeClr val="tx1"/>
                </a:solidFill>
              </a:rPr>
              <a:t>roles </a:t>
            </a:r>
            <a:r>
              <a:rPr lang="ru-RU" sz="1100" dirty="0">
                <a:solidFill>
                  <a:schemeClr val="tx1"/>
                </a:solidFill>
              </a:rPr>
              <a:t>относительно </a:t>
            </a:r>
            <a:r>
              <a:rPr lang="ru-RU" sz="1100" dirty="0" smtClean="0">
                <a:solidFill>
                  <a:schemeClr val="tx1"/>
                </a:solidFill>
              </a:rPr>
              <a:t>плэйбука</a:t>
            </a:r>
          </a:p>
          <a:p>
            <a:pPr marL="171450" indent="-171450">
              <a:buFontTx/>
              <a:buChar char="-"/>
            </a:pPr>
            <a:r>
              <a:rPr lang="ru-RU" sz="1100" dirty="0" smtClean="0">
                <a:solidFill>
                  <a:schemeClr val="tx1"/>
                </a:solidFill>
              </a:rPr>
              <a:t>в </a:t>
            </a:r>
            <a:r>
              <a:rPr lang="en-US" sz="1100" dirty="0" smtClean="0">
                <a:solidFill>
                  <a:schemeClr val="tx1"/>
                </a:solidFill>
              </a:rPr>
              <a:t>/etc/ansible/roles</a:t>
            </a:r>
          </a:p>
          <a:p>
            <a:pPr marL="171450" indent="-171450">
              <a:buFontTx/>
              <a:buChar char="-"/>
            </a:pPr>
            <a:r>
              <a:rPr lang="ru-RU" sz="1100" dirty="0" smtClean="0">
                <a:solidFill>
                  <a:schemeClr val="tx1"/>
                </a:solidFill>
              </a:rPr>
              <a:t>и даже просто относительно плэйбука</a:t>
            </a:r>
          </a:p>
        </p:txBody>
      </p:sp>
      <p:sp>
        <p:nvSpPr>
          <p:cNvPr id="3" name="Rectangle 2"/>
          <p:cNvSpPr/>
          <p:nvPr/>
        </p:nvSpPr>
        <p:spPr>
          <a:xfrm>
            <a:off x="242508" y="3218383"/>
            <a:ext cx="52774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/>
              <a:t>Есть возможность подключить роль прямо из какого либо </a:t>
            </a:r>
            <a:r>
              <a:rPr lang="ru-RU" sz="1200" dirty="0" err="1" smtClean="0"/>
              <a:t>репозитория</a:t>
            </a:r>
            <a:r>
              <a:rPr lang="ru-RU" sz="1200" dirty="0" smtClean="0"/>
              <a:t>: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6148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3691265" y="678272"/>
            <a:ext cx="945086" cy="360098"/>
          </a:xfrm>
          <a:prstGeom prst="rect">
            <a:avLst/>
          </a:prstGeom>
          <a:noFill/>
          <a:ln>
            <a:noFill/>
          </a:ln>
        </p:spPr>
        <p:txBody>
          <a:bodyPr lIns="82283" tIns="41130" rIns="82283" bIns="4113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DEVOPS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705212" y="2287229"/>
            <a:ext cx="3376444" cy="3840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Условия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73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1629"/>
          <p:cNvSpPr/>
          <p:nvPr/>
        </p:nvSpPr>
        <p:spPr>
          <a:xfrm>
            <a:off x="396509" y="4254232"/>
            <a:ext cx="8125532" cy="556699"/>
          </a:xfrm>
          <a:prstGeom prst="roundRect">
            <a:avLst>
              <a:gd name="adj" fmla="val 16667"/>
            </a:avLst>
          </a:prstGeom>
          <a:solidFill>
            <a:srgbClr val="FF0000">
              <a:alpha val="1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19120" y="3589799"/>
            <a:ext cx="7446689" cy="578014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41373" y="1232935"/>
            <a:ext cx="5276122" cy="1408338"/>
          </a:xfrm>
          <a:prstGeom prst="rect">
            <a:avLst/>
          </a:prstGeom>
          <a:solidFill>
            <a:schemeClr val="accent1">
              <a:alpha val="1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Условия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279"/>
          <p:cNvSpPr txBox="1"/>
          <p:nvPr/>
        </p:nvSpPr>
        <p:spPr>
          <a:xfrm>
            <a:off x="6470544" y="636313"/>
            <a:ext cx="2673456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>
                <a:solidFill>
                  <a:schemeClr val="accent2"/>
                </a:solidFill>
              </a:rPr>
              <a:t>Детальное знакомство с </a:t>
            </a:r>
            <a:r>
              <a:rPr lang="en-US" sz="900">
                <a:solidFill>
                  <a:schemeClr val="accent2"/>
                </a:solidFill>
              </a:rPr>
              <a:t>Ansible</a:t>
            </a:r>
            <a:r>
              <a:rPr lang="ru" sz="900" smtClean="0">
                <a:solidFill>
                  <a:schemeClr val="accent2"/>
                </a:solidFill>
              </a:rPr>
              <a:t> </a:t>
            </a:r>
            <a:r>
              <a:rPr lang="ru" sz="70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>
                <a:solidFill>
                  <a:schemeClr val="accent1"/>
                </a:solidFill>
              </a:rPr>
              <a:t>Практика</a:t>
            </a:r>
            <a:endParaRPr lang="ru" sz="70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7633" y="793766"/>
            <a:ext cx="8374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Мы уже не раз пользовались условиями с помощью директивы </a:t>
            </a:r>
            <a:r>
              <a:rPr lang="en-US" sz="1200" b="1" dirty="0" smtClean="0">
                <a:solidFill>
                  <a:schemeClr val="accent2"/>
                </a:solidFill>
                <a:ea typeface="Calibri"/>
                <a:cs typeface="Calibri"/>
                <a:sym typeface="Calibri"/>
              </a:rPr>
              <a:t>when</a:t>
            </a:r>
            <a:r>
              <a:rPr lang="ru-RU" sz="12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. Можно остановиться на этом поподробнее.</a:t>
            </a:r>
            <a:endParaRPr lang="en-US" sz="1200" dirty="0" smtClean="0">
              <a:solidFill>
                <a:schemeClr val="tx1"/>
              </a:solidFill>
              <a:ea typeface="Calibri"/>
              <a:cs typeface="Calibri"/>
              <a:sym typeface="Calibri"/>
            </a:endParaRPr>
          </a:p>
          <a:p>
            <a:r>
              <a:rPr lang="ru-RU" sz="12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С </a:t>
            </a:r>
            <a:r>
              <a:rPr lang="en-US" sz="1200" b="1" dirty="0">
                <a:solidFill>
                  <a:schemeClr val="accent2"/>
                </a:solidFill>
                <a:ea typeface="Calibri"/>
                <a:cs typeface="Calibri"/>
                <a:sym typeface="Calibri"/>
              </a:rPr>
              <a:t>when </a:t>
            </a:r>
            <a:r>
              <a:rPr lang="ru-RU" sz="12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можно использовать следующие операторы сравнения: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3970" y="1423515"/>
            <a:ext cx="851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endParaRPr lang="ru-RU" sz="1200" dirty="0" smtClean="0"/>
          </a:p>
          <a:p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endParaRPr lang="ru-RU" sz="1200" dirty="0" smtClean="0"/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</a:p>
        </p:txBody>
      </p:sp>
      <p:sp>
        <p:nvSpPr>
          <p:cNvPr id="5" name="Rectangle 4"/>
          <p:cNvSpPr/>
          <p:nvPr/>
        </p:nvSpPr>
        <p:spPr>
          <a:xfrm>
            <a:off x="4015251" y="1408872"/>
            <a:ext cx="6384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</a:p>
        </p:txBody>
      </p:sp>
      <p:sp>
        <p:nvSpPr>
          <p:cNvPr id="6" name="Rectangle 5"/>
          <p:cNvSpPr/>
          <p:nvPr/>
        </p:nvSpPr>
        <p:spPr>
          <a:xfrm>
            <a:off x="2237465" y="1419849"/>
            <a:ext cx="170591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sz="1200" dirty="0" smtClean="0"/>
              <a:t>равно</a:t>
            </a:r>
            <a:endParaRPr lang="en-US" sz="1200" dirty="0" smtClean="0"/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sz="1200" dirty="0"/>
              <a:t>не </a:t>
            </a:r>
            <a:r>
              <a:rPr lang="ru-RU" sz="1200" dirty="0" smtClean="0"/>
              <a:t>равно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sz="1200" dirty="0" smtClean="0"/>
              <a:t>больше</a:t>
            </a:r>
            <a:endParaRPr lang="ru-RU" sz="1200" dirty="0"/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sz="1200" dirty="0" smtClean="0"/>
              <a:t>меньше</a:t>
            </a:r>
            <a:endParaRPr lang="ru-RU" sz="1200" dirty="0"/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sz="1200" dirty="0" smtClean="0"/>
              <a:t>больше или равно</a:t>
            </a:r>
            <a:endParaRPr lang="ru-RU" sz="1200" dirty="0"/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sz="1200" dirty="0" smtClean="0"/>
              <a:t>меньше или равно</a:t>
            </a:r>
            <a:endParaRPr lang="ru-RU" sz="1200" dirty="0"/>
          </a:p>
        </p:txBody>
      </p:sp>
      <p:sp>
        <p:nvSpPr>
          <p:cNvPr id="14" name="Rectangle 13"/>
          <p:cNvSpPr/>
          <p:nvPr/>
        </p:nvSpPr>
        <p:spPr>
          <a:xfrm>
            <a:off x="3943381" y="1215859"/>
            <a:ext cx="966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Логические: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1741374" y="1215427"/>
            <a:ext cx="14798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«Математические»: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5237752" y="1426834"/>
            <a:ext cx="8455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03499" y="2159016"/>
            <a:ext cx="13003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43381" y="1986263"/>
            <a:ext cx="21018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Проверка </a:t>
            </a:r>
            <a:r>
              <a:rPr lang="ru-RU" sz="1100" smtClean="0"/>
              <a:t>на существование</a:t>
            </a:r>
            <a:r>
              <a:rPr lang="ru-RU" sz="1100" dirty="0" smtClean="0"/>
              <a:t>:</a:t>
            </a:r>
            <a:endParaRPr lang="en-US" sz="1100" dirty="0"/>
          </a:p>
        </p:txBody>
      </p:sp>
      <p:sp>
        <p:nvSpPr>
          <p:cNvPr id="24" name="Rectangle 23"/>
          <p:cNvSpPr/>
          <p:nvPr/>
        </p:nvSpPr>
        <p:spPr>
          <a:xfrm>
            <a:off x="5161267" y="1215579"/>
            <a:ext cx="18681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/>
              <a:t>Проверка </a:t>
            </a:r>
            <a:r>
              <a:rPr lang="ru-RU" sz="1100" smtClean="0"/>
              <a:t>на вхождение: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181921" y="2606506"/>
            <a:ext cx="1768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ru-RU" sz="1200" dirty="0" smtClean="0"/>
              <a:t>«Математические»: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2293640" y="2820624"/>
            <a:ext cx="3979570" cy="572901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293640" y="2805985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shell: echo "Running this only on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Debian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ansible_os_family ==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Debian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81921" y="3293963"/>
            <a:ext cx="1210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ru-RU" sz="1200" smtClean="0"/>
              <a:t>Логические: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729751" y="3571718"/>
            <a:ext cx="789753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tasks: 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 debug: "msg='Running only on Red Hat 6 and later'"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ansible_os_family == "RedHat" and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ansible_distribution_major_version|int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&gt;= 6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7087" y="4245979"/>
            <a:ext cx="770495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В этом примере комбинация из логического оператора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and</a:t>
            </a:r>
            <a:r>
              <a:rPr lang="en-US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(значащего что оба выражения должны быть </a:t>
            </a:r>
            <a:r>
              <a:rPr lang="en-US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true) </a:t>
            </a:r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и «математических». Причем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|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обозначает приведение значение переменной к целочисленному значению, чтобы оператор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&gt;=</a:t>
            </a:r>
            <a:r>
              <a:rPr lang="en-US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действительно сделал математическое сравнение целочисленных величин. </a:t>
            </a:r>
            <a:r>
              <a:rPr lang="en-US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endParaRPr lang="en-US" sz="11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95" y="4304312"/>
            <a:ext cx="377325" cy="37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252835" y="3764726"/>
            <a:ext cx="5159137" cy="946413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Условия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279"/>
          <p:cNvSpPr txBox="1"/>
          <p:nvPr/>
        </p:nvSpPr>
        <p:spPr>
          <a:xfrm>
            <a:off x="6470544" y="636313"/>
            <a:ext cx="2673456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>
                <a:solidFill>
                  <a:schemeClr val="accent2"/>
                </a:solidFill>
              </a:rPr>
              <a:t>Детальное знакомство с </a:t>
            </a:r>
            <a:r>
              <a:rPr lang="en-US" sz="900">
                <a:solidFill>
                  <a:schemeClr val="accent2"/>
                </a:solidFill>
              </a:rPr>
              <a:t>Ansible</a:t>
            </a:r>
            <a:r>
              <a:rPr lang="ru" sz="900" smtClean="0">
                <a:solidFill>
                  <a:schemeClr val="accent2"/>
                </a:solidFill>
              </a:rPr>
              <a:t> </a:t>
            </a:r>
            <a:r>
              <a:rPr lang="ru" sz="70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>
                <a:solidFill>
                  <a:schemeClr val="accent1"/>
                </a:solidFill>
              </a:rPr>
              <a:t>Практика</a:t>
            </a:r>
            <a:endParaRPr lang="ru" sz="70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1916" y="3751422"/>
            <a:ext cx="523511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tasks: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- shell: echo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"We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got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'{{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foo }}'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defined! Using it"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when: foo is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- fail: msg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="FAILING.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this play requires 'bar'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defined"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when: bar is undefined</a:t>
            </a:r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7633" y="3488846"/>
            <a:ext cx="24449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ru-RU" sz="1200" dirty="0" smtClean="0"/>
              <a:t>Проверка на существование: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252836" y="1233265"/>
            <a:ext cx="4212838" cy="946413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47633" y="941974"/>
            <a:ext cx="57631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Логическое «и» </a:t>
            </a:r>
            <a:r>
              <a:rPr lang="en-US" sz="12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and</a:t>
            </a:r>
            <a:r>
              <a:rPr lang="en-US" sz="12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) </a:t>
            </a:r>
            <a:r>
              <a:rPr lang="ru-RU" sz="12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можно записать и в виде списка после директивы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when</a:t>
            </a:r>
            <a:r>
              <a:rPr lang="ru-RU" sz="12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: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261915" y="1229461"/>
            <a:ext cx="42994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tasks: 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 debug: "msg='Running only on Red Hat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6'"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when: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 ansible_os_family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== "RedHat" 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ansible_distribution_major_version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"6"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Shape 1629"/>
          <p:cNvSpPr/>
          <p:nvPr/>
        </p:nvSpPr>
        <p:spPr>
          <a:xfrm>
            <a:off x="4561364" y="1197562"/>
            <a:ext cx="4348720" cy="1001091"/>
          </a:xfrm>
          <a:prstGeom prst="roundRect">
            <a:avLst>
              <a:gd name="adj" fmla="val 16667"/>
            </a:avLst>
          </a:prstGeom>
          <a:solidFill>
            <a:srgbClr val="FF0000">
              <a:alpha val="1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12866" y="1570956"/>
            <a:ext cx="429721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Python</a:t>
            </a:r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, которая называется «динамическая типизация». Если объявить переменную в кавычках - </a:t>
            </a:r>
            <a:r>
              <a:rPr lang="en-US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Ansible </a:t>
            </a:r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будет расценивать ее как строку, без - целочисленное значение. </a:t>
            </a:r>
            <a:endParaRPr lang="en-US" sz="11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867" y="1240239"/>
            <a:ext cx="377325" cy="37716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30410" y="1227556"/>
            <a:ext cx="404468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Обратите внимание тут нету вызова метода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|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int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ru-RU" sz="11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но это тоже работает. Дело в том, что </a:t>
            </a:r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так работает </a:t>
            </a:r>
            <a:r>
              <a:rPr lang="ru-RU" sz="11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логика языка 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5421053" y="3892572"/>
            <a:ext cx="348903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sz="1100" dirty="0" smtClean="0"/>
              <a:t>задача пропустится если переменная </a:t>
            </a:r>
            <a:r>
              <a:rPr lang="en-US" sz="1100" dirty="0" smtClean="0"/>
              <a:t>foo </a:t>
            </a:r>
            <a:r>
              <a:rPr lang="ru-RU" sz="1100" dirty="0" smtClean="0"/>
              <a:t>не определена</a:t>
            </a:r>
            <a:endParaRPr lang="en-US" sz="1100" dirty="0"/>
          </a:p>
        </p:txBody>
      </p:sp>
      <p:sp>
        <p:nvSpPr>
          <p:cNvPr id="31" name="Rectangle 30"/>
          <p:cNvSpPr/>
          <p:nvPr/>
        </p:nvSpPr>
        <p:spPr>
          <a:xfrm>
            <a:off x="5427145" y="4428327"/>
            <a:ext cx="34890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sz="1100" dirty="0" smtClean="0"/>
              <a:t>аналог:</a:t>
            </a:r>
            <a:r>
              <a:rPr lang="en-US" sz="1100" dirty="0" smtClean="0"/>
              <a:t>     </a:t>
            </a:r>
            <a:r>
              <a:rPr lang="ru-RU" sz="1100" dirty="0" smtClean="0"/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bar is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defined</a:t>
            </a:r>
            <a:r>
              <a:rPr lang="ru-RU" sz="1100" dirty="0" smtClean="0"/>
              <a:t> 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482761" y="2599488"/>
            <a:ext cx="86375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tasks: 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"Run on CentOS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 and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Debian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7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systems”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ansible_distribution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== "CentOS" and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ansible_distribution_major_version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== "6") or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ansible_distribution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==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Debian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and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ansible_distribution_major_version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== "7")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47633" y="2328762"/>
            <a:ext cx="44550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Можно делать весьма сложные комбинации групп условий: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486114" y="2616536"/>
            <a:ext cx="8009300" cy="776472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2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694188" y="1270967"/>
            <a:ext cx="4003245" cy="1407862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929306" y="3191246"/>
            <a:ext cx="4785792" cy="1759458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6120" y="1270967"/>
            <a:ext cx="3277174" cy="923061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Условия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279"/>
          <p:cNvSpPr txBox="1"/>
          <p:nvPr/>
        </p:nvSpPr>
        <p:spPr>
          <a:xfrm>
            <a:off x="6470544" y="636313"/>
            <a:ext cx="2673456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>
                <a:solidFill>
                  <a:schemeClr val="accent2"/>
                </a:solidFill>
              </a:rPr>
              <a:t>Детальное знакомство с </a:t>
            </a:r>
            <a:r>
              <a:rPr lang="en-US" sz="900">
                <a:solidFill>
                  <a:schemeClr val="accent2"/>
                </a:solidFill>
              </a:rPr>
              <a:t>Ansible</a:t>
            </a:r>
            <a:r>
              <a:rPr lang="ru" sz="900" smtClean="0">
                <a:solidFill>
                  <a:schemeClr val="accent2"/>
                </a:solidFill>
              </a:rPr>
              <a:t> </a:t>
            </a:r>
            <a:r>
              <a:rPr lang="ru" sz="70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>
                <a:solidFill>
                  <a:schemeClr val="accent1"/>
                </a:solidFill>
              </a:rPr>
              <a:t>Практика</a:t>
            </a:r>
            <a:endParaRPr lang="ru" sz="70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688" y="791336"/>
            <a:ext cx="21194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ru-RU" sz="1200" dirty="0" smtClean="0"/>
              <a:t>Проверка на вхождение: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76119" y="1255310"/>
            <a:ext cx="348903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tasks: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shell: java -version 2&gt;&amp;1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register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out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fail: "msg='Wrong Java version!'"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not '1.8' in out.stdout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0191" y="993968"/>
            <a:ext cx="34890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/>
              <a:t>Причем можно искать символы </a:t>
            </a:r>
            <a:r>
              <a:rPr lang="ru-RU" sz="1100"/>
              <a:t>в </a:t>
            </a:r>
            <a:r>
              <a:rPr lang="ru-RU" sz="1100" smtClean="0"/>
              <a:t>строке:</a:t>
            </a:r>
            <a:endParaRPr lang="en-US" sz="1100" dirty="0"/>
          </a:p>
        </p:txBody>
      </p:sp>
      <p:sp>
        <p:nvSpPr>
          <p:cNvPr id="34" name="Rectangle 33"/>
          <p:cNvSpPr/>
          <p:nvPr/>
        </p:nvSpPr>
        <p:spPr>
          <a:xfrm>
            <a:off x="4598500" y="993968"/>
            <a:ext cx="34890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/>
              <a:t>А</a:t>
            </a:r>
            <a:r>
              <a:rPr lang="ru-RU" sz="1100" dirty="0" smtClean="0"/>
              <a:t> можно вхождение в список: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1934004" y="3165600"/>
            <a:ext cx="498509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tasks: 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- command: /bin/false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register: result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ignore_errors: True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 debug: "msg='Doing this if something goes wrong'"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when: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result|failed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 debug: "msg='Doing this if everything is OK'"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when: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result|succeeded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 debug: "msg='Doing this if task was skipped'"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when: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result|skipped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3568" y="1238532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vars: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skills: [ 'python',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'bash']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list: [ 4, 2, 7, 234, 42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tasks: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debug: "msg='Doing task cause of match'"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42 in list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debug: "msg='He certainly knows Python!'"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"'python' in skills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24" name="Shape 1629"/>
          <p:cNvSpPr/>
          <p:nvPr/>
        </p:nvSpPr>
        <p:spPr>
          <a:xfrm>
            <a:off x="327659" y="2251036"/>
            <a:ext cx="4270842" cy="642525"/>
          </a:xfrm>
          <a:prstGeom prst="roundRect">
            <a:avLst>
              <a:gd name="adj" fmla="val 16667"/>
            </a:avLst>
          </a:prstGeom>
          <a:solidFill>
            <a:srgbClr val="FF0000">
              <a:alpha val="1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62" y="2293713"/>
            <a:ext cx="377325" cy="377168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715483" y="2293397"/>
            <a:ext cx="396904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Тут момент по синтаксису. Первый </a:t>
            </a:r>
            <a:r>
              <a:rPr lang="en-US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when - </a:t>
            </a:r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без кавычек, работает. Второй (справа) без кавычек уже не заработает - особенности языка </a:t>
            </a:r>
            <a:r>
              <a:rPr lang="en-US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YAML</a:t>
            </a:r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.</a:t>
            </a:r>
            <a:endParaRPr lang="en-US" sz="1100" dirty="0"/>
          </a:p>
        </p:txBody>
      </p:sp>
      <p:sp>
        <p:nvSpPr>
          <p:cNvPr id="36" name="Rectangle 35"/>
          <p:cNvSpPr/>
          <p:nvPr/>
        </p:nvSpPr>
        <p:spPr>
          <a:xfrm>
            <a:off x="101143" y="2923120"/>
            <a:ext cx="65325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en-US" sz="1200" b="1" dirty="0" smtClean="0">
                <a:solidFill>
                  <a:schemeClr val="accent2"/>
                </a:solidFill>
              </a:rPr>
              <a:t>Jinja2</a:t>
            </a:r>
            <a:r>
              <a:rPr lang="en-US" sz="1200" dirty="0" smtClean="0">
                <a:solidFill>
                  <a:schemeClr val="accent2"/>
                </a:solidFill>
              </a:rPr>
              <a:t> </a:t>
            </a:r>
            <a:r>
              <a:rPr lang="ru-RU" sz="1200" dirty="0" smtClean="0"/>
              <a:t>фильтры так же доступны (некоторые фильтры встречаются только в </a:t>
            </a:r>
            <a:r>
              <a:rPr lang="en-US" sz="1200" b="1" dirty="0" smtClean="0">
                <a:solidFill>
                  <a:schemeClr val="accent1"/>
                </a:solidFill>
              </a:rPr>
              <a:t>Ansible</a:t>
            </a:r>
            <a:r>
              <a:rPr lang="en-US" sz="1200" dirty="0" smtClean="0"/>
              <a:t>)</a:t>
            </a:r>
            <a:r>
              <a:rPr lang="ru-RU" sz="1200" dirty="0" smtClean="0"/>
              <a:t>: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297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42203" y="2256619"/>
            <a:ext cx="4499918" cy="923061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2203" y="1258852"/>
            <a:ext cx="4499918" cy="923061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Условия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Модуль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stat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279"/>
          <p:cNvSpPr txBox="1"/>
          <p:nvPr/>
        </p:nvSpPr>
        <p:spPr>
          <a:xfrm>
            <a:off x="6470544" y="636313"/>
            <a:ext cx="2673456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>
                <a:solidFill>
                  <a:schemeClr val="accent2"/>
                </a:solidFill>
              </a:rPr>
              <a:t>Детальное знакомство с </a:t>
            </a:r>
            <a:r>
              <a:rPr lang="en-US" sz="900">
                <a:solidFill>
                  <a:schemeClr val="accent2"/>
                </a:solidFill>
              </a:rPr>
              <a:t>Ansible</a:t>
            </a:r>
            <a:r>
              <a:rPr lang="ru" sz="900" smtClean="0">
                <a:solidFill>
                  <a:schemeClr val="accent2"/>
                </a:solidFill>
              </a:rPr>
              <a:t> </a:t>
            </a:r>
            <a:r>
              <a:rPr lang="ru" sz="70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>
                <a:solidFill>
                  <a:schemeClr val="accent1"/>
                </a:solidFill>
              </a:rPr>
              <a:t>Практика</a:t>
            </a:r>
            <a:endParaRPr lang="ru" sz="700">
              <a:solidFill>
                <a:schemeClr val="accent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7633" y="802795"/>
            <a:ext cx="86773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Немного подробнее стоит поговорить про модуль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stat</a:t>
            </a:r>
            <a:r>
              <a:rPr lang="en-US" sz="12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- </a:t>
            </a:r>
            <a:r>
              <a:rPr lang="ru-RU" sz="12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этот модуль позволяет получить состояние файла в системе в виде набора фактов, по которым потом можно строить условия: 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242203" y="1232561"/>
            <a:ext cx="497838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tasks: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path: /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etc/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httpd.conf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fail: msg: "Whoops! file ownership has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changed”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cp.stat.pw_name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'apache'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52962" y="1258852"/>
            <a:ext cx="4025225" cy="912428"/>
          </a:xfrm>
          <a:prstGeom prst="rect">
            <a:avLst/>
          </a:prstGeom>
          <a:solidFill>
            <a:schemeClr val="accent1">
              <a:alpha val="1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852962" y="1414984"/>
            <a:ext cx="39033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tx1"/>
                </a:solidFill>
              </a:rPr>
              <a:t>Так мы можем проверить не изменился ли владелец нашего </a:t>
            </a:r>
            <a:r>
              <a:rPr lang="ru-RU" sz="1100" dirty="0" err="1" smtClean="0">
                <a:solidFill>
                  <a:schemeClr val="tx1"/>
                </a:solidFill>
              </a:rPr>
              <a:t>конфига</a:t>
            </a:r>
            <a:r>
              <a:rPr lang="ru-RU" sz="1100" dirty="0" smtClean="0">
                <a:solidFill>
                  <a:schemeClr val="tx1"/>
                </a:solidFill>
              </a:rPr>
              <a:t>, если поменялся - остановим выполнение плэйбука.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2203" y="2240961"/>
            <a:ext cx="497838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tasks: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stat: path: /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path/to/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register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debug: msg: "Path exists and is a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directory”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p.stat.isdir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is defined and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p.stat.isdir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52963" y="2267252"/>
            <a:ext cx="4025224" cy="912428"/>
          </a:xfrm>
          <a:prstGeom prst="rect">
            <a:avLst/>
          </a:prstGeom>
          <a:solidFill>
            <a:schemeClr val="accent1">
              <a:alpha val="1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852962" y="2256619"/>
            <a:ext cx="397206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tx1"/>
                </a:solidFill>
              </a:rPr>
              <a:t>Так мы проверим существует ли такой путь и является ли он директорией - причем проверить нам надо обязательно оба условия:</a:t>
            </a:r>
          </a:p>
          <a:p>
            <a:r>
              <a:rPr lang="ru-RU" sz="1100" dirty="0" smtClean="0">
                <a:solidFill>
                  <a:schemeClr val="tx1"/>
                </a:solidFill>
              </a:rPr>
              <a:t>1е условие - определен ли вообще такой путь в системе.</a:t>
            </a:r>
          </a:p>
          <a:p>
            <a:r>
              <a:rPr lang="ru-RU" sz="1100" dirty="0" smtClean="0">
                <a:solidFill>
                  <a:schemeClr val="tx1"/>
                </a:solidFill>
              </a:rPr>
              <a:t>2е - равно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p.stat.isdir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== True </a:t>
            </a:r>
            <a:r>
              <a:rPr lang="ru-RU" sz="1100" dirty="0" smtClean="0">
                <a:solidFill>
                  <a:schemeClr val="tx1"/>
                </a:solidFill>
              </a:rPr>
              <a:t>- директория ли.</a:t>
            </a:r>
          </a:p>
        </p:txBody>
      </p:sp>
      <p:sp>
        <p:nvSpPr>
          <p:cNvPr id="6" name="Rectangle 5"/>
          <p:cNvSpPr/>
          <p:nvPr/>
        </p:nvSpPr>
        <p:spPr>
          <a:xfrm>
            <a:off x="2378430" y="4738087"/>
            <a:ext cx="4426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3"/>
              </a:rPr>
              <a:t>http://</a:t>
            </a:r>
            <a:r>
              <a:rPr lang="en-US" b="1" dirty="0" smtClean="0">
                <a:hlinkClick r:id="rId3"/>
              </a:rPr>
              <a:t>docs.ansible.com/ansible/stat_module.html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8" name="Rectangle 37"/>
          <p:cNvSpPr/>
          <p:nvPr/>
        </p:nvSpPr>
        <p:spPr>
          <a:xfrm>
            <a:off x="147633" y="4496538"/>
            <a:ext cx="86773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Полный список всех возможных проверок можно найти в официальной документации: 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242203" y="3260393"/>
            <a:ext cx="4499918" cy="1236146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852962" y="3260393"/>
            <a:ext cx="4025225" cy="1236145"/>
          </a:xfrm>
          <a:prstGeom prst="rect">
            <a:avLst/>
          </a:prstGeom>
          <a:solidFill>
            <a:schemeClr val="accent1">
              <a:alpha val="1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2203" y="3238145"/>
            <a:ext cx="578881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tasks: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- stat: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path: /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path/to/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not_symlink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register: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- debug: "msg='Path exists and isn't a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when: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c.stat.islnk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is defined and 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.stat.islnk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== False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18611" y="3400620"/>
            <a:ext cx="411273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tx1"/>
                </a:solidFill>
              </a:rPr>
              <a:t>Проверка на то не является ли указанный путь </a:t>
            </a:r>
            <a:r>
              <a:rPr lang="ru-RU" sz="1100" dirty="0" err="1" smtClean="0">
                <a:solidFill>
                  <a:schemeClr val="tx1"/>
                </a:solidFill>
              </a:rPr>
              <a:t>симлинком</a:t>
            </a:r>
            <a:r>
              <a:rPr lang="ru-RU" sz="1100" dirty="0">
                <a:solidFill>
                  <a:schemeClr val="tx1"/>
                </a:solidFill>
              </a:rPr>
              <a:t>.</a:t>
            </a:r>
            <a:r>
              <a:rPr lang="ru-RU" sz="1100" dirty="0" smtClean="0">
                <a:solidFill>
                  <a:schemeClr val="tx1"/>
                </a:solidFill>
              </a:rPr>
              <a:t> Причем опять проверяется два условия - 1е определен ли вообще путь, второе не является ли он </a:t>
            </a:r>
            <a:r>
              <a:rPr lang="ru-RU" sz="1100" dirty="0" err="1" smtClean="0">
                <a:solidFill>
                  <a:schemeClr val="tx1"/>
                </a:solidFill>
              </a:rPr>
              <a:t>симлинком</a:t>
            </a:r>
            <a:r>
              <a:rPr lang="ru-RU" sz="1100" dirty="0" smtClean="0">
                <a:solidFill>
                  <a:schemeClr val="tx1"/>
                </a:solidFill>
              </a:rPr>
              <a:t>. То </a:t>
            </a:r>
            <a:r>
              <a:rPr lang="ru-RU" sz="1100" dirty="0" err="1" smtClean="0">
                <a:solidFill>
                  <a:schemeClr val="tx1"/>
                </a:solidFill>
              </a:rPr>
              <a:t>еть</a:t>
            </a:r>
            <a:r>
              <a:rPr lang="ru-RU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"*.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isdir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defined" </a:t>
            </a:r>
            <a:r>
              <a:rPr lang="ru-RU" sz="1100" dirty="0" smtClean="0">
                <a:solidFill>
                  <a:schemeClr val="tx1"/>
                </a:solidFill>
              </a:rPr>
              <a:t>и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islnk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smtClean="0">
                <a:solidFill>
                  <a:schemeClr val="tx1"/>
                </a:solidFill>
              </a:rPr>
              <a:t>выполняют по сути одну и ту же проверку.</a:t>
            </a:r>
          </a:p>
        </p:txBody>
      </p:sp>
    </p:spTree>
    <p:extLst>
      <p:ext uri="{BB962C8B-B14F-4D97-AF65-F5344CB8AC3E}">
        <p14:creationId xmlns:p14="http://schemas.microsoft.com/office/powerpoint/2010/main" val="140108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3691265" y="678272"/>
            <a:ext cx="945086" cy="360098"/>
          </a:xfrm>
          <a:prstGeom prst="rect">
            <a:avLst/>
          </a:prstGeom>
          <a:noFill/>
          <a:ln>
            <a:noFill/>
          </a:ln>
        </p:spPr>
        <p:txBody>
          <a:bodyPr lIns="82283" tIns="41130" rIns="82283" bIns="4113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DEVOPS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036617" y="2277397"/>
            <a:ext cx="3376444" cy="3840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Переменные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793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3691265" y="678272"/>
            <a:ext cx="945086" cy="360098"/>
          </a:xfrm>
          <a:prstGeom prst="rect">
            <a:avLst/>
          </a:prstGeom>
          <a:noFill/>
          <a:ln>
            <a:noFill/>
          </a:ln>
        </p:spPr>
        <p:txBody>
          <a:bodyPr lIns="82283" tIns="41130" rIns="82283" bIns="4113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DEVOPS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705212" y="2287229"/>
            <a:ext cx="3376444" cy="3840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Циклы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532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861452" y="3890556"/>
            <a:ext cx="3220371" cy="1084911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3789" y="2499808"/>
            <a:ext cx="5976256" cy="1090664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4421" y="1442968"/>
            <a:ext cx="3658618" cy="977439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Циклы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279"/>
          <p:cNvSpPr txBox="1"/>
          <p:nvPr/>
        </p:nvSpPr>
        <p:spPr>
          <a:xfrm>
            <a:off x="6470544" y="636313"/>
            <a:ext cx="2673456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>
                <a:solidFill>
                  <a:schemeClr val="accent2"/>
                </a:solidFill>
              </a:rPr>
              <a:t>Детальное знакомство с </a:t>
            </a:r>
            <a:r>
              <a:rPr lang="en-US" sz="900">
                <a:solidFill>
                  <a:schemeClr val="accent2"/>
                </a:solidFill>
              </a:rPr>
              <a:t>Ansible</a:t>
            </a:r>
            <a:r>
              <a:rPr lang="ru" sz="900" smtClean="0">
                <a:solidFill>
                  <a:schemeClr val="accent2"/>
                </a:solidFill>
              </a:rPr>
              <a:t> </a:t>
            </a:r>
            <a:r>
              <a:rPr lang="ru" sz="70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>
                <a:solidFill>
                  <a:schemeClr val="accent1"/>
                </a:solidFill>
              </a:rPr>
              <a:t>Практика</a:t>
            </a:r>
            <a:endParaRPr lang="ru" sz="70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7633" y="796637"/>
            <a:ext cx="8809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Как уже упоминалось </a:t>
            </a:r>
            <a:r>
              <a:rPr lang="ru-RU" sz="12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не раз, инструмент </a:t>
            </a:r>
            <a:r>
              <a:rPr lang="en-US" sz="1200" b="1" dirty="0" smtClean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Ansible</a:t>
            </a:r>
            <a:r>
              <a:rPr lang="en-US" sz="12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u-RU" sz="12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достаточно гибок и дает огромное количество возможностей, похожих на возможности языка программирования. Поэтому и без циклов в этом инструменте</a:t>
            </a:r>
            <a:r>
              <a:rPr lang="en-US" sz="12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u-RU" sz="12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не обошлось. Стандартный цикл описывается с помощью директивы </a:t>
            </a:r>
            <a:r>
              <a:rPr lang="en-US" sz="1200" b="1" dirty="0" err="1" smtClean="0">
                <a:solidFill>
                  <a:schemeClr val="accent2"/>
                </a:solidFill>
                <a:ea typeface="Calibri"/>
                <a:cs typeface="Calibri"/>
                <a:sym typeface="Calibri"/>
              </a:rPr>
              <a:t>with_item</a:t>
            </a:r>
            <a:r>
              <a:rPr lang="en-US" sz="1200" dirty="0" smtClean="0">
                <a:solidFill>
                  <a:schemeClr val="accen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u-RU" sz="12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: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7633" y="3590472"/>
            <a:ext cx="48285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Причем можно комбинировать цикл </a:t>
            </a:r>
            <a:r>
              <a:rPr lang="en-US" sz="1200" b="1" dirty="0" err="1">
                <a:solidFill>
                  <a:schemeClr val="accent2"/>
                </a:solidFill>
                <a:ea typeface="Calibri"/>
                <a:cs typeface="Calibri"/>
                <a:sym typeface="Calibri"/>
              </a:rPr>
              <a:t>with_item</a:t>
            </a:r>
            <a:r>
              <a:rPr lang="en-US" sz="1200" dirty="0">
                <a:solidFill>
                  <a:schemeClr val="accen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u-RU" sz="12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и условия </a:t>
            </a:r>
            <a:r>
              <a:rPr lang="en-US" sz="1200" b="1" dirty="0" smtClean="0">
                <a:solidFill>
                  <a:schemeClr val="accent2"/>
                </a:solidFill>
                <a:ea typeface="Calibri"/>
                <a:cs typeface="Calibri"/>
                <a:sym typeface="Calibri"/>
              </a:rPr>
              <a:t>when </a:t>
            </a:r>
            <a:r>
              <a:rPr lang="ru-RU" sz="12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: 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43789" y="1442968"/>
            <a:ext cx="370089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tasks: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- yum: name={{ item }} state=installed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with_items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memcached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1517" y="1449809"/>
            <a:ext cx="4369977" cy="970598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62525" y="1454480"/>
            <a:ext cx="4572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vars: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skills: [ 'python',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'bash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tasks: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- debug: "msg='He certainly knows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 item }}!'"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with_items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"{{ skills }}"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72085" y="3867471"/>
            <a:ext cx="329685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vars: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list: [ 4, 2, 7, 234, 42]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tasks: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 debug: "msg='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={{ item }}'"</a:t>
            </a:r>
          </a:p>
          <a:p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de-DE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with_items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"{{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}}"</a:t>
            </a:r>
          </a:p>
          <a:p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de-DE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item &gt;= 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3789" y="2499808"/>
            <a:ext cx="6315808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tasks: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debug: "msg='Skill: {{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item.skills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}}, Level: {{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item.levels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}}'"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with_items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 skills: 'bash', levels: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exelent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 }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 skills: 'python', levels: 'average'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 skills: '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levels: '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low'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Shape 1629"/>
          <p:cNvSpPr/>
          <p:nvPr/>
        </p:nvSpPr>
        <p:spPr>
          <a:xfrm>
            <a:off x="6316201" y="2548868"/>
            <a:ext cx="2640986" cy="981559"/>
          </a:xfrm>
          <a:prstGeom prst="roundRect">
            <a:avLst>
              <a:gd name="adj" fmla="val 16667"/>
            </a:avLst>
          </a:prstGeom>
          <a:solidFill>
            <a:srgbClr val="FF0000">
              <a:alpha val="1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45" y="2591545"/>
            <a:ext cx="377325" cy="37716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673240" y="2577964"/>
            <a:ext cx="238010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Везде используется переменная </a:t>
            </a:r>
            <a:r>
              <a:rPr lang="en-US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{{ item }} - </a:t>
            </a:r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это стандартная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6316133" y="2919630"/>
            <a:ext cx="265168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переменная, которую создаст </a:t>
            </a:r>
            <a:r>
              <a:rPr lang="en-US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Ansible</a:t>
            </a:r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и поместит в нее значение текущей итерации.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1193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Циклы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279"/>
          <p:cNvSpPr txBox="1"/>
          <p:nvPr/>
        </p:nvSpPr>
        <p:spPr>
          <a:xfrm>
            <a:off x="6470544" y="636313"/>
            <a:ext cx="2673456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>
                <a:solidFill>
                  <a:schemeClr val="accent2"/>
                </a:solidFill>
              </a:rPr>
              <a:t>Детальное знакомство с </a:t>
            </a:r>
            <a:r>
              <a:rPr lang="en-US" sz="900">
                <a:solidFill>
                  <a:schemeClr val="accent2"/>
                </a:solidFill>
              </a:rPr>
              <a:t>Ansible</a:t>
            </a:r>
            <a:r>
              <a:rPr lang="ru" sz="900" smtClean="0">
                <a:solidFill>
                  <a:schemeClr val="accent2"/>
                </a:solidFill>
              </a:rPr>
              <a:t> </a:t>
            </a:r>
            <a:r>
              <a:rPr lang="ru" sz="70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>
                <a:solidFill>
                  <a:schemeClr val="accent1"/>
                </a:solidFill>
              </a:rPr>
              <a:t>Практика</a:t>
            </a:r>
            <a:endParaRPr lang="ru" sz="70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7633" y="842649"/>
            <a:ext cx="784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Мы рассмотрели только самый стандартный цикл </a:t>
            </a:r>
            <a:r>
              <a:rPr lang="en-US" sz="1200" b="1" dirty="0" err="1" smtClean="0">
                <a:solidFill>
                  <a:schemeClr val="accent2"/>
                </a:solidFill>
                <a:ea typeface="Calibri"/>
                <a:cs typeface="Calibri"/>
                <a:sym typeface="Calibri"/>
              </a:rPr>
              <a:t>with_item</a:t>
            </a:r>
            <a:r>
              <a:rPr lang="ru-RU" sz="12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, на самом деле в </a:t>
            </a:r>
            <a:r>
              <a:rPr lang="en-US" sz="1200" b="1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Ansible</a:t>
            </a:r>
            <a:r>
              <a:rPr lang="en-US" sz="12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u-RU" sz="12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их гораздо больше: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10201" y="1070248"/>
            <a:ext cx="883810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Arial" charset="0"/>
              <a:buChar char="•"/>
            </a:pPr>
            <a:r>
              <a:rPr lang="en-US" sz="1200" b="1" dirty="0" err="1" smtClean="0">
                <a:solidFill>
                  <a:schemeClr val="accent1"/>
                </a:solidFill>
              </a:rPr>
              <a:t>with_nested</a:t>
            </a:r>
            <a:r>
              <a:rPr lang="en-US" sz="1200" b="1" dirty="0" smtClean="0">
                <a:solidFill>
                  <a:schemeClr val="accent1"/>
                </a:solidFill>
              </a:rPr>
              <a:t> </a:t>
            </a:r>
            <a:r>
              <a:rPr lang="en-US" sz="1200" dirty="0"/>
              <a:t>- </a:t>
            </a:r>
            <a:r>
              <a:rPr lang="ru-RU" sz="1200" dirty="0" smtClean="0"/>
              <a:t>вложенные циклы.</a:t>
            </a:r>
            <a:endParaRPr lang="ru-RU" sz="1200" b="1" dirty="0">
              <a:solidFill>
                <a:schemeClr val="accent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charset="0"/>
              <a:buChar char="•"/>
            </a:pPr>
            <a:r>
              <a:rPr lang="en-US" sz="1200" b="1" dirty="0" err="1" smtClean="0">
                <a:solidFill>
                  <a:schemeClr val="accent1"/>
                </a:solidFill>
              </a:rPr>
              <a:t>with_dict</a:t>
            </a:r>
            <a:r>
              <a:rPr lang="ru-RU" sz="1200" b="1" dirty="0" smtClean="0">
                <a:solidFill>
                  <a:schemeClr val="accent1"/>
                </a:solidFill>
              </a:rPr>
              <a:t> </a:t>
            </a:r>
            <a:r>
              <a:rPr lang="en-US" sz="1200" dirty="0"/>
              <a:t>- </a:t>
            </a:r>
            <a:r>
              <a:rPr lang="ru-RU" sz="1200" dirty="0" smtClean="0"/>
              <a:t>цикл по словарю (</a:t>
            </a:r>
            <a:r>
              <a:rPr lang="ru-RU" sz="1200" dirty="0" err="1" smtClean="0"/>
              <a:t>хэшу</a:t>
            </a:r>
            <a:r>
              <a:rPr lang="ru-RU" sz="1200" dirty="0" smtClean="0"/>
              <a:t>).</a:t>
            </a:r>
            <a:endParaRPr lang="ru-RU" sz="1200" b="1" dirty="0">
              <a:solidFill>
                <a:schemeClr val="accent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charset="0"/>
              <a:buChar char="•"/>
            </a:pPr>
            <a:r>
              <a:rPr lang="en-US" sz="1200" b="1" dirty="0" err="1" smtClean="0">
                <a:solidFill>
                  <a:schemeClr val="accent1"/>
                </a:solidFill>
              </a:rPr>
              <a:t>with_file</a:t>
            </a:r>
            <a:r>
              <a:rPr lang="ru-RU" sz="1200" b="1" dirty="0" smtClean="0">
                <a:solidFill>
                  <a:schemeClr val="accent1"/>
                </a:solidFill>
              </a:rPr>
              <a:t> </a:t>
            </a:r>
            <a:r>
              <a:rPr lang="en-US" sz="1200" dirty="0"/>
              <a:t>- </a:t>
            </a:r>
            <a:r>
              <a:rPr lang="ru-RU" sz="1200" dirty="0" smtClean="0"/>
              <a:t>цикл по </a:t>
            </a:r>
            <a:r>
              <a:rPr lang="ru-RU" sz="1200" b="1" dirty="0" smtClean="0"/>
              <a:t>содержимому</a:t>
            </a:r>
            <a:r>
              <a:rPr lang="ru-RU" sz="1200" dirty="0" smtClean="0"/>
              <a:t> файлов.</a:t>
            </a:r>
            <a:endParaRPr lang="ru-RU" sz="1200" b="1" dirty="0">
              <a:solidFill>
                <a:schemeClr val="accent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charset="0"/>
              <a:buChar char="•"/>
            </a:pPr>
            <a:r>
              <a:rPr lang="en-US" sz="1200" b="1" dirty="0" err="1" smtClean="0">
                <a:solidFill>
                  <a:schemeClr val="accent1"/>
                </a:solidFill>
              </a:rPr>
              <a:t>with_fileglob</a:t>
            </a:r>
            <a:r>
              <a:rPr lang="ru-RU" sz="1200" b="1" dirty="0" smtClean="0">
                <a:solidFill>
                  <a:schemeClr val="accent1"/>
                </a:solidFill>
              </a:rPr>
              <a:t> </a:t>
            </a:r>
            <a:r>
              <a:rPr lang="en-US" sz="1200" dirty="0"/>
              <a:t>- </a:t>
            </a:r>
            <a:r>
              <a:rPr lang="ru-RU" sz="1200" dirty="0" smtClean="0"/>
              <a:t>цикл на совпадение имени файла с заданным шаблоном (не рекурсивный).</a:t>
            </a:r>
          </a:p>
          <a:p>
            <a:pPr marL="285750" indent="-285750">
              <a:buClr>
                <a:schemeClr val="accent2"/>
              </a:buClr>
              <a:buFont typeface="Arial" charset="0"/>
              <a:buChar char="•"/>
            </a:pPr>
            <a:r>
              <a:rPr lang="en-US" sz="1200" b="1" dirty="0" err="1">
                <a:solidFill>
                  <a:schemeClr val="accent1"/>
                </a:solidFill>
              </a:rPr>
              <a:t>with_together</a:t>
            </a:r>
            <a:r>
              <a:rPr lang="en-US" sz="1200" dirty="0" smtClean="0"/>
              <a:t> - </a:t>
            </a:r>
            <a:r>
              <a:rPr lang="ru-RU" sz="1200" dirty="0" smtClean="0"/>
              <a:t>параллельный цикл по двум наборам данных.  </a:t>
            </a:r>
            <a:endParaRPr lang="ru-RU" sz="1200" b="1" dirty="0">
              <a:solidFill>
                <a:schemeClr val="accent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charset="0"/>
              <a:buChar char="•"/>
            </a:pPr>
            <a:r>
              <a:rPr lang="en-US" sz="1200" b="1" dirty="0" err="1" smtClean="0">
                <a:solidFill>
                  <a:schemeClr val="accent1"/>
                </a:solidFill>
              </a:rPr>
              <a:t>with_subelements</a:t>
            </a:r>
            <a:r>
              <a:rPr lang="ru-RU" sz="1200" b="1" dirty="0" smtClean="0">
                <a:solidFill>
                  <a:schemeClr val="accent1"/>
                </a:solidFill>
              </a:rPr>
              <a:t> </a:t>
            </a:r>
            <a:r>
              <a:rPr lang="en-US" sz="1200" dirty="0"/>
              <a:t>- </a:t>
            </a:r>
            <a:r>
              <a:rPr lang="ru-RU" sz="1200" dirty="0" smtClean="0"/>
              <a:t>цикл по вложенным элементам сложного словаря (</a:t>
            </a:r>
            <a:r>
              <a:rPr lang="ru-RU" sz="1200" dirty="0" err="1" smtClean="0"/>
              <a:t>хэша</a:t>
            </a:r>
            <a:r>
              <a:rPr lang="ru-RU" sz="1200" dirty="0" smtClean="0"/>
              <a:t>).</a:t>
            </a:r>
            <a:endParaRPr lang="ru-RU" sz="1200" b="1" dirty="0">
              <a:solidFill>
                <a:schemeClr val="accent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charset="0"/>
              <a:buChar char="•"/>
            </a:pPr>
            <a:r>
              <a:rPr lang="en-US" sz="1200" b="1" dirty="0" err="1" smtClean="0">
                <a:solidFill>
                  <a:schemeClr val="accent1"/>
                </a:solidFill>
              </a:rPr>
              <a:t>with_sequence</a:t>
            </a:r>
            <a:r>
              <a:rPr lang="ru-RU" sz="1200" b="1" dirty="0" smtClean="0">
                <a:solidFill>
                  <a:schemeClr val="accent1"/>
                </a:solidFill>
              </a:rPr>
              <a:t> </a:t>
            </a:r>
            <a:r>
              <a:rPr lang="en-US" sz="1200" dirty="0"/>
              <a:t>- </a:t>
            </a:r>
            <a:r>
              <a:rPr lang="ru-RU" sz="1200" dirty="0" smtClean="0"/>
              <a:t>динамически создающийся цикл по целочисленной последовательности. </a:t>
            </a:r>
            <a:endParaRPr lang="ru-RU" sz="1200" b="1" dirty="0">
              <a:solidFill>
                <a:schemeClr val="accent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charset="0"/>
              <a:buChar char="•"/>
            </a:pPr>
            <a:r>
              <a:rPr lang="en-US" sz="1200" b="1" dirty="0" err="1" smtClean="0">
                <a:solidFill>
                  <a:schemeClr val="accent1"/>
                </a:solidFill>
              </a:rPr>
              <a:t>with_random_choice</a:t>
            </a:r>
            <a:r>
              <a:rPr lang="ru-RU" sz="1200" b="1" dirty="0" smtClean="0">
                <a:solidFill>
                  <a:schemeClr val="accent1"/>
                </a:solidFill>
              </a:rPr>
              <a:t> </a:t>
            </a:r>
            <a:r>
              <a:rPr lang="en-US" sz="1200" dirty="0"/>
              <a:t>- </a:t>
            </a:r>
            <a:r>
              <a:rPr lang="ru-RU" sz="1200" dirty="0" smtClean="0"/>
              <a:t>случайный выбор из предопределенных значений.</a:t>
            </a:r>
            <a:endParaRPr lang="ru-RU" sz="1200" b="1" dirty="0">
              <a:solidFill>
                <a:schemeClr val="accent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charset="0"/>
              <a:buChar char="•"/>
            </a:pPr>
            <a:r>
              <a:rPr lang="en-US" sz="1200" b="1" dirty="0" smtClean="0">
                <a:solidFill>
                  <a:schemeClr val="accent1"/>
                </a:solidFill>
              </a:rPr>
              <a:t>do-until</a:t>
            </a:r>
            <a:r>
              <a:rPr lang="ru-RU" sz="1200" b="1" dirty="0" smtClean="0">
                <a:solidFill>
                  <a:schemeClr val="accent1"/>
                </a:solidFill>
              </a:rPr>
              <a:t> </a:t>
            </a:r>
            <a:r>
              <a:rPr lang="en-US" sz="1200" dirty="0"/>
              <a:t>- </a:t>
            </a:r>
            <a:r>
              <a:rPr lang="ru-RU" sz="1200" dirty="0" smtClean="0"/>
              <a:t>цикл, повторяющийся до выполнения определенного условия.</a:t>
            </a:r>
            <a:endParaRPr lang="en-US" sz="1200" b="1" dirty="0">
              <a:solidFill>
                <a:schemeClr val="accent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charset="0"/>
              <a:buChar char="•"/>
            </a:pPr>
            <a:r>
              <a:rPr lang="en-US" sz="1200" b="1" dirty="0" err="1" smtClean="0">
                <a:solidFill>
                  <a:schemeClr val="accent1"/>
                </a:solidFill>
              </a:rPr>
              <a:t>with_first_found</a:t>
            </a:r>
            <a:r>
              <a:rPr lang="ru-RU" sz="1200" b="1" dirty="0" smtClean="0">
                <a:solidFill>
                  <a:schemeClr val="accent1"/>
                </a:solidFill>
              </a:rPr>
              <a:t> </a:t>
            </a:r>
            <a:r>
              <a:rPr lang="en-US" sz="1200" dirty="0"/>
              <a:t>- </a:t>
            </a:r>
            <a:r>
              <a:rPr lang="ru-RU" sz="1200" dirty="0" smtClean="0"/>
              <a:t>цикл до первого найденного файла.</a:t>
            </a:r>
          </a:p>
          <a:p>
            <a:pPr marL="285750" indent="-285750">
              <a:buClr>
                <a:schemeClr val="accent2"/>
              </a:buClr>
              <a:buFont typeface="Arial" charset="0"/>
              <a:buChar char="•"/>
            </a:pPr>
            <a:r>
              <a:rPr lang="en-US" sz="1200" b="1" dirty="0" err="1" smtClean="0">
                <a:solidFill>
                  <a:schemeClr val="accent1"/>
                </a:solidFill>
              </a:rPr>
              <a:t>with_lines</a:t>
            </a:r>
            <a:r>
              <a:rPr lang="ru-RU" sz="1200" b="1" dirty="0" smtClean="0">
                <a:solidFill>
                  <a:schemeClr val="accent1"/>
                </a:solidFill>
              </a:rPr>
              <a:t> </a:t>
            </a:r>
            <a:r>
              <a:rPr lang="en-US" sz="1200" dirty="0"/>
              <a:t>- </a:t>
            </a:r>
            <a:r>
              <a:rPr lang="ru-RU" sz="1200" dirty="0" smtClean="0"/>
              <a:t>цикл по результатам работы какой либо команды (списку строк результата).</a:t>
            </a:r>
          </a:p>
          <a:p>
            <a:pPr marL="285750" indent="-285750">
              <a:buClr>
                <a:schemeClr val="accent2"/>
              </a:buClr>
              <a:buFont typeface="Arial" charset="0"/>
              <a:buChar char="•"/>
            </a:pPr>
            <a:r>
              <a:rPr lang="en-US" sz="1200" b="1" dirty="0" err="1">
                <a:solidFill>
                  <a:schemeClr val="accent1"/>
                </a:solidFill>
              </a:rPr>
              <a:t>with_indexed_items</a:t>
            </a:r>
            <a:r>
              <a:rPr lang="ru-RU" sz="1200" dirty="0"/>
              <a:t> </a:t>
            </a:r>
            <a:r>
              <a:rPr lang="en-US" sz="1200" dirty="0"/>
              <a:t>- </a:t>
            </a:r>
            <a:r>
              <a:rPr lang="ru-RU" sz="1200" dirty="0"/>
              <a:t>цикл показывающий сразу и значение элемента и его индекс в массиве (редко используется</a:t>
            </a:r>
            <a:r>
              <a:rPr lang="ru-RU" sz="1200" dirty="0" smtClean="0"/>
              <a:t>).</a:t>
            </a:r>
            <a:endParaRPr lang="en-US" sz="1200" b="1" dirty="0">
              <a:solidFill>
                <a:schemeClr val="accent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charset="0"/>
              <a:buChar char="•"/>
            </a:pPr>
            <a:r>
              <a:rPr lang="en-US" sz="1200" b="1" dirty="0" err="1" smtClean="0">
                <a:solidFill>
                  <a:schemeClr val="accent1"/>
                </a:solidFill>
              </a:rPr>
              <a:t>with_ini</a:t>
            </a:r>
            <a:r>
              <a:rPr lang="ru-RU" sz="1200" b="1" dirty="0" smtClean="0">
                <a:solidFill>
                  <a:schemeClr val="accent1"/>
                </a:solidFill>
              </a:rPr>
              <a:t> </a:t>
            </a:r>
            <a:r>
              <a:rPr lang="en-US" sz="1200" dirty="0"/>
              <a:t>- </a:t>
            </a:r>
            <a:r>
              <a:rPr lang="ru-RU" sz="1200" dirty="0" smtClean="0"/>
              <a:t>с помощью этого цикла, мы можем пройтись по </a:t>
            </a:r>
            <a:r>
              <a:rPr lang="en-US" sz="1200" dirty="0" err="1" smtClean="0"/>
              <a:t>ini</a:t>
            </a:r>
            <a:r>
              <a:rPr lang="en-US" sz="1200" dirty="0" smtClean="0"/>
              <a:t> </a:t>
            </a:r>
            <a:r>
              <a:rPr lang="ru-RU" sz="1200" dirty="0" smtClean="0"/>
              <a:t>файлу и выдать только необходимые данные (по сути это отдельный модуль).</a:t>
            </a:r>
          </a:p>
          <a:p>
            <a:pPr marL="285750" indent="-285750">
              <a:buClr>
                <a:schemeClr val="accent2"/>
              </a:buClr>
              <a:buFont typeface="Arial" charset="0"/>
              <a:buChar char="•"/>
            </a:pPr>
            <a:r>
              <a:rPr lang="en-US" sz="1200" b="1" dirty="0" err="1">
                <a:solidFill>
                  <a:schemeClr val="accent1"/>
                </a:solidFill>
              </a:rPr>
              <a:t>with_inventory_hostnames</a:t>
            </a:r>
            <a:r>
              <a:rPr lang="ru-RU" sz="1200" dirty="0" smtClean="0"/>
              <a:t> </a:t>
            </a:r>
            <a:r>
              <a:rPr lang="en-US" sz="1200" dirty="0"/>
              <a:t>- </a:t>
            </a:r>
            <a:r>
              <a:rPr lang="ru-RU" sz="1200" dirty="0" smtClean="0"/>
              <a:t>цикл для прохода по инвентори файлам.</a:t>
            </a:r>
          </a:p>
          <a:p>
            <a:pPr marL="285750" indent="-285750">
              <a:buClr>
                <a:schemeClr val="accent2"/>
              </a:buClr>
              <a:buFont typeface="Arial" charset="0"/>
              <a:buChar char="•"/>
            </a:pPr>
            <a:r>
              <a:rPr lang="en-US" sz="1200" b="1" dirty="0" err="1">
                <a:solidFill>
                  <a:schemeClr val="accent1"/>
                </a:solidFill>
              </a:rPr>
              <a:t>with_flattened</a:t>
            </a:r>
            <a:r>
              <a:rPr lang="ru-RU" sz="1200" dirty="0" smtClean="0"/>
              <a:t> </a:t>
            </a:r>
            <a:r>
              <a:rPr lang="en-US" sz="1200" dirty="0"/>
              <a:t>- </a:t>
            </a:r>
            <a:r>
              <a:rPr lang="ru-RU" sz="1200" dirty="0" smtClean="0"/>
              <a:t>редкие ситуации, когда у нас сложная структура данных (список вложенный в список) и нам необходимо пройти циклом по всем элементам. </a:t>
            </a:r>
          </a:p>
        </p:txBody>
      </p:sp>
      <p:sp>
        <p:nvSpPr>
          <p:cNvPr id="8" name="Rectangle 7"/>
          <p:cNvSpPr/>
          <p:nvPr/>
        </p:nvSpPr>
        <p:spPr>
          <a:xfrm>
            <a:off x="2200503" y="4672558"/>
            <a:ext cx="4831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3"/>
              </a:rPr>
              <a:t>http://</a:t>
            </a:r>
            <a:r>
              <a:rPr lang="en-US" b="1" dirty="0" smtClean="0">
                <a:hlinkClick r:id="rId3"/>
              </a:rPr>
              <a:t>docs.ansible.com/ansible/playbooks_loops.html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147633" y="4264058"/>
            <a:ext cx="89006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Практически все циклы, перечисленные выше, созданы для весьма специфичных задач, и, в принципе, используются не часто. Поэтому мы не будем тут перечислять примеры, их можно посмотреть на официальном сайте: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4608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3691265" y="678272"/>
            <a:ext cx="945086" cy="360098"/>
          </a:xfrm>
          <a:prstGeom prst="rect">
            <a:avLst/>
          </a:prstGeom>
          <a:noFill/>
          <a:ln>
            <a:noFill/>
          </a:ln>
        </p:spPr>
        <p:txBody>
          <a:bodyPr lIns="82283" tIns="41130" rIns="82283" bIns="4113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DEVOPS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043822" y="2308495"/>
            <a:ext cx="3376444" cy="3840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ru-RU" smtClean="0">
                <a:latin typeface="Arial"/>
                <a:ea typeface="Arial"/>
                <a:cs typeface="Arial"/>
                <a:sym typeface="Arial"/>
              </a:rPr>
              <a:t>Блоки и тэги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4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23677" y="1334404"/>
            <a:ext cx="3598801" cy="2047894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Тэги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279"/>
          <p:cNvSpPr txBox="1"/>
          <p:nvPr/>
        </p:nvSpPr>
        <p:spPr>
          <a:xfrm>
            <a:off x="6470544" y="636313"/>
            <a:ext cx="2673456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>
                <a:solidFill>
                  <a:schemeClr val="accent2"/>
                </a:solidFill>
              </a:rPr>
              <a:t>Детальное знакомство с </a:t>
            </a:r>
            <a:r>
              <a:rPr lang="en-US" sz="900">
                <a:solidFill>
                  <a:schemeClr val="accent2"/>
                </a:solidFill>
              </a:rPr>
              <a:t>Ansible</a:t>
            </a:r>
            <a:r>
              <a:rPr lang="ru" sz="900" smtClean="0">
                <a:solidFill>
                  <a:schemeClr val="accent2"/>
                </a:solidFill>
              </a:rPr>
              <a:t> </a:t>
            </a:r>
            <a:r>
              <a:rPr lang="ru" sz="70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>
                <a:solidFill>
                  <a:schemeClr val="accent1"/>
                </a:solidFill>
              </a:rPr>
              <a:t>Практика</a:t>
            </a:r>
            <a:endParaRPr lang="ru" sz="70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51937" y="3608810"/>
            <a:ext cx="537510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hosts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webservers 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 role: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install_apache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tags: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install",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47632" y="846652"/>
            <a:ext cx="8622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  <a:ea typeface="Calibri"/>
                <a:cs typeface="Calibri"/>
                <a:sym typeface="Calibri"/>
              </a:rPr>
              <a:t>Tags </a:t>
            </a:r>
            <a:r>
              <a:rPr lang="ru-RU" sz="1200" dirty="0" smtClean="0">
                <a:ea typeface="Calibri"/>
                <a:cs typeface="Calibri"/>
                <a:sym typeface="Calibri"/>
              </a:rPr>
              <a:t>(Тэги) </a:t>
            </a:r>
            <a:r>
              <a:rPr lang="ru-RU" sz="1200" dirty="0">
                <a:ea typeface="Calibri"/>
                <a:cs typeface="Calibri"/>
                <a:sym typeface="Calibri"/>
              </a:rPr>
              <a:t>в</a:t>
            </a:r>
            <a:r>
              <a:rPr lang="en-US" sz="1200" dirty="0">
                <a:ea typeface="Calibri"/>
                <a:cs typeface="Calibri"/>
                <a:sym typeface="Calibri"/>
              </a:rPr>
              <a:t> </a:t>
            </a:r>
            <a:r>
              <a:rPr lang="en-US" sz="1200" b="1" dirty="0" smtClean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Ansible</a:t>
            </a:r>
            <a:r>
              <a:rPr lang="ru-RU" sz="1200" dirty="0" smtClean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. </a:t>
            </a:r>
            <a:r>
              <a:rPr lang="ru-RU" sz="1200" dirty="0" smtClean="0">
                <a:ea typeface="Calibri"/>
                <a:cs typeface="Calibri"/>
                <a:sym typeface="Calibri"/>
              </a:rPr>
              <a:t>Если наш плэйбук (или роль) солидно разрастается, то иногда нам полезно запускать только какую-то часть (или части) с определенными задачами. Для этого и был придуман механизм тэгов.</a:t>
            </a:r>
            <a:r>
              <a:rPr lang="en-US" sz="1200" dirty="0">
                <a:ea typeface="Calibri"/>
                <a:cs typeface="Calibri"/>
                <a:sym typeface="Calibri"/>
              </a:rPr>
              <a:t> </a:t>
            </a:r>
            <a:r>
              <a:rPr lang="ru-RU" sz="1200" dirty="0" smtClean="0">
                <a:ea typeface="Calibri"/>
                <a:cs typeface="Calibri"/>
                <a:sym typeface="Calibri"/>
              </a:rPr>
              <a:t>Пример: 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84256" y="1296339"/>
            <a:ext cx="5245509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tasks: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- yum: name={{ item }} state=installed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with_items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memcached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tags: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install</a:t>
            </a:r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=httpd.j2 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etc/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httpd.conf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tags: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4030423" y="1277489"/>
            <a:ext cx="4382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>
                <a:ea typeface="Calibri"/>
                <a:cs typeface="Calibri"/>
                <a:sym typeface="Calibri"/>
              </a:rPr>
              <a:t>Такой плэйбук мы можем вызывать так, указав все нужные тэги: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4030423" y="1467772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ansible-playbook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my.yml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--tags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install,config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31341" y="1648119"/>
            <a:ext cx="36022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>
                <a:ea typeface="Calibri"/>
                <a:cs typeface="Calibri"/>
                <a:sym typeface="Calibri"/>
              </a:rPr>
              <a:t>Абсолютно все тэги (логика запуска по умолчанию):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4030423" y="1864412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ansible-playbook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my.yml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--tags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30423" y="2284115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ansible-playbook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my.yml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--tags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30423" y="2063331"/>
            <a:ext cx="23294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>
                <a:ea typeface="Calibri"/>
                <a:cs typeface="Calibri"/>
                <a:sym typeface="Calibri"/>
              </a:rPr>
              <a:t>Определенный нужный нам тэг: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4030423" y="2480261"/>
            <a:ext cx="20794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>
                <a:ea typeface="Calibri"/>
                <a:cs typeface="Calibri"/>
                <a:sym typeface="Calibri"/>
              </a:rPr>
              <a:t>Либо все тэги, кроме одного: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4030423" y="2674581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ansible-playbook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my.yml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--skip-tags "install"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Shape 1629"/>
          <p:cNvSpPr/>
          <p:nvPr/>
        </p:nvSpPr>
        <p:spPr>
          <a:xfrm>
            <a:off x="4074213" y="2928866"/>
            <a:ext cx="4715253" cy="487496"/>
          </a:xfrm>
          <a:prstGeom prst="roundRect">
            <a:avLst>
              <a:gd name="adj" fmla="val 16667"/>
            </a:avLst>
          </a:prstGeom>
          <a:solidFill>
            <a:srgbClr val="FF0000">
              <a:alpha val="1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48747" y="2946023"/>
            <a:ext cx="4296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tx1"/>
                </a:solidFill>
              </a:rPr>
              <a:t>Порядок выполнения тэгов - как они определены в плэйбуке, а не как перечислены </a:t>
            </a:r>
            <a:r>
              <a:rPr lang="ru-RU" sz="1100" smtClean="0">
                <a:solidFill>
                  <a:schemeClr val="tx1"/>
                </a:solidFill>
              </a:rPr>
              <a:t>при запуске. </a:t>
            </a:r>
            <a:endParaRPr lang="ru-RU" sz="1100" dirty="0" smtClean="0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786" y="2984030"/>
            <a:ext cx="377325" cy="37716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89418" y="3381436"/>
            <a:ext cx="83751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ea typeface="Calibri"/>
                <a:cs typeface="Calibri"/>
                <a:sym typeface="Calibri"/>
              </a:rPr>
              <a:t>Тэги можно указать при обращении к роли</a:t>
            </a:r>
            <a:r>
              <a:rPr lang="en-US" sz="1200" dirty="0" smtClean="0">
                <a:ea typeface="Calibri"/>
                <a:cs typeface="Calibri"/>
                <a:sym typeface="Calibri"/>
              </a:rPr>
              <a:t> (</a:t>
            </a:r>
            <a:r>
              <a:rPr lang="ru-RU" sz="1200" dirty="0" smtClean="0">
                <a:ea typeface="Calibri"/>
                <a:cs typeface="Calibri"/>
                <a:sym typeface="Calibri"/>
              </a:rPr>
              <a:t>в том числе при указании зависимости от роли):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167296" y="4191011"/>
            <a:ext cx="83751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ea typeface="Calibri"/>
                <a:cs typeface="Calibri"/>
                <a:sym typeface="Calibri"/>
              </a:rPr>
              <a:t>Либо при подключении плэйбука со списком задач</a:t>
            </a:r>
            <a:r>
              <a:rPr lang="en-US" sz="1200" dirty="0" smtClean="0">
                <a:ea typeface="Calibri"/>
                <a:cs typeface="Calibri"/>
                <a:sym typeface="Calibri"/>
              </a:rPr>
              <a:t> (</a:t>
            </a:r>
            <a:r>
              <a:rPr lang="ru-RU" sz="1200" dirty="0" smtClean="0">
                <a:ea typeface="Calibri"/>
                <a:cs typeface="Calibri"/>
                <a:sym typeface="Calibri"/>
              </a:rPr>
              <a:t>с помощью модуля</a:t>
            </a:r>
            <a:r>
              <a:rPr lang="en-US" sz="1200" dirty="0" smtClean="0">
                <a:ea typeface="Calibri"/>
                <a:cs typeface="Calibri"/>
                <a:sym typeface="Calibri"/>
              </a:rPr>
              <a:t> include)</a:t>
            </a:r>
            <a:r>
              <a:rPr lang="ru-RU" sz="1200" dirty="0" smtClean="0">
                <a:ea typeface="Calibri"/>
                <a:cs typeface="Calibri"/>
                <a:sym typeface="Calibri"/>
              </a:rPr>
              <a:t>: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994330" y="4464649"/>
            <a:ext cx="285586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include: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additional_tasks.yml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tags: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test,email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48671" y="3642845"/>
            <a:ext cx="5122399" cy="563896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984495" y="4474482"/>
            <a:ext cx="2855865" cy="419703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5014452" y="3706914"/>
            <a:ext cx="1892710" cy="1107996"/>
          </a:xfrm>
          <a:prstGeom prst="rect">
            <a:avLst/>
          </a:prstGeom>
          <a:solidFill>
            <a:schemeClr val="accent1">
              <a:alpha val="1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4704" y="1291586"/>
            <a:ext cx="4581593" cy="1775272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Блоки и тэги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279"/>
          <p:cNvSpPr txBox="1"/>
          <p:nvPr/>
        </p:nvSpPr>
        <p:spPr>
          <a:xfrm>
            <a:off x="6470544" y="636313"/>
            <a:ext cx="2673456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>
                <a:solidFill>
                  <a:schemeClr val="accent2"/>
                </a:solidFill>
              </a:rPr>
              <a:t>Детальное знакомство с </a:t>
            </a:r>
            <a:r>
              <a:rPr lang="en-US" sz="900">
                <a:solidFill>
                  <a:schemeClr val="accent2"/>
                </a:solidFill>
              </a:rPr>
              <a:t>Ansible</a:t>
            </a:r>
            <a:r>
              <a:rPr lang="ru" sz="900" smtClean="0">
                <a:solidFill>
                  <a:schemeClr val="accent2"/>
                </a:solidFill>
              </a:rPr>
              <a:t> </a:t>
            </a:r>
            <a:r>
              <a:rPr lang="ru" sz="70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>
                <a:solidFill>
                  <a:schemeClr val="accent1"/>
                </a:solidFill>
              </a:rPr>
              <a:t>Практика</a:t>
            </a:r>
            <a:endParaRPr lang="ru" sz="70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7632" y="826988"/>
            <a:ext cx="8622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  <a:ea typeface="Calibri"/>
                <a:cs typeface="Calibri"/>
                <a:sym typeface="Calibri"/>
              </a:rPr>
              <a:t>Blocks </a:t>
            </a:r>
            <a:r>
              <a:rPr lang="ru-RU" sz="1200" dirty="0" smtClean="0">
                <a:ea typeface="Calibri"/>
                <a:cs typeface="Calibri"/>
                <a:sym typeface="Calibri"/>
              </a:rPr>
              <a:t>(Блоки) </a:t>
            </a:r>
            <a:r>
              <a:rPr lang="ru-RU" sz="1200" dirty="0">
                <a:ea typeface="Calibri"/>
                <a:cs typeface="Calibri"/>
                <a:sym typeface="Calibri"/>
              </a:rPr>
              <a:t>в</a:t>
            </a:r>
            <a:r>
              <a:rPr lang="en-US" sz="1200" dirty="0">
                <a:ea typeface="Calibri"/>
                <a:cs typeface="Calibri"/>
                <a:sym typeface="Calibri"/>
              </a:rPr>
              <a:t> </a:t>
            </a:r>
            <a:r>
              <a:rPr lang="en-US" sz="1200" b="1" dirty="0" smtClean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Ansible</a:t>
            </a:r>
            <a:r>
              <a:rPr lang="ru-RU" sz="12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u-RU" sz="12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- это еще один способ лучше структурировать задачи в наших </a:t>
            </a:r>
            <a:r>
              <a:rPr lang="ru-RU" sz="1200" dirty="0" err="1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плэйбуках</a:t>
            </a:r>
            <a:r>
              <a:rPr lang="ru-RU" sz="12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.</a:t>
            </a:r>
            <a:r>
              <a:rPr lang="en-US" sz="12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u-RU" sz="12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К блоку задач можно применить директивы, отличные от глобальных параметров плэйбука: 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2276170" y="3612444"/>
            <a:ext cx="189271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tasks: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module1: ...    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tags: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mytag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 module2: ...</a:t>
            </a:r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tags: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mytag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 module3: ...</a:t>
            </a:r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tags: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mytag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7632" y="3095970"/>
            <a:ext cx="88193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Так же становится еще удобнее </a:t>
            </a:r>
            <a:r>
              <a:rPr lang="ru-RU" sz="12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пользоваться тэгами, так как мы можем создавать </a:t>
            </a:r>
            <a:r>
              <a:rPr lang="ru-RU" sz="12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блоки </a:t>
            </a:r>
            <a:r>
              <a:rPr lang="ru-RU" sz="12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задач с тэгом. Это хорошая практика комбинировать свои задачи в блоки</a:t>
            </a:r>
            <a:r>
              <a:rPr lang="ru-RU" sz="1200" dirty="0" smtClean="0">
                <a:ea typeface="Calibri"/>
                <a:cs typeface="Calibri"/>
                <a:sym typeface="Calibri"/>
              </a:rPr>
              <a:t>: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319549" y="1281753"/>
            <a:ext cx="507541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tasks: 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block: 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yum: name=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state=installed </a:t>
            </a:r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=httpd.j2 </a:t>
            </a:r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=/etc/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httpd.conf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service: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state=started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enabled=True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ansible_distribution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== '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RedHat'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become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become_user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root</a:t>
            </a:r>
          </a:p>
        </p:txBody>
      </p:sp>
      <p:sp>
        <p:nvSpPr>
          <p:cNvPr id="30" name="Shape 1629"/>
          <p:cNvSpPr/>
          <p:nvPr/>
        </p:nvSpPr>
        <p:spPr>
          <a:xfrm>
            <a:off x="5054025" y="1561731"/>
            <a:ext cx="3814670" cy="1139206"/>
          </a:xfrm>
          <a:prstGeom prst="roundRect">
            <a:avLst>
              <a:gd name="adj" fmla="val 16667"/>
            </a:avLst>
          </a:prstGeom>
          <a:solidFill>
            <a:srgbClr val="FF0000">
              <a:alpha val="1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66719" y="1581396"/>
            <a:ext cx="34019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/>
                </a:solidFill>
              </a:rPr>
              <a:t>1. </a:t>
            </a:r>
            <a:r>
              <a:rPr lang="ru-RU" sz="1100" dirty="0" smtClean="0">
                <a:solidFill>
                  <a:schemeClr val="tx1"/>
                </a:solidFill>
              </a:rPr>
              <a:t>Все еще следим за синтаксисом и отступами. Настройки блока должны быть на уровне блока (все как у обычной задачи).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664" y="1616896"/>
            <a:ext cx="377325" cy="37716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092168" y="2081109"/>
            <a:ext cx="37765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tx1"/>
                </a:solidFill>
              </a:rPr>
              <a:t>2</a:t>
            </a:r>
            <a:r>
              <a:rPr lang="en-US" sz="1100" dirty="0" smtClean="0">
                <a:solidFill>
                  <a:schemeClr val="tx1"/>
                </a:solidFill>
              </a:rPr>
              <a:t>. </a:t>
            </a:r>
            <a:r>
              <a:rPr lang="ru-RU" sz="1100" dirty="0" smtClean="0">
                <a:solidFill>
                  <a:schemeClr val="tx1"/>
                </a:solidFill>
              </a:rPr>
              <a:t>Обратите внимание, что настройки и директивы (</a:t>
            </a:r>
            <a:r>
              <a:rPr lang="en-US" sz="1100" dirty="0" smtClean="0">
                <a:solidFill>
                  <a:schemeClr val="tx1"/>
                </a:solidFill>
              </a:rPr>
              <a:t>when, become </a:t>
            </a:r>
            <a:r>
              <a:rPr lang="ru-RU" sz="1100" dirty="0" smtClean="0">
                <a:solidFill>
                  <a:schemeClr val="tx1"/>
                </a:solidFill>
              </a:rPr>
              <a:t>и </a:t>
            </a:r>
            <a:r>
              <a:rPr lang="ru-RU" sz="1100" dirty="0" err="1" smtClean="0">
                <a:solidFill>
                  <a:schemeClr val="tx1"/>
                </a:solidFill>
              </a:rPr>
              <a:t>тд</a:t>
            </a:r>
            <a:r>
              <a:rPr lang="ru-RU" sz="1100" dirty="0" smtClean="0">
                <a:solidFill>
                  <a:schemeClr val="tx1"/>
                </a:solidFill>
              </a:rPr>
              <a:t>) применятся не к блоку в целом, а к каждой задаче внутри блока.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14452" y="3706914"/>
            <a:ext cx="189271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block: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module1: ...    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module2: ...</a:t>
            </a:r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module3: ...</a:t>
            </a:r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tags: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mytag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17418" y="3590448"/>
            <a:ext cx="1735151" cy="1338598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5" idx="3"/>
            <a:endCxn id="36" idx="1"/>
          </p:cNvCxnSpPr>
          <p:nvPr/>
        </p:nvCxnSpPr>
        <p:spPr>
          <a:xfrm>
            <a:off x="3952569" y="4259747"/>
            <a:ext cx="1061883" cy="11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43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83812" y="1400790"/>
            <a:ext cx="5819880" cy="2103994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Б</a:t>
            </a: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локи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279"/>
          <p:cNvSpPr txBox="1"/>
          <p:nvPr/>
        </p:nvSpPr>
        <p:spPr>
          <a:xfrm>
            <a:off x="6470544" y="636313"/>
            <a:ext cx="2673456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>
                <a:solidFill>
                  <a:schemeClr val="accent2"/>
                </a:solidFill>
              </a:rPr>
              <a:t>Детальное знакомство с </a:t>
            </a:r>
            <a:r>
              <a:rPr lang="en-US" sz="900">
                <a:solidFill>
                  <a:schemeClr val="accent2"/>
                </a:solidFill>
              </a:rPr>
              <a:t>Ansible</a:t>
            </a:r>
            <a:r>
              <a:rPr lang="ru" sz="900" smtClean="0">
                <a:solidFill>
                  <a:schemeClr val="accent2"/>
                </a:solidFill>
              </a:rPr>
              <a:t> </a:t>
            </a:r>
            <a:r>
              <a:rPr lang="ru" sz="70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>
                <a:solidFill>
                  <a:schemeClr val="accent1"/>
                </a:solidFill>
              </a:rPr>
              <a:t>Практика</a:t>
            </a:r>
            <a:endParaRPr lang="ru" sz="70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633" y="789181"/>
            <a:ext cx="8622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Кроме </a:t>
            </a:r>
            <a:r>
              <a:rPr lang="ru-RU" sz="12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того с помощью конструкции</a:t>
            </a:r>
            <a:r>
              <a:rPr lang="en-US" sz="12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ea typeface="Calibri"/>
                <a:cs typeface="Calibri"/>
                <a:sym typeface="Calibri"/>
              </a:rPr>
              <a:t>block</a:t>
            </a:r>
            <a:r>
              <a:rPr lang="ru-RU" sz="12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, можно добиться аналога </a:t>
            </a:r>
            <a:r>
              <a:rPr lang="en-US" sz="1200" b="1" dirty="0" smtClean="0">
                <a:solidFill>
                  <a:schemeClr val="accent2"/>
                </a:solidFill>
                <a:ea typeface="Calibri"/>
                <a:cs typeface="Calibri"/>
                <a:sym typeface="Calibri"/>
              </a:rPr>
              <a:t>try-catch-finally</a:t>
            </a:r>
            <a:r>
              <a:rPr lang="en-US" sz="12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u-RU" sz="12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структуры, которая присутствует в любом серьезном языке программирования. Это позволит реализовать процедуру </a:t>
            </a:r>
            <a:r>
              <a:rPr lang="en-US" sz="12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error handling </a:t>
            </a:r>
            <a:r>
              <a:rPr lang="ru-RU" sz="12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прямо во время выполнения плэйбука: 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583812" y="1381127"/>
            <a:ext cx="594803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tasks: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- block: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- debug: "msg='Some good tasks here'"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- command: /bin/false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- debug: "msg='Will never run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this, in case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of ERROR'"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rescue: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- debug: "msg='We are here cause we got ERROR in good tasks'"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- debug: "msg='Doing some repair!'"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- command: /bin/false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- debug: "msg='Will never run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 also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always: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- debug: "msg='Will always run tasks here'"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15144" y="1565785"/>
            <a:ext cx="233082" cy="215444"/>
            <a:chOff x="8150400" y="2552400"/>
            <a:chExt cx="233082" cy="215444"/>
          </a:xfrm>
        </p:grpSpPr>
        <p:sp>
          <p:nvSpPr>
            <p:cNvPr id="12" name="TextBox 11"/>
            <p:cNvSpPr txBox="1"/>
            <p:nvPr/>
          </p:nvSpPr>
          <p:spPr>
            <a:xfrm>
              <a:off x="8150400" y="2552400"/>
              <a:ext cx="2330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b="1" dirty="0" smtClean="0">
                  <a:solidFill>
                    <a:srgbClr val="FF0000"/>
                  </a:solidFill>
                </a:rPr>
                <a:t>1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194402" y="2584700"/>
              <a:ext cx="150041" cy="150041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393985" y="3503543"/>
            <a:ext cx="837638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В этом блоке задачи, которые мы хотим выполнить в рамках нашего плэйбука.</a:t>
            </a:r>
          </a:p>
          <a:p>
            <a:pPr marL="228600" indent="-228600">
              <a:buAutoNum type="arabicPeriod"/>
            </a:pPr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Имитация ошибки.</a:t>
            </a:r>
          </a:p>
          <a:p>
            <a:pPr marL="228600" indent="-228600">
              <a:buAutoNum type="arabicPeriod"/>
            </a:pPr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Сюда мы никогда не дойдем из-за ошибки (предположим это вторая часть наших полезных задач).</a:t>
            </a:r>
          </a:p>
          <a:p>
            <a:pPr marL="228600" indent="-228600">
              <a:buAutoNum type="arabicPeriod"/>
            </a:pPr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В этот блок мы попадем только если в первом будет какая либо ошибка</a:t>
            </a:r>
            <a:r>
              <a:rPr lang="en-US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(</a:t>
            </a:r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допустим тут, мы попытаемся </a:t>
            </a:r>
            <a:r>
              <a:rPr lang="ru-RU" sz="11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откатить состояние системы к изначальному </a:t>
            </a:r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виду).</a:t>
            </a:r>
          </a:p>
          <a:p>
            <a:pPr marL="228600" indent="-228600">
              <a:buAutoNum type="arabicPeriod"/>
            </a:pPr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Допустим ошибка произошла и в блоке «спасения».</a:t>
            </a:r>
          </a:p>
          <a:p>
            <a:pPr marL="228600" indent="-228600">
              <a:buAutoNum type="arabicPeriod"/>
            </a:pPr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Этот блок будет выполнен всегда, тут мы можем отправить результаты выполнения предыдущих почтовым сообщением, чтобы привлечь человека в случае ошибок.</a:t>
            </a:r>
            <a:endParaRPr lang="en-US" sz="11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47130" y="1903817"/>
            <a:ext cx="233082" cy="215444"/>
            <a:chOff x="8150400" y="2552400"/>
            <a:chExt cx="233082" cy="215444"/>
          </a:xfrm>
        </p:grpSpPr>
        <p:sp>
          <p:nvSpPr>
            <p:cNvPr id="17" name="TextBox 16"/>
            <p:cNvSpPr txBox="1"/>
            <p:nvPr/>
          </p:nvSpPr>
          <p:spPr>
            <a:xfrm>
              <a:off x="8150400" y="2552400"/>
              <a:ext cx="2330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8194402" y="2584700"/>
              <a:ext cx="150041" cy="150041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27847" y="2061113"/>
            <a:ext cx="233082" cy="215444"/>
            <a:chOff x="8150400" y="2552400"/>
            <a:chExt cx="233082" cy="215444"/>
          </a:xfrm>
        </p:grpSpPr>
        <p:sp>
          <p:nvSpPr>
            <p:cNvPr id="20" name="TextBox 19"/>
            <p:cNvSpPr txBox="1"/>
            <p:nvPr/>
          </p:nvSpPr>
          <p:spPr>
            <a:xfrm>
              <a:off x="8150400" y="2552400"/>
              <a:ext cx="2330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8194402" y="2584700"/>
              <a:ext cx="150041" cy="150041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571382" y="2250542"/>
            <a:ext cx="233082" cy="215444"/>
            <a:chOff x="8150400" y="2552400"/>
            <a:chExt cx="233082" cy="215444"/>
          </a:xfrm>
        </p:grpSpPr>
        <p:sp>
          <p:nvSpPr>
            <p:cNvPr id="23" name="TextBox 22"/>
            <p:cNvSpPr txBox="1"/>
            <p:nvPr/>
          </p:nvSpPr>
          <p:spPr>
            <a:xfrm>
              <a:off x="8150400" y="2552400"/>
              <a:ext cx="2330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rgbClr val="FF0000"/>
                  </a:solidFill>
                </a:rPr>
                <a:t>4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8194402" y="2584700"/>
              <a:ext cx="150041" cy="150041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947130" y="2745930"/>
            <a:ext cx="233082" cy="215444"/>
            <a:chOff x="8150400" y="2552400"/>
            <a:chExt cx="233082" cy="215444"/>
          </a:xfrm>
        </p:grpSpPr>
        <p:sp>
          <p:nvSpPr>
            <p:cNvPr id="27" name="TextBox 26"/>
            <p:cNvSpPr txBox="1"/>
            <p:nvPr/>
          </p:nvSpPr>
          <p:spPr>
            <a:xfrm>
              <a:off x="8150400" y="2552400"/>
              <a:ext cx="2330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8194402" y="2584700"/>
              <a:ext cx="150041" cy="150041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16391" y="2907659"/>
            <a:ext cx="233082" cy="215444"/>
            <a:chOff x="8150400" y="2552400"/>
            <a:chExt cx="233082" cy="215444"/>
          </a:xfrm>
        </p:grpSpPr>
        <p:sp>
          <p:nvSpPr>
            <p:cNvPr id="30" name="TextBox 29"/>
            <p:cNvSpPr txBox="1"/>
            <p:nvPr/>
          </p:nvSpPr>
          <p:spPr>
            <a:xfrm>
              <a:off x="8150400" y="2552400"/>
              <a:ext cx="2330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b="1" dirty="0" smtClean="0">
                  <a:solidFill>
                    <a:srgbClr val="FF0000"/>
                  </a:solidFill>
                </a:rPr>
                <a:t>5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8194402" y="2584700"/>
              <a:ext cx="150041" cy="150041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71382" y="3089843"/>
            <a:ext cx="233082" cy="215444"/>
            <a:chOff x="8150400" y="2552400"/>
            <a:chExt cx="233082" cy="215444"/>
          </a:xfrm>
        </p:grpSpPr>
        <p:sp>
          <p:nvSpPr>
            <p:cNvPr id="33" name="TextBox 32"/>
            <p:cNvSpPr txBox="1"/>
            <p:nvPr/>
          </p:nvSpPr>
          <p:spPr>
            <a:xfrm>
              <a:off x="8150400" y="2552400"/>
              <a:ext cx="2330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b="1" dirty="0">
                  <a:solidFill>
                    <a:srgbClr val="FF0000"/>
                  </a:solidFill>
                </a:rPr>
                <a:t>6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8194402" y="2584700"/>
              <a:ext cx="150041" cy="150041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70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810019" y="3182817"/>
            <a:ext cx="2426662" cy="577040"/>
          </a:xfrm>
          <a:prstGeom prst="rect">
            <a:avLst/>
          </a:prstGeom>
          <a:solidFill>
            <a:schemeClr val="accent1">
              <a:alpha val="1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5031" y="1190182"/>
            <a:ext cx="1426545" cy="3477874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Best practice</a:t>
            </a: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dirty="0">
                <a:latin typeface="Arial"/>
                <a:ea typeface="Arial"/>
                <a:cs typeface="Arial"/>
                <a:sym typeface="Arial"/>
              </a:rPr>
              <a:t>С</a:t>
            </a: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труктура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279"/>
          <p:cNvSpPr txBox="1"/>
          <p:nvPr/>
        </p:nvSpPr>
        <p:spPr>
          <a:xfrm>
            <a:off x="6470544" y="636313"/>
            <a:ext cx="2673456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>
                <a:solidFill>
                  <a:schemeClr val="accent2"/>
                </a:solidFill>
              </a:rPr>
              <a:t>Детальное знакомство с </a:t>
            </a:r>
            <a:r>
              <a:rPr lang="en-US" sz="900">
                <a:solidFill>
                  <a:schemeClr val="accent2"/>
                </a:solidFill>
              </a:rPr>
              <a:t>Ansible</a:t>
            </a:r>
            <a:r>
              <a:rPr lang="ru" sz="900" smtClean="0">
                <a:solidFill>
                  <a:schemeClr val="accent2"/>
                </a:solidFill>
              </a:rPr>
              <a:t> </a:t>
            </a:r>
            <a:r>
              <a:rPr lang="ru" sz="70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>
                <a:solidFill>
                  <a:schemeClr val="accent1"/>
                </a:solidFill>
              </a:rPr>
              <a:t>Практика</a:t>
            </a:r>
            <a:endParaRPr lang="ru" sz="70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8012" y="1264255"/>
            <a:ext cx="1808721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PROM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PSI</a:t>
            </a:r>
            <a:endParaRPr lang="is-I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IFT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s-I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group_vars/</a:t>
            </a:r>
          </a:p>
          <a:p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 group1</a:t>
            </a:r>
          </a:p>
          <a:p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 group2  </a:t>
            </a:r>
          </a:p>
          <a:p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host_vars/</a:t>
            </a:r>
          </a:p>
          <a:p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 hostname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is-I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 hostname2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           </a:t>
            </a:r>
          </a:p>
          <a:p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site.yml</a:t>
            </a:r>
          </a:p>
          <a:p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webservers.yml </a:t>
            </a:r>
          </a:p>
          <a:p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dbservers.yml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           </a:t>
            </a:r>
          </a:p>
          <a:p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roles/</a:t>
            </a:r>
          </a:p>
          <a:p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  common/</a:t>
            </a:r>
          </a:p>
          <a:p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  websphere/</a:t>
            </a:r>
          </a:p>
          <a:p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  nginx/</a:t>
            </a:r>
            <a:endParaRPr lang="is-I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10245" y="1287963"/>
            <a:ext cx="2426662" cy="531861"/>
          </a:xfrm>
          <a:prstGeom prst="rect">
            <a:avLst/>
          </a:prstGeom>
          <a:solidFill>
            <a:schemeClr val="accent1">
              <a:alpha val="1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99248" y="1256108"/>
            <a:ext cx="251370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dirty="0" smtClean="0">
                <a:solidFill>
                  <a:schemeClr val="dk1"/>
                </a:solidFill>
                <a:ea typeface="Calibri"/>
                <a:cs typeface="Calibri"/>
              </a:rPr>
              <a:t>Инвентори файлы с описанием хостов и групп хостов, разбитые по окружениям.</a:t>
            </a:r>
            <a:endParaRPr lang="en-US" sz="105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30571" y="1812019"/>
            <a:ext cx="147631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407067" y="1165683"/>
            <a:ext cx="1796791" cy="3502373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27279" y="1190182"/>
            <a:ext cx="180872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inventories/ </a:t>
            </a:r>
          </a:p>
          <a:p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PROM/</a:t>
            </a:r>
          </a:p>
          <a:p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hosts</a:t>
            </a:r>
          </a:p>
          <a:p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group_vars/</a:t>
            </a:r>
          </a:p>
          <a:p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group1</a:t>
            </a:r>
            <a:endParaRPr lang="is-I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group2 </a:t>
            </a:r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host_vars</a:t>
            </a:r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hostname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is-I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hostname2</a:t>
            </a:r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PSI/...</a:t>
            </a:r>
            <a:endParaRPr lang="is-I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/...</a:t>
            </a:r>
            <a:endParaRPr lang="is-I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</a:t>
            </a:r>
          </a:p>
          <a:p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site.yml</a:t>
            </a:r>
          </a:p>
          <a:p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webservers.yml </a:t>
            </a:r>
          </a:p>
          <a:p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dbservers.yml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           </a:t>
            </a:r>
          </a:p>
          <a:p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roles/</a:t>
            </a:r>
          </a:p>
          <a:p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  common/</a:t>
            </a:r>
          </a:p>
          <a:p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  websphere/</a:t>
            </a:r>
          </a:p>
          <a:p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  nginx/</a:t>
            </a:r>
            <a:endParaRPr lang="is-I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39167" y="1165683"/>
            <a:ext cx="2537279" cy="1951228"/>
          </a:xfrm>
          <a:prstGeom prst="rect">
            <a:avLst/>
          </a:prstGeom>
          <a:solidFill>
            <a:schemeClr val="accent1">
              <a:alpha val="1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4533546" y="3109646"/>
            <a:ext cx="183776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809258" y="2594523"/>
            <a:ext cx="2426662" cy="443913"/>
          </a:xfrm>
          <a:prstGeom prst="rect">
            <a:avLst/>
          </a:prstGeom>
          <a:solidFill>
            <a:schemeClr val="accent1">
              <a:alpha val="1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799248" y="2602949"/>
            <a:ext cx="252841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dirty="0" smtClean="0">
                <a:solidFill>
                  <a:schemeClr val="dk1"/>
                </a:solidFill>
                <a:ea typeface="Calibri"/>
                <a:cs typeface="Calibri"/>
              </a:rPr>
              <a:t>Переменные групп хостов или каждого хоста.</a:t>
            </a:r>
            <a:endParaRPr lang="en-US" sz="1050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330571" y="3027299"/>
            <a:ext cx="147631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790984" y="3190065"/>
            <a:ext cx="26030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dirty="0" smtClean="0">
                <a:solidFill>
                  <a:schemeClr val="dk1"/>
                </a:solidFill>
                <a:ea typeface="Calibri"/>
                <a:cs typeface="Calibri"/>
              </a:rPr>
              <a:t>Плэйбуки под каждую определенную логическую задачу.</a:t>
            </a:r>
            <a:endParaRPr lang="en-US" sz="105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30571" y="3750025"/>
            <a:ext cx="147662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802470" y="3943711"/>
            <a:ext cx="2426662" cy="577040"/>
          </a:xfrm>
          <a:prstGeom prst="rect">
            <a:avLst/>
          </a:prstGeom>
          <a:solidFill>
            <a:schemeClr val="accent1">
              <a:alpha val="1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807200" y="3926008"/>
            <a:ext cx="24366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dirty="0" smtClean="0">
                <a:solidFill>
                  <a:schemeClr val="dk1"/>
                </a:solidFill>
                <a:ea typeface="Calibri"/>
                <a:cs typeface="Calibri"/>
              </a:rPr>
              <a:t>Список ролей, выполняющих определенные задачи.</a:t>
            </a:r>
            <a:endParaRPr lang="en-US" sz="105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38522" y="4512801"/>
            <a:ext cx="146867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335008" y="3224426"/>
            <a:ext cx="2541438" cy="577040"/>
          </a:xfrm>
          <a:prstGeom prst="rect">
            <a:avLst/>
          </a:prstGeom>
          <a:solidFill>
            <a:schemeClr val="accent1">
              <a:alpha val="1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315974" y="3231674"/>
            <a:ext cx="26030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dirty="0" smtClean="0">
                <a:solidFill>
                  <a:schemeClr val="dk1"/>
                </a:solidFill>
                <a:ea typeface="Calibri"/>
                <a:cs typeface="Calibri"/>
              </a:rPr>
              <a:t>Плэйбуки под каждую определенную логическую задачу.</a:t>
            </a:r>
            <a:endParaRPr lang="en-US" sz="105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521610" y="3791634"/>
            <a:ext cx="180165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330278" y="4024687"/>
            <a:ext cx="2546167" cy="577040"/>
          </a:xfrm>
          <a:prstGeom prst="rect">
            <a:avLst/>
          </a:prstGeom>
          <a:solidFill>
            <a:schemeClr val="accent1">
              <a:alpha val="1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335009" y="4006984"/>
            <a:ext cx="24366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dirty="0" smtClean="0">
                <a:solidFill>
                  <a:schemeClr val="dk1"/>
                </a:solidFill>
                <a:ea typeface="Calibri"/>
                <a:cs typeface="Calibri"/>
              </a:rPr>
              <a:t>Список ролей, выполняющих определенные задачи.</a:t>
            </a:r>
            <a:endParaRPr lang="en-US" sz="1050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4521610" y="4596812"/>
            <a:ext cx="1817558" cy="80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296636" y="1179397"/>
            <a:ext cx="25798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dirty="0" smtClean="0">
                <a:solidFill>
                  <a:schemeClr val="dk1"/>
                </a:solidFill>
                <a:ea typeface="Calibri"/>
                <a:cs typeface="Calibri"/>
              </a:rPr>
              <a:t>Если у нас ситуация когда </a:t>
            </a:r>
            <a:r>
              <a:rPr lang="en-US" sz="1050" dirty="0" err="1" smtClean="0">
                <a:solidFill>
                  <a:schemeClr val="dk1"/>
                </a:solidFill>
                <a:ea typeface="Calibri"/>
                <a:cs typeface="Calibri"/>
              </a:rPr>
              <a:t>group_vars</a:t>
            </a:r>
            <a:r>
              <a:rPr lang="en-US" sz="1050" dirty="0" smtClean="0">
                <a:solidFill>
                  <a:schemeClr val="dk1"/>
                </a:solidFill>
                <a:ea typeface="Calibri"/>
                <a:cs typeface="Calibri"/>
              </a:rPr>
              <a:t> </a:t>
            </a:r>
            <a:r>
              <a:rPr lang="ru-RU" sz="1050" dirty="0" smtClean="0">
                <a:solidFill>
                  <a:schemeClr val="dk1"/>
                </a:solidFill>
                <a:ea typeface="Calibri"/>
                <a:cs typeface="Calibri"/>
              </a:rPr>
              <a:t>для разных окружений могут сильно отличаться, либо мы должны иметь разный уровень доступа к ним, то мы можем описать </a:t>
            </a:r>
            <a:r>
              <a:rPr lang="en-US" sz="1050" dirty="0" err="1">
                <a:solidFill>
                  <a:schemeClr val="dk1"/>
                </a:solidFill>
                <a:ea typeface="Calibri"/>
                <a:cs typeface="Calibri"/>
              </a:rPr>
              <a:t>group_vars</a:t>
            </a:r>
            <a:r>
              <a:rPr lang="en-US" sz="1050" dirty="0">
                <a:solidFill>
                  <a:schemeClr val="dk1"/>
                </a:solidFill>
                <a:ea typeface="Calibri"/>
                <a:cs typeface="Calibri"/>
              </a:rPr>
              <a:t> </a:t>
            </a:r>
            <a:r>
              <a:rPr lang="ru-RU" sz="1050" dirty="0" smtClean="0">
                <a:solidFill>
                  <a:schemeClr val="dk1"/>
                </a:solidFill>
                <a:ea typeface="Calibri"/>
                <a:cs typeface="Calibri"/>
              </a:rPr>
              <a:t> и </a:t>
            </a:r>
            <a:r>
              <a:rPr lang="en-US" sz="1050" dirty="0" err="1" smtClean="0">
                <a:solidFill>
                  <a:schemeClr val="dk1"/>
                </a:solidFill>
                <a:ea typeface="Calibri"/>
                <a:cs typeface="Calibri"/>
              </a:rPr>
              <a:t>host_vars</a:t>
            </a:r>
            <a:r>
              <a:rPr lang="en-US" sz="1050" dirty="0" smtClean="0">
                <a:solidFill>
                  <a:schemeClr val="dk1"/>
                </a:solidFill>
                <a:ea typeface="Calibri"/>
                <a:cs typeface="Calibri"/>
              </a:rPr>
              <a:t> </a:t>
            </a:r>
            <a:r>
              <a:rPr lang="ru-RU" sz="1050" dirty="0" smtClean="0">
                <a:solidFill>
                  <a:schemeClr val="dk1"/>
                </a:solidFill>
                <a:ea typeface="Calibri"/>
                <a:cs typeface="Calibri"/>
              </a:rPr>
              <a:t>для каждого окружения в отдельности. Это добавит файлов, но так же улучшит нашу структуру.</a:t>
            </a:r>
            <a:endParaRPr lang="en-US" sz="1050" dirty="0"/>
          </a:p>
        </p:txBody>
      </p:sp>
      <p:sp>
        <p:nvSpPr>
          <p:cNvPr id="39" name="Rectangle 38"/>
          <p:cNvSpPr/>
          <p:nvPr/>
        </p:nvSpPr>
        <p:spPr>
          <a:xfrm>
            <a:off x="147633" y="857997"/>
            <a:ext cx="18998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Стандартная структура: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4355522" y="831800"/>
            <a:ext cx="2140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Альтернативная структура: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6270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Best practice. </a:t>
            </a: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Советы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279"/>
          <p:cNvSpPr txBox="1"/>
          <p:nvPr/>
        </p:nvSpPr>
        <p:spPr>
          <a:xfrm>
            <a:off x="6470544" y="636313"/>
            <a:ext cx="2673456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>
                <a:solidFill>
                  <a:schemeClr val="accent2"/>
                </a:solidFill>
              </a:rPr>
              <a:t>Детальное знакомство с </a:t>
            </a:r>
            <a:r>
              <a:rPr lang="en-US" sz="900">
                <a:solidFill>
                  <a:schemeClr val="accent2"/>
                </a:solidFill>
              </a:rPr>
              <a:t>Ansible</a:t>
            </a:r>
            <a:r>
              <a:rPr lang="ru" sz="900" smtClean="0">
                <a:solidFill>
                  <a:schemeClr val="accent2"/>
                </a:solidFill>
              </a:rPr>
              <a:t> </a:t>
            </a:r>
            <a:r>
              <a:rPr lang="ru" sz="70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>
                <a:solidFill>
                  <a:schemeClr val="accent1"/>
                </a:solidFill>
              </a:rPr>
              <a:t>Практика</a:t>
            </a:r>
            <a:endParaRPr lang="ru" sz="700">
              <a:solidFill>
                <a:schemeClr val="accent1"/>
              </a:solidFill>
            </a:endParaRPr>
          </a:p>
        </p:txBody>
      </p:sp>
      <p:sp>
        <p:nvSpPr>
          <p:cNvPr id="8" name="Shape 1729"/>
          <p:cNvSpPr/>
          <p:nvPr/>
        </p:nvSpPr>
        <p:spPr>
          <a:xfrm>
            <a:off x="236982" y="832015"/>
            <a:ext cx="8651835" cy="41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80000" marR="0" lvl="0" indent="-180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ru-RU" sz="12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Старайтесь пользоваться общепризнанной структурой, однако не привязывайтесь к ней. Если вам по каким-то причинам необходима и удобна другая структура - вы сами творцы своего идеального процесса.</a:t>
            </a:r>
          </a:p>
          <a:p>
            <a:pPr marL="180000" indent="-180000">
              <a:spcBef>
                <a:spcPts val="60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ru-RU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Пользуйтесь всеми организационными структурами, которые дает вам </a:t>
            </a: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Ansible </a:t>
            </a:r>
            <a:r>
              <a:rPr lang="ru-RU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(роли, блоки, </a:t>
            </a:r>
            <a:r>
              <a:rPr lang="ru-RU" sz="12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тэгирование</a:t>
            </a:r>
            <a:r>
              <a:rPr lang="ru-RU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 - они придуманы не от хорошей жизни. </a:t>
            </a:r>
            <a:endParaRPr lang="ru-RU" sz="12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180000" indent="-180000">
              <a:spcBef>
                <a:spcPts val="60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ru-RU" sz="12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Под отдельную задачу старайтесь делать свой отдельный плэйбук.</a:t>
            </a:r>
          </a:p>
          <a:p>
            <a:pPr marL="180000" indent="-180000">
              <a:spcBef>
                <a:spcPts val="60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ru-RU" sz="12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Не усложняйте вашу структуру цепочкой подключаемых ролей, задач - помните принцип «чем проще - тем лучше».</a:t>
            </a:r>
          </a:p>
          <a:p>
            <a:pPr marL="180000" indent="-180000">
              <a:spcBef>
                <a:spcPts val="60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ru-RU" sz="12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По возможности старайтесь максимально пользоваться встроенными модулями </a:t>
            </a:r>
            <a:r>
              <a:rPr lang="en-US" sz="12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Ansible</a:t>
            </a:r>
            <a:r>
              <a:rPr lang="ru-RU" sz="12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, избегайте ситуаций, когда ваш скрипт </a:t>
            </a:r>
            <a:r>
              <a:rPr lang="en-US" sz="12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Ansible </a:t>
            </a:r>
            <a:r>
              <a:rPr lang="ru-RU" sz="12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запускает какой-то еще </a:t>
            </a:r>
            <a:r>
              <a:rPr lang="en-US" sz="12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bash/python/</a:t>
            </a:r>
            <a:r>
              <a:rPr lang="en-US" sz="1200" dirty="0" err="1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perl</a:t>
            </a:r>
            <a:r>
              <a:rPr lang="en-US" sz="12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ru-RU" sz="12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скрипт - задача перестанет быть идемпотентной. </a:t>
            </a:r>
            <a:endParaRPr lang="ru-RU" sz="12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180000" indent="-180000">
              <a:spcBef>
                <a:spcPts val="60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ru-RU" sz="12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Вообще, старайтесь всегда придерживаться принципа идемпотентности.</a:t>
            </a:r>
          </a:p>
          <a:p>
            <a:pPr marL="180000" marR="0" lvl="0" indent="-180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ru-RU" sz="12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Пользуйтесь переменными, заданными в инвентори файлах </a:t>
            </a:r>
            <a:r>
              <a:rPr lang="en-US" sz="12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(</a:t>
            </a:r>
            <a:r>
              <a:rPr lang="en-US" sz="1200" dirty="0" err="1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group_vars</a:t>
            </a:r>
            <a:r>
              <a:rPr lang="en-US" sz="12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host_vars</a:t>
            </a:r>
            <a:r>
              <a:rPr lang="en-US" sz="12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)</a:t>
            </a:r>
            <a:r>
              <a:rPr lang="ru-RU" sz="12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, если необходимо ассоциировать их с конкретными хостами или группами хостов. </a:t>
            </a:r>
          </a:p>
          <a:p>
            <a:pPr marL="180000" marR="0" lvl="0" indent="-180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ru-RU" sz="12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Переносите переменные необходимые только для ролей в </a:t>
            </a:r>
            <a:r>
              <a:rPr lang="en-US" sz="1200" dirty="0" err="1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role_vars</a:t>
            </a:r>
            <a:r>
              <a:rPr lang="ru-RU" sz="12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</a:t>
            </a:r>
          </a:p>
          <a:p>
            <a:pPr marL="180000" lvl="0" indent="-180000">
              <a:spcBef>
                <a:spcPts val="60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ru-RU" sz="12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Если у вас переменные должны определяться динамически во время выполнения роли - </a:t>
            </a:r>
            <a:r>
              <a:rPr lang="ru-RU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старайтесь задавать </a:t>
            </a:r>
            <a:r>
              <a:rPr lang="en-US" sz="1200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role_defaults</a:t>
            </a:r>
            <a:r>
              <a:rPr lang="ru-RU" sz="1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чтобы ваш плэйбук не падал, когда переменная почему то не задалась.</a:t>
            </a:r>
            <a:endParaRPr lang="en-US" sz="1200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180000" marR="0" lvl="0" indent="-180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ru-RU" sz="12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Не перегружайте логикой </a:t>
            </a:r>
            <a:r>
              <a:rPr lang="ru-RU" sz="1200" dirty="0" err="1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темплэйты</a:t>
            </a:r>
            <a:r>
              <a:rPr lang="ru-RU" sz="12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, несмотря на обширные возможности </a:t>
            </a:r>
            <a:r>
              <a:rPr lang="en-US" sz="12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Jinja2</a:t>
            </a:r>
            <a:r>
              <a:rPr lang="ru-RU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</a:t>
            </a:r>
            <a:r>
              <a:rPr lang="ru-RU" sz="12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ru-RU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Н</a:t>
            </a:r>
            <a:r>
              <a:rPr lang="ru-RU" sz="12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о с другой стороны пользуйтесь мелким функционалом (например проверка задана ли переменная и установка значения по умолчанию).</a:t>
            </a:r>
          </a:p>
          <a:p>
            <a:pPr marL="180000" marR="0" lvl="0" indent="-180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ru-RU" sz="12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По поводу </a:t>
            </a:r>
            <a:r>
              <a:rPr lang="en-US" sz="12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YAML - </a:t>
            </a:r>
            <a:r>
              <a:rPr lang="ru-RU" sz="12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наоборот, всецело пользуйтесь его возможностями по максимуму. </a:t>
            </a:r>
          </a:p>
          <a:p>
            <a:pPr marL="180000" marR="0" lvl="0" indent="-180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ru-RU" sz="12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Всегда проверяйте ваши </a:t>
            </a:r>
            <a:r>
              <a:rPr lang="ru-RU" sz="1200" dirty="0" err="1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плэйбуки</a:t>
            </a:r>
            <a:r>
              <a:rPr lang="ru-RU" sz="12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с помощью инструмента </a:t>
            </a:r>
            <a:r>
              <a:rPr lang="en-US" sz="12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ansible-lint</a:t>
            </a:r>
            <a:r>
              <a:rPr lang="ru-RU" sz="12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</a:t>
            </a:r>
          </a:p>
          <a:p>
            <a:pPr marL="180000" marR="0" lvl="0" indent="-180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endParaRPr sz="1200" b="0" i="0" u="none" strike="noStrike" cap="none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87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mtClean="0">
                <a:latin typeface="Arial"/>
                <a:ea typeface="Arial"/>
                <a:cs typeface="Arial"/>
                <a:sym typeface="Arial"/>
              </a:rPr>
              <a:t>Ansible-lint</a:t>
            </a:r>
            <a:endParaRPr lang="ru" sz="1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279"/>
          <p:cNvSpPr txBox="1"/>
          <p:nvPr/>
        </p:nvSpPr>
        <p:spPr>
          <a:xfrm>
            <a:off x="6470544" y="636313"/>
            <a:ext cx="2673456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>
                <a:solidFill>
                  <a:schemeClr val="accent2"/>
                </a:solidFill>
              </a:rPr>
              <a:t>Детальное знакомство с </a:t>
            </a:r>
            <a:r>
              <a:rPr lang="en-US" sz="900">
                <a:solidFill>
                  <a:schemeClr val="accent2"/>
                </a:solidFill>
              </a:rPr>
              <a:t>Ansible</a:t>
            </a:r>
            <a:r>
              <a:rPr lang="ru" sz="900" smtClean="0">
                <a:solidFill>
                  <a:schemeClr val="accent2"/>
                </a:solidFill>
              </a:rPr>
              <a:t> </a:t>
            </a:r>
            <a:r>
              <a:rPr lang="ru" sz="70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>
                <a:solidFill>
                  <a:schemeClr val="accent1"/>
                </a:solidFill>
              </a:rPr>
              <a:t>Практика</a:t>
            </a:r>
            <a:endParaRPr lang="ru" sz="70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701" y="1720913"/>
            <a:ext cx="7351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clone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https://github.com/willthames/ansible-lint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cd ansible-lint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912" y="866081"/>
            <a:ext cx="831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Как вы знаете одна из хороших практик </a:t>
            </a:r>
            <a:r>
              <a:rPr lang="en-US" sz="1200" dirty="0" smtClean="0"/>
              <a:t>CI </a:t>
            </a:r>
            <a:r>
              <a:rPr lang="mr-IN" sz="1200" dirty="0" smtClean="0"/>
              <a:t>–</a:t>
            </a:r>
            <a:r>
              <a:rPr lang="ru-RU" sz="1200" dirty="0" smtClean="0"/>
              <a:t> это статический анализ кода. А так как мы относимся к созданию скриптов на </a:t>
            </a:r>
            <a:r>
              <a:rPr lang="en-US" sz="1200" b="1" dirty="0" smtClean="0">
                <a:solidFill>
                  <a:schemeClr val="accent1"/>
                </a:solidFill>
              </a:rPr>
              <a:t>Ansible</a:t>
            </a:r>
            <a:r>
              <a:rPr lang="en-US" sz="1200" dirty="0" smtClean="0"/>
              <a:t> </a:t>
            </a:r>
            <a:r>
              <a:rPr lang="ru-RU" sz="1200" dirty="0" smtClean="0"/>
              <a:t>прежде всего как к разработке, нам необходимо иметь возможность реализовать все хорошие практики разработки. И инструмент </a:t>
            </a:r>
            <a:r>
              <a:rPr lang="en-US" sz="1200" b="1" dirty="0" smtClean="0">
                <a:solidFill>
                  <a:schemeClr val="accent2"/>
                </a:solidFill>
              </a:rPr>
              <a:t>ansible-lint</a:t>
            </a:r>
            <a:r>
              <a:rPr lang="en-US" sz="1200" dirty="0" smtClean="0"/>
              <a:t> </a:t>
            </a:r>
            <a:r>
              <a:rPr lang="ru-RU" sz="1200" dirty="0" smtClean="0"/>
              <a:t>дает нам такую возможность.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54912" y="1475365"/>
            <a:ext cx="831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tx1"/>
                </a:solidFill>
              </a:rPr>
              <a:t>Инструмент </a:t>
            </a:r>
            <a:r>
              <a:rPr lang="en-US" sz="1200" b="1" dirty="0" smtClean="0">
                <a:solidFill>
                  <a:schemeClr val="accent2"/>
                </a:solidFill>
              </a:rPr>
              <a:t>ansible-lint</a:t>
            </a:r>
            <a:r>
              <a:rPr lang="en-US" sz="1200" dirty="0" smtClean="0"/>
              <a:t> </a:t>
            </a:r>
            <a:r>
              <a:rPr lang="ru-RU" sz="1200" dirty="0" smtClean="0"/>
              <a:t>весьма просто установить: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54912" y="2299632"/>
            <a:ext cx="64908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/>
              <a:t>После установки мы сразу можем начинать им пользоваться, проверив любой плэйбук:</a:t>
            </a:r>
            <a:endParaRPr lang="en-US" sz="1200" dirty="0"/>
          </a:p>
        </p:txBody>
      </p:sp>
      <p:sp>
        <p:nvSpPr>
          <p:cNvPr id="9" name="Shape 1629"/>
          <p:cNvSpPr/>
          <p:nvPr/>
        </p:nvSpPr>
        <p:spPr>
          <a:xfrm>
            <a:off x="3351633" y="2605398"/>
            <a:ext cx="5541811" cy="650304"/>
          </a:xfrm>
          <a:prstGeom prst="roundRect">
            <a:avLst>
              <a:gd name="adj" fmla="val 16667"/>
            </a:avLst>
          </a:prstGeom>
          <a:solidFill>
            <a:srgbClr val="FF0000">
              <a:alpha val="1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77581" y="2614430"/>
            <a:ext cx="51917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tx1"/>
                </a:solidFill>
              </a:rPr>
              <a:t>Стоит отметить, что </a:t>
            </a:r>
            <a:r>
              <a:rPr lang="en-US" sz="1100" dirty="0" smtClean="0">
                <a:solidFill>
                  <a:schemeClr val="tx1"/>
                </a:solidFill>
              </a:rPr>
              <a:t>ansible-lint </a:t>
            </a:r>
            <a:r>
              <a:rPr lang="ru-RU" sz="1100" dirty="0" smtClean="0">
                <a:solidFill>
                  <a:schemeClr val="tx1"/>
                </a:solidFill>
              </a:rPr>
              <a:t>работает рекурсивно, то есть если плэйбук вызывает роль, а эта роль подключает еще одну - будет </a:t>
            </a:r>
            <a:r>
              <a:rPr lang="ru-RU" sz="1100" dirty="0">
                <a:solidFill>
                  <a:schemeClr val="tx1"/>
                </a:solidFill>
              </a:rPr>
              <a:t>проверен </a:t>
            </a:r>
            <a:endParaRPr lang="ru-RU" sz="1100" dirty="0" smtClean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256" y="2649929"/>
            <a:ext cx="377325" cy="3771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9701" y="2539173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ansible-lint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playbook.yml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4165" y="2975394"/>
            <a:ext cx="55418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>
                <a:solidFill>
                  <a:schemeClr val="tx1"/>
                </a:solidFill>
              </a:rPr>
              <a:t>синтаксис всех элементов</a:t>
            </a:r>
            <a:r>
              <a:rPr lang="ru-RU" sz="1100" dirty="0">
                <a:solidFill>
                  <a:schemeClr val="tx1"/>
                </a:solidFill>
              </a:rPr>
              <a:t>, а не только верхнего </a:t>
            </a:r>
            <a:r>
              <a:rPr lang="en-US" sz="1100" dirty="0" err="1">
                <a:solidFill>
                  <a:schemeClr val="tx1"/>
                </a:solidFill>
              </a:rPr>
              <a:t>yaml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ru-RU" sz="1100" dirty="0">
                <a:solidFill>
                  <a:schemeClr val="tx1"/>
                </a:solidFill>
              </a:rPr>
              <a:t>файла плэйбука. 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354912" y="2780452"/>
            <a:ext cx="2008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smtClean="0"/>
              <a:t>Посмотреть все правила: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539701" y="3055911"/>
            <a:ext cx="17652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ansible-lint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4912" y="3330493"/>
            <a:ext cx="69204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/>
              <a:t>Все правила </a:t>
            </a:r>
            <a:r>
              <a:rPr lang="ru-RU" sz="1200" dirty="0" err="1" smtClean="0"/>
              <a:t>тэгированы</a:t>
            </a:r>
            <a:r>
              <a:rPr lang="ru-RU" sz="1200" dirty="0" smtClean="0"/>
              <a:t>, есть возможность проверять только по определенным правилам: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39700" y="3611661"/>
            <a:ext cx="17652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ansible-lint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Т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9700" y="3872784"/>
            <a:ext cx="45544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ansible-lint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bug,readability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playbook.yml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76757" y="3611661"/>
            <a:ext cx="52661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- </a:t>
            </a:r>
            <a:r>
              <a:rPr lang="ru-RU" sz="1100" dirty="0" smtClean="0"/>
              <a:t>список всех имеющихся на данный момент тэгов и правил ими помеченных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354912" y="4161049"/>
            <a:ext cx="8565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Правила написаны на языке </a:t>
            </a:r>
            <a:r>
              <a:rPr lang="en-US" sz="1200" dirty="0" smtClean="0"/>
              <a:t>Python </a:t>
            </a:r>
            <a:r>
              <a:rPr lang="ru-RU" sz="1200" dirty="0" smtClean="0"/>
              <a:t>и мы всегда можем либо добавить свое правило в список правил по умолчанию в папке -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usr/lib/python2.7/site-packages/ansible_lint-3.4.13-py2.7.egg/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ansiblelint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/rules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5708838" y="3882976"/>
            <a:ext cx="30364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- </a:t>
            </a:r>
            <a:r>
              <a:rPr lang="ru-RU" sz="1100" dirty="0" smtClean="0"/>
              <a:t>например, проверка на баги и читаемость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363355" y="4531537"/>
            <a:ext cx="50289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/>
              <a:t>Либо вообще написать свои собственные и указать их папку/папки: 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5490845" y="4656383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ansible-lint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 /my/rules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7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ru-RU" smtClean="0">
                <a:latin typeface="Arial"/>
                <a:ea typeface="Arial"/>
                <a:cs typeface="Arial"/>
                <a:sym typeface="Arial"/>
              </a:rPr>
              <a:t>Переменные</a:t>
            </a:r>
            <a:endParaRPr lang="ru" sz="1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279"/>
          <p:cNvSpPr txBox="1"/>
          <p:nvPr/>
        </p:nvSpPr>
        <p:spPr>
          <a:xfrm>
            <a:off x="6470544" y="636313"/>
            <a:ext cx="2673456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>
                <a:solidFill>
                  <a:schemeClr val="accent2"/>
                </a:solidFill>
              </a:rPr>
              <a:t>Детальное знакомство с </a:t>
            </a:r>
            <a:r>
              <a:rPr lang="en-US" sz="900">
                <a:solidFill>
                  <a:schemeClr val="accent2"/>
                </a:solidFill>
              </a:rPr>
              <a:t>Ansible</a:t>
            </a:r>
            <a:r>
              <a:rPr lang="ru" sz="900" smtClean="0">
                <a:solidFill>
                  <a:schemeClr val="accent2"/>
                </a:solidFill>
              </a:rPr>
              <a:t> </a:t>
            </a:r>
            <a:r>
              <a:rPr lang="ru" sz="70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>
                <a:solidFill>
                  <a:schemeClr val="accent1"/>
                </a:solidFill>
              </a:rPr>
              <a:t>Практика</a:t>
            </a:r>
            <a:endParaRPr lang="ru" sz="70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4129" y="836821"/>
            <a:ext cx="8455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   Так как все наши системы разные и мы хотим избежать лишней работы, нам важно обеспечить управление разными системами однотипными унифицированными структурами скриптов. Один из способов как это можно достичь </a:t>
            </a:r>
            <a:r>
              <a:rPr lang="mr-IN" sz="1200" dirty="0" smtClean="0"/>
              <a:t>–</a:t>
            </a:r>
            <a:r>
              <a:rPr lang="ru-RU" sz="1200" dirty="0" smtClean="0"/>
              <a:t> это с помощью переменных. </a:t>
            </a:r>
          </a:p>
          <a:p>
            <a:r>
              <a:rPr lang="ru-RU" sz="1200" dirty="0" smtClean="0"/>
              <a:t>   Все переменные </a:t>
            </a:r>
            <a:r>
              <a:rPr lang="ru-RU" sz="1200" dirty="0"/>
              <a:t>в </a:t>
            </a:r>
            <a:r>
              <a:rPr lang="ru-RU" sz="1200" b="1" dirty="0">
                <a:solidFill>
                  <a:schemeClr val="accent2"/>
                </a:solidFill>
              </a:rPr>
              <a:t>Ansible</a:t>
            </a:r>
            <a:r>
              <a:rPr lang="ru-RU" sz="1200" dirty="0"/>
              <a:t> должны начинаться с буквы. В имени можно использовать буквы, цифры и </a:t>
            </a:r>
            <a:r>
              <a:rPr lang="ru-RU" sz="1200" dirty="0" smtClean="0"/>
              <a:t>подчеркивания.</a:t>
            </a:r>
            <a:endParaRPr lang="en-US" sz="1200" dirty="0"/>
          </a:p>
        </p:txBody>
      </p:sp>
      <p:sp>
        <p:nvSpPr>
          <p:cNvPr id="9" name="Shape 1629"/>
          <p:cNvSpPr/>
          <p:nvPr/>
        </p:nvSpPr>
        <p:spPr>
          <a:xfrm>
            <a:off x="555522" y="1842969"/>
            <a:ext cx="8032955" cy="443288"/>
          </a:xfrm>
          <a:prstGeom prst="roundRect">
            <a:avLst>
              <a:gd name="adj" fmla="val 16667"/>
            </a:avLst>
          </a:prstGeom>
          <a:solidFill>
            <a:srgbClr val="FF0000">
              <a:alpha val="1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83" y="1876382"/>
            <a:ext cx="377325" cy="3771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83908" y="1855369"/>
            <a:ext cx="76556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ru-RU" sz="1100" dirty="0" smtClean="0">
                <a:latin typeface="+mn-lt"/>
              </a:rPr>
              <a:t>Избегайте названий переменных совпадающих с зарезервированными служебными словами и методами.</a:t>
            </a:r>
          </a:p>
          <a:p>
            <a:pPr marL="228600" indent="-228600">
              <a:buAutoNum type="arabicPeriod"/>
            </a:pPr>
            <a:r>
              <a:rPr lang="ru-RU" sz="1100" dirty="0" smtClean="0">
                <a:latin typeface="+mn-lt"/>
              </a:rPr>
              <a:t>Старайтесь всегда пользоваться кавычками при обращении к переменным.</a:t>
            </a:r>
            <a:endParaRPr lang="en-US" sz="11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2317470"/>
            <a:ext cx="8455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smtClean="0"/>
              <a:t>Определение переменной: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736902" y="250213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"World"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Hello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my-var: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"World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88376" y="2670864"/>
            <a:ext cx="39589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>
                <a:solidFill>
                  <a:schemeClr val="dk1"/>
                </a:solidFill>
                <a:ea typeface="Calibri"/>
                <a:cs typeface="Calibri"/>
              </a:rPr>
              <a:t>- </a:t>
            </a:r>
            <a:r>
              <a:rPr lang="ru-RU" sz="1100" dirty="0">
                <a:solidFill>
                  <a:schemeClr val="dk1"/>
                </a:solidFill>
                <a:ea typeface="Calibri"/>
                <a:cs typeface="Calibri"/>
              </a:rPr>
              <a:t>В</a:t>
            </a:r>
            <a:r>
              <a:rPr lang="ru-RU" sz="1100" dirty="0" smtClean="0">
                <a:solidFill>
                  <a:schemeClr val="dk1"/>
                </a:solidFill>
                <a:ea typeface="Calibri"/>
                <a:cs typeface="Calibri"/>
              </a:rPr>
              <a:t>ерно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4288376" y="2850453"/>
            <a:ext cx="39589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>
                <a:solidFill>
                  <a:schemeClr val="dk1"/>
                </a:solidFill>
                <a:ea typeface="Calibri"/>
                <a:cs typeface="Calibri"/>
              </a:rPr>
              <a:t>- </a:t>
            </a:r>
            <a:r>
              <a:rPr lang="ru-RU" sz="1100" dirty="0">
                <a:solidFill>
                  <a:schemeClr val="dk1"/>
                </a:solidFill>
                <a:ea typeface="Calibri"/>
                <a:cs typeface="Calibri"/>
              </a:rPr>
              <a:t>Т</a:t>
            </a:r>
            <a:r>
              <a:rPr lang="ru-RU" sz="1100" dirty="0" smtClean="0">
                <a:solidFill>
                  <a:schemeClr val="dk1"/>
                </a:solidFill>
                <a:ea typeface="Calibri"/>
                <a:cs typeface="Calibri"/>
              </a:rPr>
              <a:t>оже верно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4288374" y="3032880"/>
            <a:ext cx="39589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>
                <a:solidFill>
                  <a:schemeClr val="dk1"/>
                </a:solidFill>
                <a:ea typeface="Calibri"/>
                <a:cs typeface="Calibri"/>
              </a:rPr>
              <a:t>- Не верно! Будет синтаксическая ошибка из-за «-» 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0" y="3268286"/>
            <a:ext cx="8455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Обращение к переменной: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245288" y="3474311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s-I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tasks:</a:t>
            </a:r>
          </a:p>
          <a:p>
            <a:r>
              <a:rPr lang="is-I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- debug:</a:t>
            </a:r>
          </a:p>
          <a:p>
            <a:r>
              <a:rPr lang="is-I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msg: "Hello_{{ my_var }}!"</a:t>
            </a:r>
          </a:p>
          <a:p>
            <a:r>
              <a:rPr lang="is-I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- debug:</a:t>
            </a:r>
          </a:p>
          <a:p>
            <a:r>
              <a:rPr lang="is-I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msg: Hello_{{ my_var }}!</a:t>
            </a:r>
          </a:p>
          <a:p>
            <a:r>
              <a:rPr lang="is-I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- debug:</a:t>
            </a:r>
          </a:p>
          <a:p>
            <a:r>
              <a:rPr lang="is-I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msg: </a:t>
            </a:r>
            <a:r>
              <a:rPr lang="is-I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 myVar </a:t>
            </a:r>
            <a:r>
              <a:rPr lang="is-I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}}_World</a:t>
            </a:r>
            <a:r>
              <a:rPr lang="is-I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is-I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89339" y="3809469"/>
            <a:ext cx="39589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>
                <a:solidFill>
                  <a:schemeClr val="dk1"/>
                </a:solidFill>
                <a:ea typeface="Calibri"/>
                <a:cs typeface="Calibri"/>
              </a:rPr>
              <a:t>- </a:t>
            </a:r>
            <a:r>
              <a:rPr lang="ru-RU" sz="1100" dirty="0">
                <a:solidFill>
                  <a:schemeClr val="dk1"/>
                </a:solidFill>
                <a:ea typeface="Calibri"/>
                <a:cs typeface="Calibri"/>
              </a:rPr>
              <a:t>В</a:t>
            </a:r>
            <a:r>
              <a:rPr lang="ru-RU" sz="1100" dirty="0" smtClean="0">
                <a:solidFill>
                  <a:schemeClr val="dk1"/>
                </a:solidFill>
                <a:ea typeface="Calibri"/>
                <a:cs typeface="Calibri"/>
              </a:rPr>
              <a:t>ерно. Проблем не будет.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4792059" y="4189605"/>
            <a:ext cx="39589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smtClean="0">
                <a:solidFill>
                  <a:schemeClr val="dk1"/>
                </a:solidFill>
                <a:ea typeface="Calibri"/>
                <a:cs typeface="Calibri"/>
              </a:rPr>
              <a:t>- Проблем не будет и тут, хотя лучше так не делать.</a:t>
            </a: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4792059" y="4569741"/>
            <a:ext cx="39589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>
                <a:solidFill>
                  <a:schemeClr val="dk1"/>
                </a:solidFill>
                <a:ea typeface="Calibri"/>
                <a:cs typeface="Calibri"/>
              </a:rPr>
              <a:t>- А вот тут без кавычек </a:t>
            </a:r>
            <a:r>
              <a:rPr lang="ru-RU" sz="1100" smtClean="0">
                <a:solidFill>
                  <a:schemeClr val="dk1"/>
                </a:solidFill>
                <a:ea typeface="Calibri"/>
                <a:cs typeface="Calibri"/>
              </a:rPr>
              <a:t>будет синтаксическая ошибка!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1757003" y="2560518"/>
            <a:ext cx="2065189" cy="741031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45288" y="3507574"/>
            <a:ext cx="3381576" cy="1323777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3691265" y="678272"/>
            <a:ext cx="945086" cy="360098"/>
          </a:xfrm>
          <a:prstGeom prst="rect">
            <a:avLst/>
          </a:prstGeom>
          <a:noFill/>
          <a:ln>
            <a:noFill/>
          </a:ln>
        </p:spPr>
        <p:txBody>
          <a:bodyPr lIns="82283" tIns="41130" rIns="82283" bIns="4113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DEVOPS</a:t>
            </a:r>
          </a:p>
        </p:txBody>
      </p:sp>
      <p:sp>
        <p:nvSpPr>
          <p:cNvPr id="183" name="Shape 183"/>
          <p:cNvSpPr/>
          <p:nvPr/>
        </p:nvSpPr>
        <p:spPr>
          <a:xfrm>
            <a:off x="2954359" y="636334"/>
            <a:ext cx="706372" cy="443978"/>
          </a:xfrm>
          <a:prstGeom prst="roundRect">
            <a:avLst>
              <a:gd name="adj" fmla="val 9427"/>
            </a:avLst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2283" tIns="41130" rIns="82283" bIns="4113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800" b="1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</a:t>
            </a: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1608511" y="1028701"/>
            <a:ext cx="5916583" cy="3840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Содержание</a:t>
            </a:r>
          </a:p>
        </p:txBody>
      </p:sp>
      <p:graphicFrame>
        <p:nvGraphicFramePr>
          <p:cNvPr id="185" name="Shape 185"/>
          <p:cNvGraphicFramePr/>
          <p:nvPr>
            <p:extLst>
              <p:ext uri="{D42A27DB-BD31-4B8C-83A1-F6EECF244321}">
                <p14:modId xmlns:p14="http://schemas.microsoft.com/office/powerpoint/2010/main" val="679844830"/>
              </p:ext>
            </p:extLst>
          </p:nvPr>
        </p:nvGraphicFramePr>
        <p:xfrm>
          <a:off x="1614509" y="1854661"/>
          <a:ext cx="5452718" cy="9264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452718"/>
              </a:tblGrid>
              <a:tr h="4632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9230"/>
                        </a:buClr>
                        <a:buSzPct val="25000"/>
                        <a:buFont typeface="Calibri"/>
                        <a:buNone/>
                      </a:pPr>
                      <a:r>
                        <a:rPr lang="ru-RU" sz="1800" b="0" i="0" u="sng" strike="noStrike" cap="none" smtClean="0">
                          <a:solidFill>
                            <a:schemeClr val="accent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Детальное знакомство с </a:t>
                      </a:r>
                      <a:r>
                        <a:rPr lang="en-US" sz="1800" b="0" i="0" u="sng" strike="noStrike" cap="none" smtClean="0">
                          <a:solidFill>
                            <a:schemeClr val="accent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Ansible</a:t>
                      </a:r>
                      <a:endParaRPr lang="en-US" sz="1800" b="0" i="0" u="sng" strike="noStrike" cap="none">
                        <a:solidFill>
                          <a:schemeClr val="accent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2305" marR="82305" marT="41153" marB="41153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32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9230"/>
                        </a:buClr>
                        <a:buSzPct val="25000"/>
                        <a:buFont typeface="Calibri"/>
                        <a:buNone/>
                      </a:pPr>
                      <a:r>
                        <a:rPr lang="ru-RU" sz="1800" b="0" i="0" u="sng" strike="noStrike" cap="none" smtClean="0">
                          <a:solidFill>
                            <a:schemeClr val="accent2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Практика</a:t>
                      </a:r>
                      <a:endParaRPr lang="en-US" sz="1800" b="0" i="0" u="sng" strike="noStrike" cap="none">
                        <a:solidFill>
                          <a:schemeClr val="accent2"/>
                        </a:solidFill>
                        <a:latin typeface="+mn-lt"/>
                        <a:ea typeface="Arial"/>
                        <a:cs typeface="Arial"/>
                        <a:sym typeface="Arial"/>
                        <a:hlinkClick r:id="rId3"/>
                      </a:endParaRPr>
                    </a:p>
                  </a:txBody>
                  <a:tcPr marL="82305" marR="82305" marT="41153" marB="41153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49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ru-RU" smtClean="0">
                <a:latin typeface="Arial"/>
                <a:ea typeface="Arial"/>
                <a:cs typeface="Arial"/>
                <a:sym typeface="Arial"/>
              </a:rPr>
              <a:t>Практика</a:t>
            </a:r>
            <a:endParaRPr lang="ru" sz="1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279"/>
          <p:cNvSpPr txBox="1"/>
          <p:nvPr/>
        </p:nvSpPr>
        <p:spPr>
          <a:xfrm>
            <a:off x="6749513" y="625450"/>
            <a:ext cx="2193008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700" smtClean="0">
                <a:solidFill>
                  <a:schemeClr val="accent1"/>
                </a:solidFill>
              </a:rPr>
              <a:t>Детальное знакомство </a:t>
            </a:r>
            <a:r>
              <a:rPr lang="ru-RU" sz="700">
                <a:solidFill>
                  <a:schemeClr val="accent1"/>
                </a:solidFill>
              </a:rPr>
              <a:t>с </a:t>
            </a:r>
            <a:r>
              <a:rPr lang="en-US" sz="700">
                <a:solidFill>
                  <a:schemeClr val="accent1"/>
                </a:solidFill>
              </a:rPr>
              <a:t>Ansible</a:t>
            </a:r>
            <a:r>
              <a:rPr lang="ru" sz="900" smtClean="0">
                <a:solidFill>
                  <a:schemeClr val="accent2"/>
                </a:solidFill>
              </a:rPr>
              <a:t> </a:t>
            </a:r>
            <a:r>
              <a:rPr lang="ru" sz="70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900">
                <a:solidFill>
                  <a:schemeClr val="accent2"/>
                </a:solidFill>
              </a:rPr>
              <a:t>Практика</a:t>
            </a:r>
            <a:endParaRPr lang="ru" sz="90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069" y="1555674"/>
            <a:ext cx="82138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eriod"/>
            </a:pPr>
            <a:r>
              <a:rPr lang="ru-RU" sz="1200" dirty="0" smtClean="0">
                <a:solidFill>
                  <a:schemeClr val="dk1"/>
                </a:solidFill>
                <a:ea typeface="Calibri"/>
                <a:cs typeface="Calibri"/>
              </a:rPr>
              <a:t>Переделать ранее созданные </a:t>
            </a:r>
            <a:r>
              <a:rPr lang="ru-RU" sz="1200" dirty="0" err="1" smtClean="0">
                <a:solidFill>
                  <a:schemeClr val="dk1"/>
                </a:solidFill>
                <a:ea typeface="Calibri"/>
                <a:cs typeface="Calibri"/>
              </a:rPr>
              <a:t>плэйбуки</a:t>
            </a:r>
            <a:r>
              <a:rPr lang="ru-RU" sz="1200" dirty="0" smtClean="0">
                <a:solidFill>
                  <a:schemeClr val="dk1"/>
                </a:solidFill>
                <a:ea typeface="Calibri"/>
                <a:cs typeface="Calibri"/>
              </a:rPr>
              <a:t> в </a:t>
            </a:r>
            <a:r>
              <a:rPr lang="ru-RU" sz="1200" dirty="0" smtClean="0">
                <a:solidFill>
                  <a:schemeClr val="dk1"/>
                </a:solidFill>
                <a:ea typeface="Calibri"/>
                <a:cs typeface="Calibri"/>
              </a:rPr>
              <a:t>роли</a:t>
            </a:r>
            <a:r>
              <a:rPr lang="en-US" sz="1200" dirty="0" smtClean="0">
                <a:solidFill>
                  <a:schemeClr val="dk1"/>
                </a:solidFill>
                <a:ea typeface="Calibri"/>
                <a:cs typeface="Calibri"/>
              </a:rPr>
              <a:t> </a:t>
            </a:r>
            <a:endParaRPr lang="ru-RU" sz="1200" dirty="0" smtClean="0">
              <a:solidFill>
                <a:schemeClr val="dk1"/>
              </a:solidFill>
              <a:ea typeface="Calibri"/>
              <a:cs typeface="Calibri"/>
            </a:endParaRP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eriod"/>
            </a:pPr>
            <a:r>
              <a:rPr lang="ru-RU" sz="1200" dirty="0" smtClean="0">
                <a:solidFill>
                  <a:schemeClr val="dk1"/>
                </a:solidFill>
                <a:ea typeface="Calibri"/>
                <a:cs typeface="Calibri"/>
              </a:rPr>
              <a:t>Вынести </a:t>
            </a:r>
            <a:r>
              <a:rPr lang="ru-RU" sz="1200" dirty="0" smtClean="0">
                <a:solidFill>
                  <a:schemeClr val="dk1"/>
                </a:solidFill>
                <a:ea typeface="Calibri"/>
                <a:cs typeface="Calibri"/>
              </a:rPr>
              <a:t>все конфигурационные файлы в шаблоны в </a:t>
            </a:r>
            <a:r>
              <a:rPr lang="ru-RU" sz="1200" dirty="0" smtClean="0">
                <a:solidFill>
                  <a:schemeClr val="dk1"/>
                </a:solidFill>
                <a:ea typeface="Calibri"/>
                <a:cs typeface="Calibri"/>
              </a:rPr>
              <a:t>ролях (переместить задачи </a:t>
            </a:r>
            <a:r>
              <a:rPr lang="ru-RU" sz="1200" dirty="0" smtClean="0">
                <a:solidFill>
                  <a:schemeClr val="dk1"/>
                </a:solidFill>
                <a:ea typeface="Calibri"/>
                <a:cs typeface="Calibri"/>
              </a:rPr>
              <a:t>конфигурации </a:t>
            </a:r>
            <a:r>
              <a:rPr lang="ru-RU" sz="1200" dirty="0" err="1" smtClean="0">
                <a:solidFill>
                  <a:schemeClr val="dk1"/>
                </a:solidFill>
                <a:ea typeface="Calibri"/>
                <a:cs typeface="Calibri"/>
              </a:rPr>
              <a:t>Томката</a:t>
            </a:r>
            <a:r>
              <a:rPr lang="ru-RU" sz="1200" dirty="0" smtClean="0">
                <a:solidFill>
                  <a:schemeClr val="dk1"/>
                </a:solidFill>
                <a:ea typeface="Calibri"/>
                <a:cs typeface="Calibri"/>
              </a:rPr>
              <a:t> в </a:t>
            </a:r>
            <a:r>
              <a:rPr lang="ru-RU" sz="1200" dirty="0" err="1" smtClean="0">
                <a:solidFill>
                  <a:schemeClr val="dk1"/>
                </a:solidFill>
                <a:ea typeface="Calibri"/>
                <a:cs typeface="Calibri"/>
              </a:rPr>
              <a:t>темплэйты</a:t>
            </a:r>
            <a:r>
              <a:rPr lang="ru-RU" sz="1200" dirty="0" smtClean="0">
                <a:solidFill>
                  <a:schemeClr val="dk1"/>
                </a:solidFill>
                <a:ea typeface="Calibri"/>
                <a:cs typeface="Calibri"/>
              </a:rPr>
              <a:t> и сделать отдельным блоком)</a:t>
            </a:r>
            <a:r>
              <a:rPr lang="ru-RU" sz="1200" dirty="0" smtClean="0">
                <a:solidFill>
                  <a:schemeClr val="dk1"/>
                </a:solidFill>
                <a:ea typeface="Calibri"/>
                <a:cs typeface="Calibri"/>
              </a:rPr>
              <a:t>.</a:t>
            </a:r>
            <a:endParaRPr lang="en-US" sz="1200" dirty="0" smtClean="0">
              <a:solidFill>
                <a:schemeClr val="dk1"/>
              </a:solidFill>
              <a:ea typeface="Calibri"/>
              <a:cs typeface="Calibri"/>
            </a:endParaRP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eriod"/>
            </a:pPr>
            <a:r>
              <a:rPr lang="ru-RU" sz="1200" dirty="0" smtClean="0">
                <a:solidFill>
                  <a:schemeClr val="dk1"/>
                </a:solidFill>
                <a:ea typeface="Calibri"/>
                <a:cs typeface="Calibri"/>
              </a:rPr>
              <a:t>Начать пользоваться циклами (для установки ПО или отправки шаблонов на удаленные сервера).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eriod"/>
            </a:pPr>
            <a:r>
              <a:rPr lang="ru-RU" sz="1200" dirty="0" smtClean="0">
                <a:solidFill>
                  <a:schemeClr val="dk1"/>
                </a:solidFill>
                <a:ea typeface="Calibri"/>
                <a:cs typeface="Calibri"/>
              </a:rPr>
              <a:t>Организовать задачи ролей в блоки и отметить их тэгами</a:t>
            </a:r>
            <a:r>
              <a:rPr lang="ru-RU" sz="1200" dirty="0" smtClean="0">
                <a:solidFill>
                  <a:schemeClr val="dk1"/>
                </a:solidFill>
                <a:ea typeface="Calibri"/>
                <a:cs typeface="Calibri"/>
              </a:rPr>
              <a:t>.</a:t>
            </a:r>
            <a:endParaRPr lang="en-US" sz="1200" dirty="0" smtClean="0">
              <a:solidFill>
                <a:schemeClr val="dk1"/>
              </a:solidFill>
              <a:ea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590" y="1002628"/>
            <a:ext cx="839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Настало время начинать пользоваться широким функционалом </a:t>
            </a:r>
            <a:r>
              <a:rPr lang="en-US" dirty="0" smtClean="0"/>
              <a:t>Ansible</a:t>
            </a:r>
            <a:r>
              <a:rPr lang="ru-RU" dirty="0" smtClean="0"/>
              <a:t>, задачи будут следующие: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725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279"/>
          <p:cNvSpPr txBox="1"/>
          <p:nvPr/>
        </p:nvSpPr>
        <p:spPr>
          <a:xfrm>
            <a:off x="6749513" y="625450"/>
            <a:ext cx="2193008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700" smtClean="0">
                <a:solidFill>
                  <a:schemeClr val="accent1"/>
                </a:solidFill>
              </a:rPr>
              <a:t>Детальное знакомство </a:t>
            </a:r>
            <a:r>
              <a:rPr lang="ru-RU" sz="700">
                <a:solidFill>
                  <a:schemeClr val="accent1"/>
                </a:solidFill>
              </a:rPr>
              <a:t>с </a:t>
            </a:r>
            <a:r>
              <a:rPr lang="en-US" sz="700">
                <a:solidFill>
                  <a:schemeClr val="accent1"/>
                </a:solidFill>
              </a:rPr>
              <a:t>Ansible</a:t>
            </a:r>
            <a:r>
              <a:rPr lang="ru" sz="900" smtClean="0">
                <a:solidFill>
                  <a:schemeClr val="accent2"/>
                </a:solidFill>
              </a:rPr>
              <a:t> </a:t>
            </a:r>
            <a:r>
              <a:rPr lang="ru" sz="70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900">
                <a:solidFill>
                  <a:schemeClr val="accent2"/>
                </a:solidFill>
              </a:rPr>
              <a:t>Практика</a:t>
            </a:r>
            <a:endParaRPr lang="ru" sz="90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79619" y="2306781"/>
            <a:ext cx="28376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smtClean="0">
                <a:solidFill>
                  <a:schemeClr val="accent1"/>
                </a:solidFill>
              </a:rPr>
              <a:t>Вопросы?</a:t>
            </a:r>
            <a:endParaRPr lang="en-US" sz="4000" b="1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Ansible. </a:t>
            </a:r>
            <a:r>
              <a:rPr lang="ru-RU" smtClean="0"/>
              <a:t>Детальное знакомство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6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Переменные. Области определения.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279"/>
          <p:cNvSpPr txBox="1"/>
          <p:nvPr/>
        </p:nvSpPr>
        <p:spPr>
          <a:xfrm>
            <a:off x="6470544" y="636313"/>
            <a:ext cx="2673456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>
                <a:solidFill>
                  <a:schemeClr val="accent2"/>
                </a:solidFill>
              </a:rPr>
              <a:t>Детальное знакомство с </a:t>
            </a:r>
            <a:r>
              <a:rPr lang="en-US" sz="900">
                <a:solidFill>
                  <a:schemeClr val="accent2"/>
                </a:solidFill>
              </a:rPr>
              <a:t>Ansible</a:t>
            </a:r>
            <a:r>
              <a:rPr lang="ru" sz="900" smtClean="0">
                <a:solidFill>
                  <a:schemeClr val="accent2"/>
                </a:solidFill>
              </a:rPr>
              <a:t> </a:t>
            </a:r>
            <a:r>
              <a:rPr lang="ru" sz="70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>
                <a:solidFill>
                  <a:schemeClr val="accent1"/>
                </a:solidFill>
              </a:rPr>
              <a:t>Практика</a:t>
            </a:r>
            <a:endParaRPr lang="ru" sz="70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5545" y="1627241"/>
            <a:ext cx="900711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5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</a:rPr>
              <a:t>extra vars </a:t>
            </a:r>
            <a:r>
              <a:rPr lang="en-US" sz="1200" b="1" dirty="0" smtClean="0">
                <a:solidFill>
                  <a:schemeClr val="accent1"/>
                </a:solidFill>
              </a:rPr>
              <a:t> </a:t>
            </a:r>
            <a:r>
              <a:rPr lang="en-US" sz="1200" dirty="0" smtClean="0"/>
              <a:t>- </a:t>
            </a:r>
            <a:r>
              <a:rPr lang="ru-RU" sz="1200" dirty="0" smtClean="0"/>
              <a:t>передаваемые в командной строке.</a:t>
            </a:r>
          </a:p>
          <a:p>
            <a:pPr marL="285750" indent="-285750">
              <a:lnSpc>
                <a:spcPct val="95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b="1" dirty="0" err="1" smtClean="0">
                <a:solidFill>
                  <a:schemeClr val="accent1"/>
                </a:solidFill>
              </a:rPr>
              <a:t>set_fact</a:t>
            </a:r>
            <a:r>
              <a:rPr lang="ru-RU" sz="1200" b="1" dirty="0" smtClean="0">
                <a:solidFill>
                  <a:schemeClr val="accent1"/>
                </a:solidFill>
              </a:rPr>
              <a:t>/</a:t>
            </a:r>
            <a:r>
              <a:rPr lang="en-US" sz="1200" b="1" dirty="0" smtClean="0">
                <a:solidFill>
                  <a:schemeClr val="accent1"/>
                </a:solidFill>
              </a:rPr>
              <a:t>register vars </a:t>
            </a:r>
            <a:r>
              <a:rPr lang="en-US" sz="1200" dirty="0"/>
              <a:t>- </a:t>
            </a:r>
            <a:r>
              <a:rPr lang="ru-RU" sz="1200" dirty="0" smtClean="0"/>
              <a:t>определяются отдельным </a:t>
            </a:r>
            <a:r>
              <a:rPr lang="ru-RU" sz="1200" dirty="0" err="1" smtClean="0"/>
              <a:t>таском</a:t>
            </a:r>
            <a:r>
              <a:rPr lang="ru-RU" sz="1200" dirty="0" smtClean="0"/>
              <a:t> с директивой </a:t>
            </a:r>
            <a:r>
              <a:rPr lang="en-US" sz="1200" dirty="0" err="1" smtClean="0"/>
              <a:t>set_fact</a:t>
            </a:r>
            <a:r>
              <a:rPr lang="en-US" sz="1200" dirty="0" smtClean="0"/>
              <a:t> </a:t>
            </a:r>
            <a:r>
              <a:rPr lang="ru-RU" sz="1200" dirty="0" smtClean="0"/>
              <a:t>или в таске директивой </a:t>
            </a:r>
            <a:r>
              <a:rPr lang="en-US" sz="1200" dirty="0" smtClean="0"/>
              <a:t>register.</a:t>
            </a:r>
            <a:r>
              <a:rPr lang="ru-RU" sz="1200" dirty="0" smtClean="0"/>
              <a:t> </a:t>
            </a:r>
            <a:endParaRPr lang="en-US" sz="1200" dirty="0" smtClean="0"/>
          </a:p>
          <a:p>
            <a:pPr marL="285750" indent="-285750">
              <a:lnSpc>
                <a:spcPct val="95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b="1" dirty="0" err="1" smtClean="0">
                <a:solidFill>
                  <a:schemeClr val="accent1"/>
                </a:solidFill>
              </a:rPr>
              <a:t>include_vars</a:t>
            </a:r>
            <a:r>
              <a:rPr lang="en-US" sz="1200" dirty="0" smtClean="0">
                <a:solidFill>
                  <a:schemeClr val="accent1"/>
                </a:solidFill>
              </a:rPr>
              <a:t> </a:t>
            </a:r>
            <a:r>
              <a:rPr lang="en-US" sz="1200" dirty="0"/>
              <a:t>- </a:t>
            </a:r>
            <a:r>
              <a:rPr lang="ru-RU" sz="1200" dirty="0" smtClean="0"/>
              <a:t>динамически подключаемые различными способами </a:t>
            </a:r>
            <a:r>
              <a:rPr lang="en-US" sz="1200" dirty="0" err="1" smtClean="0"/>
              <a:t>yaml</a:t>
            </a:r>
            <a:r>
              <a:rPr lang="en-US" sz="1200" dirty="0" smtClean="0"/>
              <a:t> </a:t>
            </a:r>
            <a:r>
              <a:rPr lang="ru-RU" sz="1200" dirty="0" smtClean="0"/>
              <a:t>или </a:t>
            </a:r>
            <a:r>
              <a:rPr lang="en-US" sz="1200" dirty="0" err="1" smtClean="0"/>
              <a:t>json</a:t>
            </a:r>
            <a:r>
              <a:rPr lang="en-US" sz="1200" dirty="0" smtClean="0"/>
              <a:t> </a:t>
            </a:r>
            <a:r>
              <a:rPr lang="ru-RU" sz="1200" dirty="0" smtClean="0"/>
              <a:t>файлы с переменными.</a:t>
            </a:r>
            <a:endParaRPr lang="en-US" sz="1200" dirty="0" smtClean="0"/>
          </a:p>
          <a:p>
            <a:pPr marL="285750" indent="-285750">
              <a:lnSpc>
                <a:spcPct val="95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b="1" dirty="0" err="1" smtClean="0">
                <a:solidFill>
                  <a:schemeClr val="accent1"/>
                </a:solidFill>
              </a:rPr>
              <a:t>include_params</a:t>
            </a:r>
            <a:r>
              <a:rPr lang="en-US" sz="1200" b="1" dirty="0" smtClean="0">
                <a:solidFill>
                  <a:schemeClr val="accent1"/>
                </a:solidFill>
              </a:rPr>
              <a:t> </a:t>
            </a:r>
            <a:r>
              <a:rPr lang="en-US" sz="1200" dirty="0"/>
              <a:t>- </a:t>
            </a:r>
            <a:r>
              <a:rPr lang="ru-RU" sz="1200" dirty="0" smtClean="0"/>
              <a:t>параметры передаваемые при подключении.</a:t>
            </a:r>
            <a:endParaRPr lang="en-US" sz="1200" dirty="0" smtClean="0"/>
          </a:p>
          <a:p>
            <a:pPr marL="285750" indent="-285750">
              <a:lnSpc>
                <a:spcPct val="95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</a:rPr>
              <a:t>role (and </a:t>
            </a:r>
            <a:r>
              <a:rPr lang="en-US" sz="1200" b="1" dirty="0" err="1">
                <a:solidFill>
                  <a:schemeClr val="accent1"/>
                </a:solidFill>
              </a:rPr>
              <a:t>include_role</a:t>
            </a:r>
            <a:r>
              <a:rPr lang="en-US" sz="1200" b="1" dirty="0">
                <a:solidFill>
                  <a:schemeClr val="accent1"/>
                </a:solidFill>
              </a:rPr>
              <a:t>) </a:t>
            </a:r>
            <a:r>
              <a:rPr lang="en-US" sz="1200" b="1" dirty="0" err="1">
                <a:solidFill>
                  <a:schemeClr val="accent1"/>
                </a:solidFill>
              </a:rPr>
              <a:t>params</a:t>
            </a:r>
            <a:r>
              <a:rPr lang="ru-RU" sz="1200" b="1" dirty="0">
                <a:solidFill>
                  <a:schemeClr val="accent1"/>
                </a:solidFill>
              </a:rPr>
              <a:t> </a:t>
            </a:r>
            <a:r>
              <a:rPr lang="ru-RU" sz="1200" dirty="0" smtClean="0"/>
              <a:t>- параметры, передаваемые при вызове роли (или подключаемой роли).</a:t>
            </a:r>
          </a:p>
          <a:p>
            <a:pPr marL="285750" indent="-285750">
              <a:lnSpc>
                <a:spcPct val="95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accent1"/>
                </a:solidFill>
              </a:rPr>
              <a:t>task vars </a:t>
            </a:r>
            <a:r>
              <a:rPr lang="en-US" sz="1200" dirty="0" smtClean="0"/>
              <a:t>- </a:t>
            </a:r>
            <a:r>
              <a:rPr lang="ru-RU" sz="1200" dirty="0" smtClean="0"/>
              <a:t>определяемые в рамках конкретной задачи.</a:t>
            </a:r>
            <a:endParaRPr lang="en-US" sz="1200" dirty="0" smtClean="0"/>
          </a:p>
          <a:p>
            <a:pPr marL="285750" indent="-285750">
              <a:lnSpc>
                <a:spcPct val="95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accent1"/>
                </a:solidFill>
              </a:rPr>
              <a:t>block vars </a:t>
            </a:r>
            <a:r>
              <a:rPr lang="ru-RU" sz="1200" dirty="0" smtClean="0"/>
              <a:t>- определяемые в рамках конкретного блока.</a:t>
            </a:r>
          </a:p>
          <a:p>
            <a:pPr marL="285750" indent="-285750">
              <a:lnSpc>
                <a:spcPct val="95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accent1"/>
                </a:solidFill>
              </a:rPr>
              <a:t>role vars </a:t>
            </a:r>
            <a:r>
              <a:rPr lang="ru-RU" sz="1200" dirty="0" smtClean="0"/>
              <a:t>- определяемые в структуре роли в </a:t>
            </a:r>
            <a:r>
              <a:rPr lang="en-US" sz="1200" dirty="0" smtClean="0"/>
              <a:t>role/vars/</a:t>
            </a:r>
            <a:r>
              <a:rPr lang="en-US" sz="1200" dirty="0" err="1" smtClean="0"/>
              <a:t>main.yml</a:t>
            </a:r>
            <a:endParaRPr lang="ru-RU" sz="1200" dirty="0"/>
          </a:p>
          <a:p>
            <a:pPr marL="285750" indent="-285750">
              <a:lnSpc>
                <a:spcPct val="95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accent1"/>
                </a:solidFill>
              </a:rPr>
              <a:t>play </a:t>
            </a:r>
            <a:r>
              <a:rPr lang="en-US" sz="1200" b="1" dirty="0" err="1" smtClean="0">
                <a:solidFill>
                  <a:schemeClr val="accent1"/>
                </a:solidFill>
              </a:rPr>
              <a:t>vars_files</a:t>
            </a:r>
            <a:r>
              <a:rPr lang="en-US" sz="1200" b="1" dirty="0" smtClean="0">
                <a:solidFill>
                  <a:schemeClr val="accent1"/>
                </a:solidFill>
              </a:rPr>
              <a:t> </a:t>
            </a:r>
            <a:r>
              <a:rPr lang="en-US" sz="1200" dirty="0" smtClean="0"/>
              <a:t>- </a:t>
            </a:r>
            <a:r>
              <a:rPr lang="ru-RU" sz="1200" dirty="0" smtClean="0"/>
              <a:t>подключаемые файлы с переменными в рамках одного </a:t>
            </a:r>
            <a:r>
              <a:rPr lang="en-US" sz="1200" dirty="0" smtClean="0"/>
              <a:t>play.</a:t>
            </a:r>
          </a:p>
          <a:p>
            <a:pPr marL="285750" indent="-285750">
              <a:lnSpc>
                <a:spcPct val="95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accent1"/>
                </a:solidFill>
              </a:rPr>
              <a:t>play </a:t>
            </a:r>
            <a:r>
              <a:rPr lang="en-US" sz="1200" b="1" dirty="0" err="1" smtClean="0">
                <a:solidFill>
                  <a:schemeClr val="accent1"/>
                </a:solidFill>
              </a:rPr>
              <a:t>vars_promt</a:t>
            </a:r>
            <a:r>
              <a:rPr lang="en-US" sz="1200" b="1" dirty="0" smtClean="0">
                <a:solidFill>
                  <a:schemeClr val="accent1"/>
                </a:solidFill>
              </a:rPr>
              <a:t> </a:t>
            </a:r>
            <a:r>
              <a:rPr lang="en-US" sz="1200" dirty="0" smtClean="0"/>
              <a:t>- </a:t>
            </a:r>
            <a:r>
              <a:rPr lang="ru-RU" sz="1200" dirty="0" smtClean="0"/>
              <a:t>интерактивно запрашиваемые переменные во время выполнения </a:t>
            </a:r>
            <a:r>
              <a:rPr lang="en-US" sz="1200" dirty="0" smtClean="0"/>
              <a:t>play.</a:t>
            </a:r>
          </a:p>
          <a:p>
            <a:pPr marL="285750" indent="-285750">
              <a:lnSpc>
                <a:spcPct val="95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accent1"/>
                </a:solidFill>
              </a:rPr>
              <a:t>play vars </a:t>
            </a:r>
            <a:r>
              <a:rPr lang="en-US" sz="1200" dirty="0" smtClean="0"/>
              <a:t>- </a:t>
            </a:r>
            <a:r>
              <a:rPr lang="ru-RU" sz="1200" dirty="0" smtClean="0"/>
              <a:t>определяемые в рамках одного </a:t>
            </a:r>
            <a:r>
              <a:rPr lang="en-US" sz="1200" dirty="0" smtClean="0"/>
              <a:t>play.</a:t>
            </a:r>
          </a:p>
          <a:p>
            <a:pPr marL="285750" indent="-285750">
              <a:lnSpc>
                <a:spcPct val="95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accent1"/>
                </a:solidFill>
              </a:rPr>
              <a:t>host facts </a:t>
            </a:r>
            <a:r>
              <a:rPr lang="en-US" sz="1200" dirty="0" smtClean="0"/>
              <a:t>- </a:t>
            </a:r>
            <a:r>
              <a:rPr lang="ru-RU" sz="1200" dirty="0" smtClean="0"/>
              <a:t>переменные о хостах, получаемые в результате выполнения модуля </a:t>
            </a:r>
            <a:r>
              <a:rPr lang="en-US" sz="1200" dirty="0" smtClean="0"/>
              <a:t>setup.</a:t>
            </a:r>
            <a:endParaRPr lang="ru-RU" sz="1200" dirty="0" smtClean="0"/>
          </a:p>
          <a:p>
            <a:pPr marL="285750" indent="-285750">
              <a:lnSpc>
                <a:spcPct val="95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accent1"/>
                </a:solidFill>
              </a:rPr>
              <a:t>playbook host-vars/* </a:t>
            </a:r>
            <a:r>
              <a:rPr lang="en-US" sz="1200" dirty="0" smtClean="0"/>
              <a:t>- </a:t>
            </a:r>
            <a:r>
              <a:rPr lang="ru-RU" sz="1200" dirty="0" smtClean="0"/>
              <a:t>определяемые в </a:t>
            </a:r>
            <a:r>
              <a:rPr lang="ru-RU" sz="1200" dirty="0"/>
              <a:t>файле </a:t>
            </a:r>
            <a:r>
              <a:rPr lang="en-US" sz="1200" dirty="0" err="1"/>
              <a:t>host_vars</a:t>
            </a:r>
            <a:r>
              <a:rPr lang="en-US" sz="1200" dirty="0"/>
              <a:t>/</a:t>
            </a:r>
            <a:r>
              <a:rPr lang="en-US" sz="1200" dirty="0" err="1"/>
              <a:t>host.yml</a:t>
            </a:r>
            <a:r>
              <a:rPr lang="ru-RU" sz="1200" dirty="0"/>
              <a:t> </a:t>
            </a:r>
            <a:r>
              <a:rPr lang="ru-RU" sz="1200" dirty="0" smtClean="0"/>
              <a:t>относительно плэйбука.</a:t>
            </a:r>
          </a:p>
          <a:p>
            <a:pPr marL="285750" indent="-285750">
              <a:lnSpc>
                <a:spcPct val="95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accent1"/>
                </a:solidFill>
              </a:rPr>
              <a:t>inventory </a:t>
            </a:r>
            <a:r>
              <a:rPr lang="en-US" sz="1200" b="1" dirty="0">
                <a:solidFill>
                  <a:schemeClr val="accent1"/>
                </a:solidFill>
              </a:rPr>
              <a:t>host-vars</a:t>
            </a:r>
            <a:r>
              <a:rPr lang="en-US" sz="1200" b="1" dirty="0" smtClean="0">
                <a:solidFill>
                  <a:schemeClr val="accent1"/>
                </a:solidFill>
              </a:rPr>
              <a:t>/* </a:t>
            </a:r>
            <a:r>
              <a:rPr lang="en-US" sz="1200" dirty="0" smtClean="0"/>
              <a:t>- </a:t>
            </a:r>
            <a:r>
              <a:rPr lang="ru-RU" sz="1200" dirty="0"/>
              <a:t>определяемые в </a:t>
            </a:r>
            <a:r>
              <a:rPr lang="ru-RU" sz="1200" dirty="0" smtClean="0"/>
              <a:t>файле</a:t>
            </a:r>
            <a:r>
              <a:rPr lang="en-US" sz="1200" dirty="0" smtClean="0"/>
              <a:t> </a:t>
            </a:r>
            <a:r>
              <a:rPr lang="en-US" sz="1200" dirty="0" err="1" smtClean="0"/>
              <a:t>host_vars</a:t>
            </a:r>
            <a:r>
              <a:rPr lang="en-US" sz="1200" dirty="0" smtClean="0"/>
              <a:t>/</a:t>
            </a:r>
            <a:r>
              <a:rPr lang="en-US" sz="1200" dirty="0" err="1" smtClean="0"/>
              <a:t>host.yml</a:t>
            </a:r>
            <a:r>
              <a:rPr lang="ru-RU" sz="1200" dirty="0" smtClean="0"/>
              <a:t> относительно главного инвентори файла.</a:t>
            </a:r>
          </a:p>
          <a:p>
            <a:pPr marL="285750" indent="-285750">
              <a:lnSpc>
                <a:spcPct val="95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accent1"/>
                </a:solidFill>
              </a:rPr>
              <a:t>inventory file/script host vars </a:t>
            </a:r>
            <a:r>
              <a:rPr lang="en-US" sz="1200" dirty="0" smtClean="0"/>
              <a:t>- </a:t>
            </a:r>
            <a:r>
              <a:rPr lang="ru-RU" sz="1200" dirty="0" smtClean="0"/>
              <a:t>в главном инвентори файле</a:t>
            </a:r>
            <a:r>
              <a:rPr lang="ru-RU" sz="1200" dirty="0"/>
              <a:t> </a:t>
            </a:r>
            <a:r>
              <a:rPr lang="ru-RU" sz="1200" dirty="0" smtClean="0"/>
              <a:t>или получаемые из </a:t>
            </a:r>
            <a:r>
              <a:rPr lang="ru-RU" sz="1200" b="1" dirty="0" smtClean="0"/>
              <a:t>динамического инвентори</a:t>
            </a:r>
            <a:r>
              <a:rPr lang="ru-RU" sz="1200" dirty="0" smtClean="0"/>
              <a:t>.</a:t>
            </a:r>
          </a:p>
          <a:p>
            <a:pPr marL="285750" indent="-285750">
              <a:lnSpc>
                <a:spcPct val="95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</a:rPr>
              <a:t>playbook </a:t>
            </a:r>
            <a:r>
              <a:rPr lang="en-US" sz="1200" b="1" dirty="0" smtClean="0">
                <a:solidFill>
                  <a:schemeClr val="accent1"/>
                </a:solidFill>
              </a:rPr>
              <a:t>group-vars/* </a:t>
            </a:r>
            <a:r>
              <a:rPr lang="en-US" sz="1200" dirty="0"/>
              <a:t>- </a:t>
            </a:r>
            <a:r>
              <a:rPr lang="ru-RU" sz="1200" dirty="0"/>
              <a:t>определяемые в файле </a:t>
            </a:r>
            <a:r>
              <a:rPr lang="en-US" sz="1200" dirty="0" err="1" smtClean="0"/>
              <a:t>group_vars</a:t>
            </a:r>
            <a:r>
              <a:rPr lang="en-US" sz="1200" dirty="0" smtClean="0"/>
              <a:t>/</a:t>
            </a:r>
            <a:r>
              <a:rPr lang="en-US" sz="1200" dirty="0" err="1" smtClean="0"/>
              <a:t>group.yml</a:t>
            </a:r>
            <a:r>
              <a:rPr lang="ru-RU" sz="1200" dirty="0" smtClean="0"/>
              <a:t> </a:t>
            </a:r>
            <a:r>
              <a:rPr lang="ru-RU" sz="1200" dirty="0"/>
              <a:t>относительно плэйбука.</a:t>
            </a:r>
          </a:p>
          <a:p>
            <a:pPr marL="285750" indent="-285750">
              <a:lnSpc>
                <a:spcPct val="95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</a:rPr>
              <a:t>inventory </a:t>
            </a:r>
            <a:r>
              <a:rPr lang="en-US" sz="1200" b="1" dirty="0" smtClean="0">
                <a:solidFill>
                  <a:schemeClr val="accent1"/>
                </a:solidFill>
              </a:rPr>
              <a:t>group-vars/* </a:t>
            </a:r>
            <a:r>
              <a:rPr lang="en-US" sz="1200" dirty="0"/>
              <a:t>- </a:t>
            </a:r>
            <a:r>
              <a:rPr lang="ru-RU" sz="1200" dirty="0"/>
              <a:t>определяемые в файле</a:t>
            </a:r>
            <a:r>
              <a:rPr lang="en-US" sz="1200" dirty="0"/>
              <a:t> </a:t>
            </a:r>
            <a:r>
              <a:rPr lang="en-US" sz="1200" dirty="0" err="1"/>
              <a:t>group_vars</a:t>
            </a:r>
            <a:r>
              <a:rPr lang="en-US" sz="1200" dirty="0"/>
              <a:t>/</a:t>
            </a:r>
            <a:r>
              <a:rPr lang="en-US" sz="1200" dirty="0" err="1"/>
              <a:t>group.yml</a:t>
            </a:r>
            <a:r>
              <a:rPr lang="ru-RU" sz="1200" dirty="0" smtClean="0"/>
              <a:t> </a:t>
            </a:r>
            <a:r>
              <a:rPr lang="ru-RU" sz="1200" dirty="0"/>
              <a:t>относительно главного </a:t>
            </a:r>
            <a:r>
              <a:rPr lang="ru-RU" sz="1200" dirty="0" smtClean="0"/>
              <a:t>инвентори </a:t>
            </a:r>
            <a:r>
              <a:rPr lang="ru-RU" sz="1200" dirty="0"/>
              <a:t>файла.</a:t>
            </a:r>
          </a:p>
          <a:p>
            <a:pPr marL="285750" indent="-285750">
              <a:lnSpc>
                <a:spcPct val="95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</a:rPr>
              <a:t>inventory file/script </a:t>
            </a:r>
            <a:r>
              <a:rPr lang="en-US" sz="1200" b="1" dirty="0" smtClean="0">
                <a:solidFill>
                  <a:schemeClr val="accent1"/>
                </a:solidFill>
              </a:rPr>
              <a:t>group vars </a:t>
            </a:r>
            <a:r>
              <a:rPr lang="en-US" sz="1200" dirty="0"/>
              <a:t>- </a:t>
            </a:r>
            <a:r>
              <a:rPr lang="ru-RU" sz="1200" dirty="0" smtClean="0"/>
              <a:t>в </a:t>
            </a:r>
            <a:r>
              <a:rPr lang="ru-RU" sz="1200" dirty="0"/>
              <a:t>главном инвентори файле или получаемые из </a:t>
            </a:r>
            <a:r>
              <a:rPr lang="ru-RU" sz="1200" b="1" dirty="0"/>
              <a:t>динамического </a:t>
            </a:r>
            <a:r>
              <a:rPr lang="ru-RU" sz="1200" b="1" dirty="0" smtClean="0"/>
              <a:t>инвентори</a:t>
            </a:r>
            <a:r>
              <a:rPr lang="ru-RU" sz="1200" dirty="0" smtClean="0"/>
              <a:t>.</a:t>
            </a:r>
            <a:endParaRPr lang="ru-RU" sz="1200" dirty="0"/>
          </a:p>
          <a:p>
            <a:pPr marL="285750" indent="-285750">
              <a:lnSpc>
                <a:spcPct val="95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accent1"/>
                </a:solidFill>
              </a:rPr>
              <a:t>role defaults </a:t>
            </a:r>
            <a:r>
              <a:rPr lang="en-US" sz="1200" dirty="0" smtClean="0"/>
              <a:t>- </a:t>
            </a:r>
            <a:r>
              <a:rPr lang="ru-RU" sz="1200" dirty="0" smtClean="0"/>
              <a:t>переменные роли применяемые по умолчанию в файле </a:t>
            </a:r>
            <a:r>
              <a:rPr lang="en-US" sz="1200" dirty="0" smtClean="0"/>
              <a:t>role/defaults/</a:t>
            </a:r>
            <a:r>
              <a:rPr lang="en-US" sz="1200" dirty="0" err="1" smtClean="0"/>
              <a:t>main.yml</a:t>
            </a:r>
            <a:endParaRPr lang="ru-RU" sz="1200" dirty="0"/>
          </a:p>
          <a:p>
            <a:pPr marL="285750" indent="-285750">
              <a:lnSpc>
                <a:spcPct val="95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43367" y="866545"/>
            <a:ext cx="8455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Ansible</a:t>
            </a:r>
            <a:r>
              <a:rPr lang="en-US" sz="1200" dirty="0" smtClean="0">
                <a:solidFill>
                  <a:schemeClr val="accent1"/>
                </a:solidFill>
              </a:rPr>
              <a:t> </a:t>
            </a:r>
            <a:r>
              <a:rPr lang="ru-RU" sz="1200" dirty="0" smtClean="0"/>
              <a:t>позволяет определять переменные в огромном количестве мест.</a:t>
            </a:r>
            <a:endParaRPr lang="en-US" sz="1200" dirty="0"/>
          </a:p>
        </p:txBody>
      </p:sp>
      <p:sp>
        <p:nvSpPr>
          <p:cNvPr id="10" name="Shape 1629"/>
          <p:cNvSpPr/>
          <p:nvPr/>
        </p:nvSpPr>
        <p:spPr>
          <a:xfrm>
            <a:off x="860323" y="1148387"/>
            <a:ext cx="6936659" cy="443288"/>
          </a:xfrm>
          <a:prstGeom prst="roundRect">
            <a:avLst>
              <a:gd name="adj" fmla="val 16667"/>
            </a:avLst>
          </a:prstGeom>
          <a:solidFill>
            <a:srgbClr val="FF0000">
              <a:alpha val="1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84" y="1181800"/>
            <a:ext cx="377325" cy="3771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8985" y="1150180"/>
            <a:ext cx="6747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100" dirty="0" smtClean="0">
                <a:latin typeface="+mn-lt"/>
              </a:rPr>
              <a:t>       Избегайте практики создавать переменные с одним именем в разных местах, так как значения переменной переписывается в зависимости от того где она определена!</a:t>
            </a:r>
            <a:endParaRPr lang="en-US" sz="1100" dirty="0">
              <a:latin typeface="+mn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652387" y="1838630"/>
            <a:ext cx="2" cy="2871022"/>
          </a:xfrm>
          <a:prstGeom prst="straightConnector1">
            <a:avLst/>
          </a:prstGeom>
          <a:ln w="53975">
            <a:gradFill flip="none" rotWithShape="1">
              <a:gsLst>
                <a:gs pos="0">
                  <a:srgbClr val="6EB03E"/>
                </a:gs>
                <a:gs pos="67000">
                  <a:srgbClr val="D8FEBC"/>
                </a:gs>
                <a:gs pos="27000">
                  <a:srgbClr val="80C84C"/>
                </a:gs>
                <a:gs pos="100000">
                  <a:schemeClr val="bg1"/>
                </a:gs>
              </a:gsLst>
              <a:lin ang="162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167665" y="1360454"/>
            <a:ext cx="986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200" b="1" dirty="0" smtClean="0">
                <a:solidFill>
                  <a:schemeClr val="accent1"/>
                </a:solidFill>
              </a:rPr>
              <a:t>Высший </a:t>
            </a:r>
          </a:p>
          <a:p>
            <a:pPr algn="ctr"/>
            <a:r>
              <a:rPr lang="ru-RU" sz="1200" b="1" dirty="0" smtClean="0">
                <a:solidFill>
                  <a:schemeClr val="accent1"/>
                </a:solidFill>
              </a:rPr>
              <a:t>приоритет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2902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5075" y="1445898"/>
            <a:ext cx="3967868" cy="1944549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Переменные. Примеры.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279"/>
          <p:cNvSpPr txBox="1"/>
          <p:nvPr/>
        </p:nvSpPr>
        <p:spPr>
          <a:xfrm>
            <a:off x="6470544" y="636313"/>
            <a:ext cx="2673456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>
                <a:solidFill>
                  <a:schemeClr val="accent2"/>
                </a:solidFill>
              </a:rPr>
              <a:t>Детальное знакомство с </a:t>
            </a:r>
            <a:r>
              <a:rPr lang="en-US" sz="900">
                <a:solidFill>
                  <a:schemeClr val="accent2"/>
                </a:solidFill>
              </a:rPr>
              <a:t>Ansible</a:t>
            </a:r>
            <a:r>
              <a:rPr lang="ru" sz="900" smtClean="0">
                <a:solidFill>
                  <a:schemeClr val="accent2"/>
                </a:solidFill>
              </a:rPr>
              <a:t> </a:t>
            </a:r>
            <a:r>
              <a:rPr lang="ru" sz="70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>
                <a:solidFill>
                  <a:schemeClr val="accent1"/>
                </a:solidFill>
              </a:rPr>
              <a:t>Практика</a:t>
            </a:r>
            <a:endParaRPr lang="ru" sz="70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870" y="820981"/>
            <a:ext cx="8455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ru-RU" sz="1200" b="1" dirty="0">
                <a:solidFill>
                  <a:schemeClr val="accent1"/>
                </a:solidFill>
              </a:rPr>
              <a:t>Переменные </a:t>
            </a:r>
            <a:r>
              <a:rPr lang="ru-RU" sz="1200" b="1" dirty="0" smtClean="0">
                <a:solidFill>
                  <a:schemeClr val="accent1"/>
                </a:solidFill>
              </a:rPr>
              <a:t>в подключаемых файлах</a:t>
            </a:r>
            <a:endParaRPr lang="ru-RU" sz="1200" b="1" dirty="0">
              <a:solidFill>
                <a:schemeClr val="accent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    </a:t>
            </a:r>
            <a:r>
              <a:rPr lang="ru-RU" sz="1200" dirty="0" smtClean="0">
                <a:solidFill>
                  <a:schemeClr val="tx1"/>
                </a:solidFill>
              </a:rPr>
              <a:t>Есть возможность в рамках </a:t>
            </a:r>
            <a:r>
              <a:rPr lang="en-US" sz="1200" dirty="0" smtClean="0">
                <a:solidFill>
                  <a:schemeClr val="tx1"/>
                </a:solidFill>
              </a:rPr>
              <a:t>Play </a:t>
            </a:r>
            <a:r>
              <a:rPr lang="ru-RU" sz="1200" dirty="0" smtClean="0">
                <a:solidFill>
                  <a:schemeClr val="tx1"/>
                </a:solidFill>
              </a:rPr>
              <a:t>динамически подключить файл в переменными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ru-RU" sz="1200" dirty="0" smtClean="0">
                <a:solidFill>
                  <a:schemeClr val="tx1"/>
                </a:solidFill>
              </a:rPr>
              <a:t>помощью директивы </a:t>
            </a:r>
            <a:r>
              <a:rPr lang="en-US" sz="1200" b="1" dirty="0" err="1" smtClean="0">
                <a:solidFill>
                  <a:schemeClr val="accent2"/>
                </a:solidFill>
              </a:rPr>
              <a:t>vars_files</a:t>
            </a:r>
            <a:r>
              <a:rPr lang="ru-RU" sz="1200" dirty="0" smtClean="0">
                <a:solidFill>
                  <a:schemeClr val="tx1"/>
                </a:solidFill>
              </a:rPr>
              <a:t>, причем файлов может быть несколько и возможна комбинация со стандартным определением переменных: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8583" y="1766612"/>
            <a:ext cx="1782612" cy="489531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658415" y="1766612"/>
            <a:ext cx="14778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Hello</a:t>
            </a:r>
          </a:p>
        </p:txBody>
      </p:sp>
      <p:sp>
        <p:nvSpPr>
          <p:cNvPr id="3" name="Rectangle 2"/>
          <p:cNvSpPr/>
          <p:nvPr/>
        </p:nvSpPr>
        <p:spPr>
          <a:xfrm>
            <a:off x="4522837" y="1477863"/>
            <a:ext cx="20537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/path/to/var_file1.yml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13085" y="1756940"/>
            <a:ext cx="1782612" cy="499203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13085" y="1756940"/>
            <a:ext cx="14778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ByeBye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97172" y="1477863"/>
            <a:ext cx="20537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path/to/var_file2.yml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Shape 1629"/>
          <p:cNvSpPr/>
          <p:nvPr/>
        </p:nvSpPr>
        <p:spPr>
          <a:xfrm>
            <a:off x="4609255" y="2359745"/>
            <a:ext cx="3886442" cy="944337"/>
          </a:xfrm>
          <a:prstGeom prst="roundRect">
            <a:avLst>
              <a:gd name="adj" fmla="val 16667"/>
            </a:avLst>
          </a:prstGeom>
          <a:solidFill>
            <a:srgbClr val="FF0000">
              <a:alpha val="1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75" y="2413290"/>
            <a:ext cx="377325" cy="3771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794486" y="2369418"/>
            <a:ext cx="370121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100" dirty="0" smtClean="0">
                <a:latin typeface="+mn-lt"/>
              </a:rPr>
              <a:t>      1. В ситуации когда одна и та же переменная будет задана в обоих файлах - возьмется только последнее значение!</a:t>
            </a:r>
            <a:r>
              <a:rPr lang="en-US" sz="1100" dirty="0" smtClean="0">
                <a:latin typeface="+mn-lt"/>
              </a:rPr>
              <a:t> </a:t>
            </a:r>
            <a:endParaRPr lang="ru-RU" sz="1100" dirty="0" smtClean="0">
              <a:latin typeface="+mn-lt"/>
            </a:endParaRP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100" dirty="0">
                <a:latin typeface="+mn-lt"/>
              </a:rPr>
              <a:t> </a:t>
            </a:r>
            <a:r>
              <a:rPr lang="ru-RU" sz="1100" dirty="0" smtClean="0">
                <a:latin typeface="+mn-lt"/>
              </a:rPr>
              <a:t>     2. Переменная </a:t>
            </a:r>
            <a:r>
              <a:rPr lang="en-US" sz="1100" dirty="0" err="1" smtClean="0">
                <a:latin typeface="+mn-lt"/>
              </a:rPr>
              <a:t>myVar</a:t>
            </a:r>
            <a:r>
              <a:rPr lang="en-US" sz="1100" dirty="0" smtClean="0">
                <a:latin typeface="+mn-lt"/>
              </a:rPr>
              <a:t> </a:t>
            </a:r>
            <a:r>
              <a:rPr lang="ru-RU" sz="1100" dirty="0" smtClean="0">
                <a:latin typeface="+mn-lt"/>
              </a:rPr>
              <a:t>в секции </a:t>
            </a:r>
            <a:r>
              <a:rPr lang="en-US" sz="1100" dirty="0" smtClean="0">
                <a:latin typeface="+mn-lt"/>
              </a:rPr>
              <a:t>vars </a:t>
            </a:r>
            <a:r>
              <a:rPr lang="ru-RU" sz="1100" dirty="0" smtClean="0">
                <a:latin typeface="+mn-lt"/>
              </a:rPr>
              <a:t>плэйбука будет просто игнорироваться.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95075" y="3549536"/>
            <a:ext cx="80954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/>
                </a:solidFill>
              </a:rPr>
              <a:t>Так же существует возможность определять переменные прямо перед началом исполнения плэйбука с помощью модуля </a:t>
            </a:r>
            <a:r>
              <a:rPr lang="en-US" sz="1200" b="1" dirty="0" smtClean="0">
                <a:solidFill>
                  <a:schemeClr val="accent2"/>
                </a:solidFill>
              </a:rPr>
              <a:t>prompt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ru-RU" sz="1200" dirty="0" smtClean="0">
                <a:solidFill>
                  <a:schemeClr val="tx1"/>
                </a:solidFill>
              </a:rPr>
              <a:t>в секции </a:t>
            </a:r>
            <a:r>
              <a:rPr lang="en-US" sz="1200" b="1" dirty="0" err="1" smtClean="0">
                <a:solidFill>
                  <a:schemeClr val="accent2"/>
                </a:solidFill>
              </a:rPr>
              <a:t>vars_prompt</a:t>
            </a:r>
            <a:r>
              <a:rPr lang="ru-RU" sz="1200" dirty="0" smtClean="0">
                <a:solidFill>
                  <a:schemeClr val="tx1"/>
                </a:solidFill>
              </a:rPr>
              <a:t>:</a:t>
            </a:r>
            <a:r>
              <a:rPr lang="ru-RU" sz="1200" b="1" dirty="0" smtClean="0">
                <a:solidFill>
                  <a:schemeClr val="accent2"/>
                </a:solidFill>
              </a:rPr>
              <a:t> 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04073" y="4038340"/>
            <a:ext cx="3010364" cy="750669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104073" y="4019568"/>
            <a:ext cx="293170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vars_prompt:</a:t>
            </a:r>
          </a:p>
          <a:p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name: "name"</a:t>
            </a:r>
          </a:p>
          <a:p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"What </a:t>
            </a:r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is your name?"</a:t>
            </a:r>
          </a:p>
          <a:p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no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5242" y="1416403"/>
            <a:ext cx="4037595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 name: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vars_file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example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hosts: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vars: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Hasta la vista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vars_files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 /path/to/var_file1.yml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 /path/to/var_file2.yml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tasks:</a:t>
            </a:r>
          </a:p>
          <a:p>
            <a:r>
              <a:rPr lang="en-US" sz="1100" dirty="0" smtClean="0"/>
              <a:t>       </a:t>
            </a:r>
            <a:r>
              <a:rPr lang="mr-I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mr-I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mr-I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mr-I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mr-I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='{{ </a:t>
            </a:r>
            <a:r>
              <a:rPr lang="mr-I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mr-I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mr-IN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mr-IN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mr-I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mr-I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mr-IN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}}!'"</a:t>
            </a:r>
            <a:endParaRPr lang="mr-I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3870" y="3361245"/>
            <a:ext cx="29883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ru-RU" sz="1200" b="1" dirty="0" smtClean="0">
                <a:solidFill>
                  <a:schemeClr val="accent1"/>
                </a:solidFill>
              </a:rPr>
              <a:t>Интерактивный ввод переменных</a:t>
            </a:r>
            <a:endParaRPr lang="ru-RU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94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512796" y="3732418"/>
            <a:ext cx="3745752" cy="917972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hape 1629"/>
          <p:cNvSpPr/>
          <p:nvPr/>
        </p:nvSpPr>
        <p:spPr>
          <a:xfrm>
            <a:off x="4360150" y="1649081"/>
            <a:ext cx="4144752" cy="759608"/>
          </a:xfrm>
          <a:prstGeom prst="roundRect">
            <a:avLst>
              <a:gd name="adj" fmla="val 16667"/>
            </a:avLst>
          </a:prstGeom>
          <a:solidFill>
            <a:srgbClr val="FF0000">
              <a:alpha val="1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SzPct val="25000"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Переменные. Примеры.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279"/>
          <p:cNvSpPr txBox="1"/>
          <p:nvPr/>
        </p:nvSpPr>
        <p:spPr>
          <a:xfrm>
            <a:off x="6470544" y="636313"/>
            <a:ext cx="2673456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>
                <a:solidFill>
                  <a:schemeClr val="accent2"/>
                </a:solidFill>
              </a:rPr>
              <a:t>Детальное знакомство с </a:t>
            </a:r>
            <a:r>
              <a:rPr lang="en-US" sz="900">
                <a:solidFill>
                  <a:schemeClr val="accent2"/>
                </a:solidFill>
              </a:rPr>
              <a:t>Ansible</a:t>
            </a:r>
            <a:r>
              <a:rPr lang="ru" sz="900" smtClean="0">
                <a:solidFill>
                  <a:schemeClr val="accent2"/>
                </a:solidFill>
              </a:rPr>
              <a:t> </a:t>
            </a:r>
            <a:r>
              <a:rPr lang="ru" sz="70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>
                <a:solidFill>
                  <a:schemeClr val="accent1"/>
                </a:solidFill>
              </a:rPr>
              <a:t>Практика</a:t>
            </a:r>
            <a:endParaRPr lang="ru" sz="70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9751" y="1694566"/>
            <a:ext cx="3745752" cy="616020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3870" y="820981"/>
            <a:ext cx="8455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ru-RU" sz="1200" b="1" dirty="0" smtClean="0">
                <a:solidFill>
                  <a:schemeClr val="accent1"/>
                </a:solidFill>
              </a:rPr>
              <a:t>Модуль </a:t>
            </a:r>
            <a:r>
              <a:rPr lang="en-US" sz="1200" b="1" dirty="0" err="1" smtClean="0">
                <a:solidFill>
                  <a:schemeClr val="accent1"/>
                </a:solidFill>
              </a:rPr>
              <a:t>include_vars</a:t>
            </a:r>
            <a:endParaRPr lang="ru-RU" sz="1200" b="1" dirty="0">
              <a:solidFill>
                <a:schemeClr val="accent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    </a:t>
            </a:r>
            <a:r>
              <a:rPr lang="ru-RU" sz="1200" dirty="0" smtClean="0">
                <a:solidFill>
                  <a:schemeClr val="tx1"/>
                </a:solidFill>
              </a:rPr>
              <a:t>Существует отдельный модуль </a:t>
            </a:r>
            <a:r>
              <a:rPr lang="en-US" sz="1200" dirty="0" err="1" smtClean="0">
                <a:solidFill>
                  <a:schemeClr val="tx1"/>
                </a:solidFill>
              </a:rPr>
              <a:t>include_vars</a:t>
            </a:r>
            <a:r>
              <a:rPr lang="ru-RU" sz="1200" dirty="0" smtClean="0">
                <a:solidFill>
                  <a:schemeClr val="tx1"/>
                </a:solidFill>
              </a:rPr>
              <a:t>, который позволяет подключать файлы с переменными с приличным количеством опции и разными способами. Для этого заводится отдельная задача, которая собственно и загружает файлы с переменными: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22077" y="1639248"/>
            <a:ext cx="40650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defRPr/>
            </a:pPr>
            <a:r>
              <a:rPr lang="ru-RU" sz="1100" dirty="0" smtClean="0"/>
              <a:t>      Файл </a:t>
            </a:r>
            <a:r>
              <a:rPr lang="ru-RU" sz="1100" dirty="0"/>
              <a:t>с переменными может не существовать на </a:t>
            </a:r>
            <a:r>
              <a:rPr lang="ru-RU" sz="1100" dirty="0" smtClean="0"/>
              <a:t>момент запуска плэйбука и может быть создан одной из задач в нем</a:t>
            </a:r>
            <a:r>
              <a:rPr lang="en-US" sz="1100" dirty="0" smtClean="0"/>
              <a:t> (</a:t>
            </a:r>
            <a:r>
              <a:rPr lang="ru-RU" sz="1100" dirty="0" smtClean="0"/>
              <a:t>перед задачей вызывающей модуль </a:t>
            </a:r>
            <a:r>
              <a:rPr lang="en-US" sz="1100" dirty="0" err="1" smtClean="0"/>
              <a:t>include_vars</a:t>
            </a:r>
            <a:r>
              <a:rPr lang="en-US" sz="1100" dirty="0" smtClean="0"/>
              <a:t>)</a:t>
            </a:r>
            <a:r>
              <a:rPr lang="ru-RU" sz="1100" dirty="0" smtClean="0"/>
              <a:t>.</a:t>
            </a:r>
            <a:endParaRPr lang="en-US" sz="11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430" y="1692792"/>
            <a:ext cx="377325" cy="37716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99751" y="1669291"/>
            <a:ext cx="374575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100" dirty="0"/>
              <a:t>       </a:t>
            </a:r>
            <a:r>
              <a:rPr lang="mr-I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mr-IN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 variables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include_vars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/path/to/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vars_file.yml</a:t>
            </a:r>
            <a:endParaRPr lang="mr-I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Shape 1629"/>
          <p:cNvSpPr/>
          <p:nvPr/>
        </p:nvSpPr>
        <p:spPr>
          <a:xfrm>
            <a:off x="4360150" y="3797430"/>
            <a:ext cx="4144752" cy="759608"/>
          </a:xfrm>
          <a:prstGeom prst="roundRect">
            <a:avLst>
              <a:gd name="adj" fmla="val 16667"/>
            </a:avLst>
          </a:prstGeom>
          <a:solidFill>
            <a:srgbClr val="FF0000">
              <a:alpha val="1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22077" y="3787597"/>
            <a:ext cx="40650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defRPr/>
            </a:pPr>
            <a:r>
              <a:rPr lang="ru-RU" sz="1100" dirty="0" smtClean="0"/>
              <a:t>      Что еще важно, переменные из файла станут «видны» только после задачи подключающей этот файл. Если попытаемся использовать переменные из файла раньше - получим ошибку.</a:t>
            </a:r>
            <a:endParaRPr lang="en-US" sz="11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430" y="3841141"/>
            <a:ext cx="377325" cy="37716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99751" y="2389025"/>
            <a:ext cx="3745752" cy="1246655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9751" y="2369361"/>
            <a:ext cx="374575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100" dirty="0"/>
              <a:t>       </a:t>
            </a:r>
            <a:r>
              <a:rPr lang="mr-I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mr-IN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 one of files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include_vars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 item }}"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with_first_found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- "{{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ansible_distribution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}}.yml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"{{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ansible_os_family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}}.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yml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default.yml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mr-I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07430" y="2697732"/>
            <a:ext cx="4097472" cy="664899"/>
          </a:xfrm>
          <a:prstGeom prst="rect">
            <a:avLst/>
          </a:prstGeom>
          <a:solidFill>
            <a:schemeClr val="accent1">
              <a:alpha val="1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258548" y="2742882"/>
            <a:ext cx="406500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defRPr/>
            </a:pPr>
            <a:r>
              <a:rPr lang="ru-RU" sz="1100" dirty="0" smtClean="0"/>
              <a:t>       Загрузит первый найденный файл с переменными. Тут еще важно отметить, что мы используем переменные полученные с помощью модуля </a:t>
            </a:r>
            <a:r>
              <a:rPr lang="en-US" sz="1100" dirty="0" smtClean="0"/>
              <a:t>setup</a:t>
            </a:r>
            <a:r>
              <a:rPr lang="ru-RU" sz="1100" dirty="0" smtClean="0"/>
              <a:t>. 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499751" y="3722835"/>
            <a:ext cx="4572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tasks:</a:t>
            </a:r>
          </a:p>
          <a:p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 debug: "msg='{{ myVar </a:t>
            </a:r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}}'"</a:t>
            </a:r>
            <a:endParaRPr lang="is-I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 name: "Include vars"</a:t>
            </a:r>
          </a:p>
          <a:p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include_vars: </a:t>
            </a:r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/path/to/vars_file.yml</a:t>
            </a:r>
            <a:endParaRPr lang="is-I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 debug: "msg='{{ myVar </a:t>
            </a:r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}}'"</a:t>
            </a:r>
            <a:endParaRPr lang="is-I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71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SzPct val="25000"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Переменные. Примеры.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279"/>
          <p:cNvSpPr txBox="1"/>
          <p:nvPr/>
        </p:nvSpPr>
        <p:spPr>
          <a:xfrm>
            <a:off x="6470544" y="636313"/>
            <a:ext cx="2673456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>
                <a:solidFill>
                  <a:schemeClr val="accent2"/>
                </a:solidFill>
              </a:rPr>
              <a:t>Детальное знакомство с </a:t>
            </a:r>
            <a:r>
              <a:rPr lang="en-US" sz="900">
                <a:solidFill>
                  <a:schemeClr val="accent2"/>
                </a:solidFill>
              </a:rPr>
              <a:t>Ansible</a:t>
            </a:r>
            <a:r>
              <a:rPr lang="ru" sz="900" smtClean="0">
                <a:solidFill>
                  <a:schemeClr val="accent2"/>
                </a:solidFill>
              </a:rPr>
              <a:t> </a:t>
            </a:r>
            <a:r>
              <a:rPr lang="ru" sz="70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>
                <a:solidFill>
                  <a:schemeClr val="accent1"/>
                </a:solidFill>
              </a:rPr>
              <a:t>Практика</a:t>
            </a:r>
            <a:endParaRPr lang="ru" sz="70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870" y="771820"/>
            <a:ext cx="8455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en-US" sz="1200" b="1" dirty="0" err="1" smtClean="0">
                <a:solidFill>
                  <a:schemeClr val="accent1"/>
                </a:solidFill>
              </a:rPr>
              <a:t>set_facts</a:t>
            </a:r>
            <a:endParaRPr lang="ru-RU" sz="1200" b="1" dirty="0">
              <a:solidFill>
                <a:schemeClr val="accent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    </a:t>
            </a:r>
            <a:r>
              <a:rPr lang="ru-RU" sz="1200" dirty="0" smtClean="0">
                <a:solidFill>
                  <a:schemeClr val="tx1"/>
                </a:solidFill>
              </a:rPr>
              <a:t>Существует возможность определять какие либо переменные прямо во время выполнения плэйбука (чаще всего в зависимости от каких-то условий):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3870" y="3057819"/>
            <a:ext cx="8455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ru-RU" sz="1200" b="1" dirty="0" smtClean="0">
                <a:solidFill>
                  <a:schemeClr val="accent1"/>
                </a:solidFill>
              </a:rPr>
              <a:t>Переменные в командной строке </a:t>
            </a:r>
            <a:r>
              <a:rPr lang="en-US" sz="1200" b="1" dirty="0" err="1" smtClean="0">
                <a:solidFill>
                  <a:schemeClr val="accent1"/>
                </a:solidFill>
              </a:rPr>
              <a:t>extra_vars</a:t>
            </a:r>
            <a:endParaRPr lang="ru-RU" sz="1200" b="1" dirty="0">
              <a:solidFill>
                <a:schemeClr val="accent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    </a:t>
            </a:r>
            <a:r>
              <a:rPr lang="ru-RU" sz="1200" dirty="0" smtClean="0">
                <a:solidFill>
                  <a:schemeClr val="tx1"/>
                </a:solidFill>
              </a:rPr>
              <a:t>Как мы говорили, переменные, передаваемые в командной строке при запуске плэйбука имеют максимальный приоритет и перезапишут все переменные с тем же именем, указанные где бы то ни было</a:t>
            </a:r>
            <a:r>
              <a:rPr lang="en-US" sz="1200" dirty="0" smtClean="0">
                <a:solidFill>
                  <a:schemeClr val="tx1"/>
                </a:solidFill>
              </a:rPr>
              <a:t> (</a:t>
            </a:r>
            <a:r>
              <a:rPr lang="ru-RU" sz="1200" dirty="0" smtClean="0">
                <a:solidFill>
                  <a:schemeClr val="tx1"/>
                </a:solidFill>
              </a:rPr>
              <a:t>теперь никто не посмеет игнорировать </a:t>
            </a:r>
            <a:r>
              <a:rPr lang="en-US" sz="1200" dirty="0" err="1" smtClean="0">
                <a:solidFill>
                  <a:schemeClr val="tx1"/>
                </a:solidFill>
              </a:rPr>
              <a:t>myVar</a:t>
            </a:r>
            <a:r>
              <a:rPr lang="en-US" sz="1200" dirty="0" smtClean="0">
                <a:solidFill>
                  <a:schemeClr val="tx1"/>
                </a:solidFill>
              </a:rPr>
              <a:t>!)</a:t>
            </a:r>
            <a:r>
              <a:rPr lang="ru-RU" sz="1200" dirty="0" smtClean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476865" y="1321974"/>
            <a:ext cx="70251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manager=yum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ansible_os_family == "RedHat"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=apache2 manager=apt-get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ansible_os_family == "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Debian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debug: "msg='Installing {{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package_name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}} by manager {{ manager }}'"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3870" y="2161473"/>
            <a:ext cx="845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en-US" sz="1200" b="1" dirty="0" smtClean="0">
                <a:solidFill>
                  <a:schemeClr val="accent1"/>
                </a:solidFill>
              </a:rPr>
              <a:t>register</a:t>
            </a:r>
            <a:endParaRPr lang="ru-RU" sz="1200" b="1" dirty="0">
              <a:solidFill>
                <a:schemeClr val="accent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    </a:t>
            </a:r>
            <a:r>
              <a:rPr lang="ru-RU" sz="1200" dirty="0" smtClean="0">
                <a:solidFill>
                  <a:schemeClr val="tx1"/>
                </a:solidFill>
              </a:rPr>
              <a:t>Либо, как мы уже пробовали, сохранить значение переменной для дальнейшего использования/отладки: </a:t>
            </a:r>
          </a:p>
        </p:txBody>
      </p:sp>
      <p:sp>
        <p:nvSpPr>
          <p:cNvPr id="5" name="Rectangle 4"/>
          <p:cNvSpPr/>
          <p:nvPr/>
        </p:nvSpPr>
        <p:spPr>
          <a:xfrm>
            <a:off x="476865" y="2533800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 shell: /usr/bin/date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checkdate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debug: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msg='{{ checkdate }}'"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6865" y="3841803"/>
            <a:ext cx="74911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ansible-playbook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our_plays.yml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--extra-vars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'Hasta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la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vista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exVar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Goodbye'"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562282" y="4327465"/>
            <a:ext cx="47724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extra-vars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fruit":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apple","car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":[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lada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"]}'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6865" y="4066283"/>
            <a:ext cx="5240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solidFill>
                  <a:schemeClr val="tx1"/>
                </a:solidFill>
              </a:rPr>
              <a:t>Также есть возможность передавать данные прямо в </a:t>
            </a:r>
            <a:r>
              <a:rPr lang="en-US" sz="1200" dirty="0" smtClean="0">
                <a:solidFill>
                  <a:schemeClr val="tx1"/>
                </a:solidFill>
              </a:rPr>
              <a:t>JSON </a:t>
            </a:r>
            <a:r>
              <a:rPr lang="ru-RU" sz="1200" dirty="0" smtClean="0">
                <a:solidFill>
                  <a:schemeClr val="tx1"/>
                </a:solidFill>
              </a:rPr>
              <a:t>формате: 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562282" y="4593702"/>
            <a:ext cx="25635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--extra-vars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'@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my_vars.json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10384" y="4342502"/>
            <a:ext cx="39589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ru-RU" sz="1100" dirty="0" smtClean="0">
                <a:solidFill>
                  <a:schemeClr val="dk1"/>
                </a:solidFill>
                <a:ea typeface="Calibri"/>
                <a:cs typeface="Calibri"/>
              </a:rPr>
              <a:t>вызываются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{{ fruit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smtClean="0">
                <a:solidFill>
                  <a:schemeClr val="dk1"/>
                </a:solidFill>
                <a:ea typeface="Calibri"/>
                <a:cs typeface="Calibri"/>
              </a:rPr>
              <a:t>и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{{ car[0] }}</a:t>
            </a:r>
          </a:p>
        </p:txBody>
      </p:sp>
    </p:spTree>
    <p:extLst>
      <p:ext uri="{BB962C8B-B14F-4D97-AF65-F5344CB8AC3E}">
        <p14:creationId xmlns:p14="http://schemas.microsoft.com/office/powerpoint/2010/main" val="99449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3691265" y="678272"/>
            <a:ext cx="945086" cy="360098"/>
          </a:xfrm>
          <a:prstGeom prst="rect">
            <a:avLst/>
          </a:prstGeom>
          <a:noFill/>
          <a:ln>
            <a:noFill/>
          </a:ln>
        </p:spPr>
        <p:txBody>
          <a:bodyPr lIns="82283" tIns="41130" rIns="82283" bIns="4113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DEVOPS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65614" y="2257732"/>
            <a:ext cx="3376444" cy="3840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ru-RU" smtClean="0">
                <a:latin typeface="Arial"/>
                <a:ea typeface="Arial"/>
                <a:cs typeface="Arial"/>
                <a:sym typeface="Arial"/>
              </a:rPr>
              <a:t>Инвентори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536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SB_RUS_TO BE USED">
  <a:themeElements>
    <a:clrScheme name="Другая 5">
      <a:dk1>
        <a:srgbClr val="000000"/>
      </a:dk1>
      <a:lt1>
        <a:srgbClr val="FFFFFF"/>
      </a:lt1>
      <a:dk2>
        <a:srgbClr val="5A2C1B"/>
      </a:dk2>
      <a:lt2>
        <a:srgbClr val="FFFFFF"/>
      </a:lt2>
      <a:accent1>
        <a:srgbClr val="7AC143"/>
      </a:accent1>
      <a:accent2>
        <a:srgbClr val="FC9C24"/>
      </a:accent2>
      <a:accent3>
        <a:srgbClr val="00B0D6"/>
      </a:accent3>
      <a:accent4>
        <a:srgbClr val="00703C"/>
      </a:accent4>
      <a:accent5>
        <a:srgbClr val="D6594A"/>
      </a:accent5>
      <a:accent6>
        <a:srgbClr val="667076"/>
      </a:accent6>
      <a:hlink>
        <a:srgbClr val="7AC143"/>
      </a:hlink>
      <a:folHlink>
        <a:srgbClr val="C0C6C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21578</TotalTime>
  <Words>5605</Words>
  <Application>Microsoft Macintosh PowerPoint</Application>
  <PresentationFormat>On-screen Show (16:9)</PresentationFormat>
  <Paragraphs>855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Calibri</vt:lpstr>
      <vt:lpstr>Courier New</vt:lpstr>
      <vt:lpstr>Arial</vt:lpstr>
      <vt:lpstr>simple-light-2</vt:lpstr>
      <vt:lpstr>LSB_RUS_TO BE USED</vt:lpstr>
      <vt:lpstr>Курс Ansible Детальное знакомство</vt:lpstr>
      <vt:lpstr>Содержание</vt:lpstr>
      <vt:lpstr>Переменные</vt:lpstr>
      <vt:lpstr>Переменные</vt:lpstr>
      <vt:lpstr>Переменные. Области определения.</vt:lpstr>
      <vt:lpstr>Переменные. Примеры.</vt:lpstr>
      <vt:lpstr>Переменные. Примеры.</vt:lpstr>
      <vt:lpstr>Переменные. Примеры.</vt:lpstr>
      <vt:lpstr>Инвентори</vt:lpstr>
      <vt:lpstr>Инвентори</vt:lpstr>
      <vt:lpstr>Инвентори переменные.</vt:lpstr>
      <vt:lpstr>Инвентори переменные.</vt:lpstr>
      <vt:lpstr>Ansible динамический инвентори</vt:lpstr>
      <vt:lpstr>Обработчики</vt:lpstr>
      <vt:lpstr>Обработчики</vt:lpstr>
      <vt:lpstr>Обработчики</vt:lpstr>
      <vt:lpstr>Шаблоны</vt:lpstr>
      <vt:lpstr>Шаблоны</vt:lpstr>
      <vt:lpstr>Шаблоны. Jinja2</vt:lpstr>
      <vt:lpstr>Роли</vt:lpstr>
      <vt:lpstr>Роли</vt:lpstr>
      <vt:lpstr>Роли</vt:lpstr>
      <vt:lpstr>Роли</vt:lpstr>
      <vt:lpstr>Роли</vt:lpstr>
      <vt:lpstr>Условия</vt:lpstr>
      <vt:lpstr>Условия</vt:lpstr>
      <vt:lpstr>Условия</vt:lpstr>
      <vt:lpstr>Условия</vt:lpstr>
      <vt:lpstr>Условия. Модуль stat</vt:lpstr>
      <vt:lpstr>Циклы</vt:lpstr>
      <vt:lpstr>Циклы</vt:lpstr>
      <vt:lpstr>Циклы</vt:lpstr>
      <vt:lpstr>Блоки и тэги</vt:lpstr>
      <vt:lpstr>Тэги</vt:lpstr>
      <vt:lpstr>Блоки и тэги</vt:lpstr>
      <vt:lpstr>Блоки</vt:lpstr>
      <vt:lpstr>Best practice. Структура</vt:lpstr>
      <vt:lpstr>Best practice. Советы</vt:lpstr>
      <vt:lpstr>Ansible-lint</vt:lpstr>
      <vt:lpstr>Содержание</vt:lpstr>
      <vt:lpstr>Практика</vt:lpstr>
      <vt:lpstr>Ansible. Детальное знакомство 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Курс Ansible DevOps</dc:title>
  <dc:creator>Alseka</dc:creator>
  <cp:lastModifiedBy>Max Budaev</cp:lastModifiedBy>
  <cp:revision>345</cp:revision>
  <dcterms:modified xsi:type="dcterms:W3CDTF">2017-08-16T09:19:09Z</dcterms:modified>
</cp:coreProperties>
</file>