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</p:sldMasterIdLst>
  <p:notesMasterIdLst>
    <p:notesMasterId r:id="rId15"/>
  </p:notesMasterIdLst>
  <p:sldIdLst>
    <p:sldId id="256" r:id="rId3"/>
    <p:sldId id="261" r:id="rId4"/>
    <p:sldId id="271" r:id="rId5"/>
    <p:sldId id="272" r:id="rId6"/>
    <p:sldId id="263" r:id="rId7"/>
    <p:sldId id="264" r:id="rId8"/>
    <p:sldId id="265" r:id="rId9"/>
    <p:sldId id="268" r:id="rId10"/>
    <p:sldId id="267" r:id="rId11"/>
    <p:sldId id="266" r:id="rId12"/>
    <p:sldId id="273" r:id="rId13"/>
    <p:sldId id="26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F4CC14-F654-4546-9613-210B3FDDC6AE}">
  <a:tblStyle styleId="{2CF4CC14-F654-4546-9613-210B3FDDC6AE}" styleName="Table_0"/>
  <a:tblStyle styleId="{917641C2-2A2D-421A-BD43-B7491F2C6553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5F3C005-32F6-416E-AC50-C820C6D8C00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F4E8"/>
          </a:solidFill>
        </a:fill>
      </a:tcStyle>
    </a:wholeTbl>
    <a:band1H>
      <a:tcStyle>
        <a:tcBdr/>
        <a:fill>
          <a:solidFill>
            <a:srgbClr val="D6E9CD"/>
          </a:solidFill>
        </a:fill>
      </a:tcStyle>
    </a:band1H>
    <a:band1V>
      <a:tcStyle>
        <a:tcBdr/>
        <a:fill>
          <a:solidFill>
            <a:srgbClr val="D6E9CD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8A131A5-1CBF-4706-AF69-1AAF3D9F48D5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>
      <p:cViewPr>
        <p:scale>
          <a:sx n="120" d="100"/>
          <a:sy n="120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-2085975" y="992188"/>
            <a:ext cx="8843963" cy="4975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78261" y="7124606"/>
            <a:ext cx="3980527" cy="1750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120219" y="8716286"/>
            <a:ext cx="544054" cy="2474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"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29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12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04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0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5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82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48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296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73088"/>
            <a:ext cx="7156450" cy="4025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555358" y="4913444"/>
            <a:ext cx="5844151" cy="12099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ru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6120219" y="8792732"/>
            <a:ext cx="544054" cy="1710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ru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"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00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28" y="8572"/>
            <a:ext cx="9146857" cy="512635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8614314" y="27945"/>
            <a:ext cx="301289" cy="935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608512" y="1531333"/>
            <a:ext cx="5916582" cy="1828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59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66" name="Shape 6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8235" y="72872"/>
            <a:ext cx="5325978" cy="5768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6" name="Shape 86" descr="C:\Users\amosova-pn\Desktop\Информация\Амосовой Полине\Бренд\есть\Логотипы\PI_S1\PI_S1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2240" y="138488"/>
            <a:ext cx="2152433" cy="4478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8604446" y="4840001"/>
            <a:ext cx="539551" cy="2862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ru"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398" cy="1102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598" cy="273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302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604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0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383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685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286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16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553198" y="4767262"/>
            <a:ext cx="2133599" cy="273842"/>
          </a:xfrm>
          <a:prstGeom prst="rect">
            <a:avLst/>
          </a:prstGeom>
          <a:noFill/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ru"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1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1"/>
            <a:ext cx="161982" cy="1214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191081" y="771043"/>
            <a:ext cx="87618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91081" y="1013516"/>
            <a:ext cx="5680840" cy="11079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40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9600" marR="0" lvl="2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25500" marR="0" lvl="3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1428"/>
              <a:buFont typeface="Arial"/>
              <a:buChar char="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03300" marR="0" lvl="4" indent="-19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857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03300" marR="0" lvl="5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003300" marR="0" lvl="6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003300" marR="0" lvl="7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003300" marR="0" lvl="8" indent="571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0476"/>
              <a:buFont typeface="Arial"/>
              <a:buChar char="-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91081" y="249860"/>
            <a:ext cx="7079410" cy="276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6096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19200" marR="0" lvl="6" indent="-127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288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384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5" name="Shape 55"/>
          <p:cNvGrpSpPr/>
          <p:nvPr/>
        </p:nvGrpSpPr>
        <p:grpSpPr>
          <a:xfrm>
            <a:off x="7571203" y="255534"/>
            <a:ext cx="1381716" cy="265649"/>
            <a:chOff x="3321525" y="-965250"/>
            <a:chExt cx="2584449" cy="496886"/>
          </a:xfrm>
        </p:grpSpPr>
        <p:sp>
          <p:nvSpPr>
            <p:cNvPr id="56" name="Shape 56"/>
            <p:cNvSpPr/>
            <p:nvPr/>
          </p:nvSpPr>
          <p:spPr>
            <a:xfrm>
              <a:off x="3958112" y="-900162"/>
              <a:ext cx="1947862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429" y="66666"/>
                  </a:moveTo>
                  <a:cubicBezTo>
                    <a:pt x="115357" y="78333"/>
                    <a:pt x="118143" y="103333"/>
                    <a:pt x="120000" y="118333"/>
                  </a:cubicBezTo>
                  <a:cubicBezTo>
                    <a:pt x="114661" y="118333"/>
                    <a:pt x="114661" y="118333"/>
                    <a:pt x="114661" y="118333"/>
                  </a:cubicBezTo>
                  <a:cubicBezTo>
                    <a:pt x="114197" y="111666"/>
                    <a:pt x="113733" y="101666"/>
                    <a:pt x="111876" y="83333"/>
                  </a:cubicBezTo>
                  <a:cubicBezTo>
                    <a:pt x="109555" y="56666"/>
                    <a:pt x="109555" y="56666"/>
                    <a:pt x="109555" y="56666"/>
                  </a:cubicBezTo>
                  <a:cubicBezTo>
                    <a:pt x="111644" y="36666"/>
                    <a:pt x="111644" y="36666"/>
                    <a:pt x="111644" y="36666"/>
                  </a:cubicBezTo>
                  <a:cubicBezTo>
                    <a:pt x="112804" y="25000"/>
                    <a:pt x="114429" y="10000"/>
                    <a:pt x="114893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8839" y="1666"/>
                    <a:pt x="118839" y="1666"/>
                    <a:pt x="118839" y="1666"/>
                  </a:cubicBezTo>
                  <a:cubicBezTo>
                    <a:pt x="117214" y="8333"/>
                    <a:pt x="114661" y="26666"/>
                    <a:pt x="113965" y="31666"/>
                  </a:cubicBezTo>
                  <a:cubicBezTo>
                    <a:pt x="112340" y="45000"/>
                    <a:pt x="112340" y="45000"/>
                    <a:pt x="112340" y="45000"/>
                  </a:cubicBezTo>
                  <a:lnTo>
                    <a:pt x="114429" y="66666"/>
                  </a:lnTo>
                  <a:close/>
                  <a:moveTo>
                    <a:pt x="105609" y="15000"/>
                  </a:moveTo>
                  <a:cubicBezTo>
                    <a:pt x="105609" y="8333"/>
                    <a:pt x="105609" y="6666"/>
                    <a:pt x="104680" y="5000"/>
                  </a:cubicBezTo>
                  <a:cubicBezTo>
                    <a:pt x="104680" y="1666"/>
                    <a:pt x="104680" y="1666"/>
                    <a:pt x="104680" y="1666"/>
                  </a:cubicBezTo>
                  <a:cubicBezTo>
                    <a:pt x="110019" y="1666"/>
                    <a:pt x="110019" y="1666"/>
                    <a:pt x="110019" y="1666"/>
                  </a:cubicBezTo>
                  <a:cubicBezTo>
                    <a:pt x="110019" y="5000"/>
                    <a:pt x="110019" y="5000"/>
                    <a:pt x="110019" y="5000"/>
                  </a:cubicBezTo>
                  <a:cubicBezTo>
                    <a:pt x="109323" y="6666"/>
                    <a:pt x="109090" y="8333"/>
                    <a:pt x="109090" y="15000"/>
                  </a:cubicBezTo>
                  <a:cubicBezTo>
                    <a:pt x="109090" y="105000"/>
                    <a:pt x="109090" y="105000"/>
                    <a:pt x="109090" y="105000"/>
                  </a:cubicBezTo>
                  <a:cubicBezTo>
                    <a:pt x="109090" y="111666"/>
                    <a:pt x="109323" y="113333"/>
                    <a:pt x="110019" y="113333"/>
                  </a:cubicBezTo>
                  <a:cubicBezTo>
                    <a:pt x="110019" y="118333"/>
                    <a:pt x="110019" y="118333"/>
                    <a:pt x="110019" y="118333"/>
                  </a:cubicBezTo>
                  <a:cubicBezTo>
                    <a:pt x="104680" y="118333"/>
                    <a:pt x="104680" y="118333"/>
                    <a:pt x="104680" y="118333"/>
                  </a:cubicBezTo>
                  <a:cubicBezTo>
                    <a:pt x="104680" y="113333"/>
                    <a:pt x="104680" y="113333"/>
                    <a:pt x="104680" y="113333"/>
                  </a:cubicBezTo>
                  <a:cubicBezTo>
                    <a:pt x="105609" y="113333"/>
                    <a:pt x="105609" y="111666"/>
                    <a:pt x="105609" y="105000"/>
                  </a:cubicBezTo>
                  <a:lnTo>
                    <a:pt x="105609" y="15000"/>
                  </a:lnTo>
                  <a:close/>
                  <a:moveTo>
                    <a:pt x="97717" y="58333"/>
                  </a:moveTo>
                  <a:cubicBezTo>
                    <a:pt x="91450" y="58333"/>
                    <a:pt x="91450" y="58333"/>
                    <a:pt x="91450" y="58333"/>
                  </a:cubicBezTo>
                  <a:cubicBezTo>
                    <a:pt x="91450" y="105000"/>
                    <a:pt x="91450" y="105000"/>
                    <a:pt x="91450" y="105000"/>
                  </a:cubicBezTo>
                  <a:cubicBezTo>
                    <a:pt x="91450" y="111666"/>
                    <a:pt x="91682" y="113333"/>
                    <a:pt x="92379" y="113333"/>
                  </a:cubicBezTo>
                  <a:cubicBezTo>
                    <a:pt x="92379" y="118333"/>
                    <a:pt x="92379" y="118333"/>
                    <a:pt x="92379" y="118333"/>
                  </a:cubicBezTo>
                  <a:cubicBezTo>
                    <a:pt x="87272" y="118333"/>
                    <a:pt x="87272" y="118333"/>
                    <a:pt x="87272" y="118333"/>
                  </a:cubicBezTo>
                  <a:cubicBezTo>
                    <a:pt x="87272" y="113333"/>
                    <a:pt x="87272" y="113333"/>
                    <a:pt x="87272" y="113333"/>
                  </a:cubicBezTo>
                  <a:cubicBezTo>
                    <a:pt x="87969" y="113333"/>
                    <a:pt x="88201" y="111666"/>
                    <a:pt x="88201" y="105000"/>
                  </a:cubicBezTo>
                  <a:cubicBezTo>
                    <a:pt x="88201" y="15000"/>
                    <a:pt x="88201" y="15000"/>
                    <a:pt x="88201" y="15000"/>
                  </a:cubicBezTo>
                  <a:cubicBezTo>
                    <a:pt x="88201" y="8333"/>
                    <a:pt x="87969" y="6666"/>
                    <a:pt x="87272" y="5000"/>
                  </a:cubicBezTo>
                  <a:cubicBezTo>
                    <a:pt x="87272" y="1666"/>
                    <a:pt x="87272" y="1666"/>
                    <a:pt x="87272" y="1666"/>
                  </a:cubicBezTo>
                  <a:cubicBezTo>
                    <a:pt x="92379" y="1666"/>
                    <a:pt x="92379" y="1666"/>
                    <a:pt x="92379" y="1666"/>
                  </a:cubicBezTo>
                  <a:cubicBezTo>
                    <a:pt x="92379" y="5000"/>
                    <a:pt x="92379" y="5000"/>
                    <a:pt x="92379" y="5000"/>
                  </a:cubicBezTo>
                  <a:cubicBezTo>
                    <a:pt x="91682" y="6666"/>
                    <a:pt x="91450" y="8333"/>
                    <a:pt x="91450" y="15000"/>
                  </a:cubicBezTo>
                  <a:cubicBezTo>
                    <a:pt x="91450" y="50000"/>
                    <a:pt x="91450" y="50000"/>
                    <a:pt x="91450" y="50000"/>
                  </a:cubicBezTo>
                  <a:cubicBezTo>
                    <a:pt x="97717" y="50000"/>
                    <a:pt x="97717" y="50000"/>
                    <a:pt x="97717" y="50000"/>
                  </a:cubicBezTo>
                  <a:cubicBezTo>
                    <a:pt x="97717" y="15000"/>
                    <a:pt x="97717" y="15000"/>
                    <a:pt x="97717" y="15000"/>
                  </a:cubicBezTo>
                  <a:cubicBezTo>
                    <a:pt x="97717" y="8333"/>
                    <a:pt x="97717" y="6666"/>
                    <a:pt x="96789" y="5000"/>
                  </a:cubicBezTo>
                  <a:cubicBezTo>
                    <a:pt x="96789" y="1666"/>
                    <a:pt x="96789" y="1666"/>
                    <a:pt x="96789" y="1666"/>
                  </a:cubicBezTo>
                  <a:cubicBezTo>
                    <a:pt x="102127" y="1666"/>
                    <a:pt x="102127" y="1666"/>
                    <a:pt x="102127" y="1666"/>
                  </a:cubicBezTo>
                  <a:cubicBezTo>
                    <a:pt x="102127" y="5000"/>
                    <a:pt x="102127" y="5000"/>
                    <a:pt x="102127" y="5000"/>
                  </a:cubicBezTo>
                  <a:cubicBezTo>
                    <a:pt x="101431" y="6666"/>
                    <a:pt x="101199" y="8333"/>
                    <a:pt x="101199" y="15000"/>
                  </a:cubicBezTo>
                  <a:cubicBezTo>
                    <a:pt x="101199" y="105000"/>
                    <a:pt x="101199" y="105000"/>
                    <a:pt x="101199" y="105000"/>
                  </a:cubicBezTo>
                  <a:cubicBezTo>
                    <a:pt x="101199" y="111666"/>
                    <a:pt x="101431" y="113333"/>
                    <a:pt x="102127" y="113333"/>
                  </a:cubicBezTo>
                  <a:cubicBezTo>
                    <a:pt x="102127" y="118333"/>
                    <a:pt x="102127" y="118333"/>
                    <a:pt x="102127" y="118333"/>
                  </a:cubicBezTo>
                  <a:cubicBezTo>
                    <a:pt x="96789" y="118333"/>
                    <a:pt x="96789" y="118333"/>
                    <a:pt x="96789" y="118333"/>
                  </a:cubicBezTo>
                  <a:cubicBezTo>
                    <a:pt x="96789" y="113333"/>
                    <a:pt x="96789" y="113333"/>
                    <a:pt x="96789" y="113333"/>
                  </a:cubicBezTo>
                  <a:cubicBezTo>
                    <a:pt x="97717" y="113333"/>
                    <a:pt x="97717" y="111666"/>
                    <a:pt x="97717" y="105000"/>
                  </a:cubicBezTo>
                  <a:lnTo>
                    <a:pt x="97717" y="58333"/>
                  </a:lnTo>
                  <a:close/>
                  <a:moveTo>
                    <a:pt x="79613" y="68333"/>
                  </a:moveTo>
                  <a:cubicBezTo>
                    <a:pt x="77524" y="21666"/>
                    <a:pt x="77524" y="21666"/>
                    <a:pt x="77524" y="21666"/>
                  </a:cubicBezTo>
                  <a:cubicBezTo>
                    <a:pt x="75203" y="68333"/>
                    <a:pt x="75203" y="68333"/>
                    <a:pt x="75203" y="68333"/>
                  </a:cubicBezTo>
                  <a:lnTo>
                    <a:pt x="79613" y="68333"/>
                  </a:lnTo>
                  <a:close/>
                  <a:moveTo>
                    <a:pt x="81702" y="118333"/>
                  </a:moveTo>
                  <a:cubicBezTo>
                    <a:pt x="81702" y="111666"/>
                    <a:pt x="81237" y="100000"/>
                    <a:pt x="80773" y="90000"/>
                  </a:cubicBezTo>
                  <a:cubicBezTo>
                    <a:pt x="80077" y="75000"/>
                    <a:pt x="80077" y="75000"/>
                    <a:pt x="80077" y="75000"/>
                  </a:cubicBezTo>
                  <a:cubicBezTo>
                    <a:pt x="74970" y="75000"/>
                    <a:pt x="74970" y="75000"/>
                    <a:pt x="74970" y="75000"/>
                  </a:cubicBezTo>
                  <a:cubicBezTo>
                    <a:pt x="74274" y="86666"/>
                    <a:pt x="74042" y="96666"/>
                    <a:pt x="73810" y="103333"/>
                  </a:cubicBezTo>
                  <a:cubicBezTo>
                    <a:pt x="73578" y="110000"/>
                    <a:pt x="73346" y="115000"/>
                    <a:pt x="73346" y="118333"/>
                  </a:cubicBezTo>
                  <a:cubicBezTo>
                    <a:pt x="70328" y="118333"/>
                    <a:pt x="70328" y="118333"/>
                    <a:pt x="70328" y="118333"/>
                  </a:cubicBezTo>
                  <a:cubicBezTo>
                    <a:pt x="70793" y="113333"/>
                    <a:pt x="71489" y="103333"/>
                    <a:pt x="72649" y="83333"/>
                  </a:cubicBezTo>
                  <a:cubicBezTo>
                    <a:pt x="75667" y="30000"/>
                    <a:pt x="75667" y="30000"/>
                    <a:pt x="75667" y="30000"/>
                  </a:cubicBezTo>
                  <a:cubicBezTo>
                    <a:pt x="76363" y="18333"/>
                    <a:pt x="76363" y="15000"/>
                    <a:pt x="76363" y="11666"/>
                  </a:cubicBezTo>
                  <a:cubicBezTo>
                    <a:pt x="76363" y="10000"/>
                    <a:pt x="76363" y="6666"/>
                    <a:pt x="75435" y="5000"/>
                  </a:cubicBezTo>
                  <a:cubicBezTo>
                    <a:pt x="75435" y="1666"/>
                    <a:pt x="75435" y="1666"/>
                    <a:pt x="75435" y="1666"/>
                  </a:cubicBezTo>
                  <a:cubicBezTo>
                    <a:pt x="80077" y="1666"/>
                    <a:pt x="80077" y="1666"/>
                    <a:pt x="80077" y="1666"/>
                  </a:cubicBezTo>
                  <a:cubicBezTo>
                    <a:pt x="80309" y="5000"/>
                    <a:pt x="80309" y="8333"/>
                    <a:pt x="80773" y="18333"/>
                  </a:cubicBezTo>
                  <a:cubicBezTo>
                    <a:pt x="84255" y="88333"/>
                    <a:pt x="84255" y="88333"/>
                    <a:pt x="84255" y="88333"/>
                  </a:cubicBezTo>
                  <a:cubicBezTo>
                    <a:pt x="84951" y="101666"/>
                    <a:pt x="85647" y="113333"/>
                    <a:pt x="85880" y="118333"/>
                  </a:cubicBezTo>
                  <a:lnTo>
                    <a:pt x="81702" y="118333"/>
                  </a:lnTo>
                  <a:close/>
                  <a:moveTo>
                    <a:pt x="63365" y="110000"/>
                  </a:moveTo>
                  <a:cubicBezTo>
                    <a:pt x="65454" y="110000"/>
                    <a:pt x="66382" y="100000"/>
                    <a:pt x="66382" y="80000"/>
                  </a:cubicBezTo>
                  <a:cubicBezTo>
                    <a:pt x="66382" y="61666"/>
                    <a:pt x="65686" y="50000"/>
                    <a:pt x="62901" y="50000"/>
                  </a:cubicBezTo>
                  <a:cubicBezTo>
                    <a:pt x="61508" y="50000"/>
                    <a:pt x="61508" y="50000"/>
                    <a:pt x="61508" y="50000"/>
                  </a:cubicBezTo>
                  <a:cubicBezTo>
                    <a:pt x="61508" y="100000"/>
                    <a:pt x="61508" y="100000"/>
                    <a:pt x="61508" y="100000"/>
                  </a:cubicBezTo>
                  <a:cubicBezTo>
                    <a:pt x="61508" y="108333"/>
                    <a:pt x="61740" y="110000"/>
                    <a:pt x="62901" y="110000"/>
                  </a:cubicBezTo>
                  <a:lnTo>
                    <a:pt x="63365" y="110000"/>
                  </a:lnTo>
                  <a:close/>
                  <a:moveTo>
                    <a:pt x="62669" y="8333"/>
                  </a:moveTo>
                  <a:cubicBezTo>
                    <a:pt x="61508" y="8333"/>
                    <a:pt x="61508" y="10000"/>
                    <a:pt x="61508" y="15000"/>
                  </a:cubicBezTo>
                  <a:cubicBezTo>
                    <a:pt x="61508" y="43333"/>
                    <a:pt x="61508" y="43333"/>
                    <a:pt x="61508" y="43333"/>
                  </a:cubicBezTo>
                  <a:cubicBezTo>
                    <a:pt x="62437" y="43333"/>
                    <a:pt x="62437" y="43333"/>
                    <a:pt x="62437" y="43333"/>
                  </a:cubicBezTo>
                  <a:cubicBezTo>
                    <a:pt x="66847" y="43333"/>
                    <a:pt x="69864" y="46666"/>
                    <a:pt x="69864" y="78333"/>
                  </a:cubicBezTo>
                  <a:cubicBezTo>
                    <a:pt x="69864" y="110000"/>
                    <a:pt x="67543" y="118333"/>
                    <a:pt x="63597" y="118333"/>
                  </a:cubicBezTo>
                  <a:cubicBezTo>
                    <a:pt x="57098" y="118333"/>
                    <a:pt x="57098" y="118333"/>
                    <a:pt x="57098" y="118333"/>
                  </a:cubicBezTo>
                  <a:cubicBezTo>
                    <a:pt x="57098" y="113333"/>
                    <a:pt x="57098" y="113333"/>
                    <a:pt x="57098" y="113333"/>
                  </a:cubicBezTo>
                  <a:cubicBezTo>
                    <a:pt x="57794" y="113333"/>
                    <a:pt x="58027" y="111666"/>
                    <a:pt x="58027" y="105000"/>
                  </a:cubicBezTo>
                  <a:cubicBezTo>
                    <a:pt x="58027" y="15000"/>
                    <a:pt x="58027" y="15000"/>
                    <a:pt x="58027" y="15000"/>
                  </a:cubicBezTo>
                  <a:cubicBezTo>
                    <a:pt x="58027" y="8333"/>
                    <a:pt x="57794" y="6666"/>
                    <a:pt x="57098" y="5000"/>
                  </a:cubicBezTo>
                  <a:cubicBezTo>
                    <a:pt x="57098" y="1666"/>
                    <a:pt x="57098" y="1666"/>
                    <a:pt x="57098" y="1666"/>
                  </a:cubicBezTo>
                  <a:cubicBezTo>
                    <a:pt x="69168" y="1666"/>
                    <a:pt x="69168" y="1666"/>
                    <a:pt x="69168" y="1666"/>
                  </a:cubicBezTo>
                  <a:cubicBezTo>
                    <a:pt x="69168" y="10000"/>
                    <a:pt x="69168" y="18333"/>
                    <a:pt x="69168" y="26666"/>
                  </a:cubicBezTo>
                  <a:cubicBezTo>
                    <a:pt x="68239" y="26666"/>
                    <a:pt x="68239" y="26666"/>
                    <a:pt x="68239" y="26666"/>
                  </a:cubicBezTo>
                  <a:cubicBezTo>
                    <a:pt x="68007" y="21666"/>
                    <a:pt x="68007" y="21666"/>
                    <a:pt x="68007" y="21666"/>
                  </a:cubicBezTo>
                  <a:cubicBezTo>
                    <a:pt x="67543" y="10000"/>
                    <a:pt x="67079" y="8333"/>
                    <a:pt x="64758" y="8333"/>
                  </a:cubicBezTo>
                  <a:lnTo>
                    <a:pt x="62669" y="8333"/>
                  </a:lnTo>
                  <a:close/>
                  <a:moveTo>
                    <a:pt x="49206" y="65000"/>
                  </a:moveTo>
                  <a:cubicBezTo>
                    <a:pt x="51528" y="65000"/>
                    <a:pt x="51992" y="51666"/>
                    <a:pt x="51992" y="33333"/>
                  </a:cubicBezTo>
                  <a:cubicBezTo>
                    <a:pt x="51992" y="18333"/>
                    <a:pt x="51295" y="8333"/>
                    <a:pt x="48974" y="8333"/>
                  </a:cubicBezTo>
                  <a:cubicBezTo>
                    <a:pt x="48742" y="8333"/>
                    <a:pt x="48742" y="8333"/>
                    <a:pt x="48742" y="8333"/>
                  </a:cubicBezTo>
                  <a:cubicBezTo>
                    <a:pt x="48046" y="8333"/>
                    <a:pt x="47582" y="10000"/>
                    <a:pt x="47582" y="15000"/>
                  </a:cubicBezTo>
                  <a:cubicBezTo>
                    <a:pt x="47582" y="65000"/>
                    <a:pt x="47582" y="65000"/>
                    <a:pt x="47582" y="65000"/>
                  </a:cubicBezTo>
                  <a:lnTo>
                    <a:pt x="49206" y="65000"/>
                  </a:lnTo>
                  <a:close/>
                  <a:moveTo>
                    <a:pt x="43172" y="118333"/>
                  </a:moveTo>
                  <a:cubicBezTo>
                    <a:pt x="43172" y="113333"/>
                    <a:pt x="43172" y="113333"/>
                    <a:pt x="43172" y="113333"/>
                  </a:cubicBezTo>
                  <a:cubicBezTo>
                    <a:pt x="44100" y="113333"/>
                    <a:pt x="44100" y="111666"/>
                    <a:pt x="44100" y="105000"/>
                  </a:cubicBezTo>
                  <a:cubicBezTo>
                    <a:pt x="44100" y="15000"/>
                    <a:pt x="44100" y="15000"/>
                    <a:pt x="44100" y="15000"/>
                  </a:cubicBezTo>
                  <a:cubicBezTo>
                    <a:pt x="44100" y="8333"/>
                    <a:pt x="44100" y="6666"/>
                    <a:pt x="43172" y="5000"/>
                  </a:cubicBezTo>
                  <a:cubicBezTo>
                    <a:pt x="43172" y="1666"/>
                    <a:pt x="43172" y="1666"/>
                    <a:pt x="43172" y="1666"/>
                  </a:cubicBezTo>
                  <a:cubicBezTo>
                    <a:pt x="49903" y="1666"/>
                    <a:pt x="49903" y="1666"/>
                    <a:pt x="49903" y="1666"/>
                  </a:cubicBezTo>
                  <a:cubicBezTo>
                    <a:pt x="53152" y="1666"/>
                    <a:pt x="55705" y="6666"/>
                    <a:pt x="55705" y="35000"/>
                  </a:cubicBezTo>
                  <a:cubicBezTo>
                    <a:pt x="55705" y="63333"/>
                    <a:pt x="53152" y="71666"/>
                    <a:pt x="49206" y="71666"/>
                  </a:cubicBezTo>
                  <a:cubicBezTo>
                    <a:pt x="47582" y="71666"/>
                    <a:pt x="47582" y="71666"/>
                    <a:pt x="47582" y="71666"/>
                  </a:cubicBezTo>
                  <a:cubicBezTo>
                    <a:pt x="47582" y="105000"/>
                    <a:pt x="47582" y="105000"/>
                    <a:pt x="47582" y="105000"/>
                  </a:cubicBezTo>
                  <a:cubicBezTo>
                    <a:pt x="47582" y="111666"/>
                    <a:pt x="47814" y="113333"/>
                    <a:pt x="48510" y="113333"/>
                  </a:cubicBezTo>
                  <a:cubicBezTo>
                    <a:pt x="48510" y="118333"/>
                    <a:pt x="48510" y="118333"/>
                    <a:pt x="48510" y="118333"/>
                  </a:cubicBezTo>
                  <a:lnTo>
                    <a:pt x="43172" y="118333"/>
                  </a:lnTo>
                  <a:close/>
                  <a:moveTo>
                    <a:pt x="34816" y="8333"/>
                  </a:moveTo>
                  <a:cubicBezTo>
                    <a:pt x="34119" y="8333"/>
                    <a:pt x="33887" y="10000"/>
                    <a:pt x="33887" y="13333"/>
                  </a:cubicBezTo>
                  <a:cubicBezTo>
                    <a:pt x="33887" y="50000"/>
                    <a:pt x="33887" y="50000"/>
                    <a:pt x="33887" y="50000"/>
                  </a:cubicBezTo>
                  <a:cubicBezTo>
                    <a:pt x="35976" y="50000"/>
                    <a:pt x="35976" y="50000"/>
                    <a:pt x="35976" y="50000"/>
                  </a:cubicBezTo>
                  <a:cubicBezTo>
                    <a:pt x="36905" y="50000"/>
                    <a:pt x="38297" y="50000"/>
                    <a:pt x="38994" y="46666"/>
                  </a:cubicBezTo>
                  <a:cubicBezTo>
                    <a:pt x="38994" y="61666"/>
                    <a:pt x="38994" y="61666"/>
                    <a:pt x="38994" y="61666"/>
                  </a:cubicBezTo>
                  <a:cubicBezTo>
                    <a:pt x="38297" y="58333"/>
                    <a:pt x="36905" y="58333"/>
                    <a:pt x="35976" y="58333"/>
                  </a:cubicBezTo>
                  <a:cubicBezTo>
                    <a:pt x="33887" y="58333"/>
                    <a:pt x="33887" y="58333"/>
                    <a:pt x="33887" y="58333"/>
                  </a:cubicBezTo>
                  <a:cubicBezTo>
                    <a:pt x="33887" y="101666"/>
                    <a:pt x="33887" y="101666"/>
                    <a:pt x="33887" y="101666"/>
                  </a:cubicBezTo>
                  <a:cubicBezTo>
                    <a:pt x="33887" y="108333"/>
                    <a:pt x="34352" y="110000"/>
                    <a:pt x="36441" y="110000"/>
                  </a:cubicBezTo>
                  <a:cubicBezTo>
                    <a:pt x="36905" y="110000"/>
                    <a:pt x="36905" y="110000"/>
                    <a:pt x="36905" y="110000"/>
                  </a:cubicBezTo>
                  <a:cubicBezTo>
                    <a:pt x="38994" y="110000"/>
                    <a:pt x="39458" y="110000"/>
                    <a:pt x="39922" y="95000"/>
                  </a:cubicBezTo>
                  <a:cubicBezTo>
                    <a:pt x="40154" y="90000"/>
                    <a:pt x="40154" y="90000"/>
                    <a:pt x="40154" y="90000"/>
                  </a:cubicBezTo>
                  <a:cubicBezTo>
                    <a:pt x="41083" y="90000"/>
                    <a:pt x="41083" y="90000"/>
                    <a:pt x="41083" y="90000"/>
                  </a:cubicBezTo>
                  <a:cubicBezTo>
                    <a:pt x="41083" y="100000"/>
                    <a:pt x="41083" y="108333"/>
                    <a:pt x="41083" y="118333"/>
                  </a:cubicBezTo>
                  <a:cubicBezTo>
                    <a:pt x="29477" y="118333"/>
                    <a:pt x="29477" y="118333"/>
                    <a:pt x="29477" y="118333"/>
                  </a:cubicBezTo>
                  <a:cubicBezTo>
                    <a:pt x="29477" y="113333"/>
                    <a:pt x="29477" y="113333"/>
                    <a:pt x="29477" y="113333"/>
                  </a:cubicBezTo>
                  <a:cubicBezTo>
                    <a:pt x="30406" y="113333"/>
                    <a:pt x="30406" y="111666"/>
                    <a:pt x="30406" y="105000"/>
                  </a:cubicBezTo>
                  <a:cubicBezTo>
                    <a:pt x="30406" y="15000"/>
                    <a:pt x="30406" y="15000"/>
                    <a:pt x="30406" y="15000"/>
                  </a:cubicBezTo>
                  <a:cubicBezTo>
                    <a:pt x="30406" y="8333"/>
                    <a:pt x="30406" y="6666"/>
                    <a:pt x="29477" y="5000"/>
                  </a:cubicBezTo>
                  <a:cubicBezTo>
                    <a:pt x="29477" y="1666"/>
                    <a:pt x="29477" y="1666"/>
                    <a:pt x="29477" y="1666"/>
                  </a:cubicBezTo>
                  <a:cubicBezTo>
                    <a:pt x="40851" y="1666"/>
                    <a:pt x="40851" y="1666"/>
                    <a:pt x="40851" y="1666"/>
                  </a:cubicBezTo>
                  <a:cubicBezTo>
                    <a:pt x="40851" y="10000"/>
                    <a:pt x="40851" y="18333"/>
                    <a:pt x="40851" y="26666"/>
                  </a:cubicBezTo>
                  <a:cubicBezTo>
                    <a:pt x="39922" y="26666"/>
                    <a:pt x="39922" y="26666"/>
                    <a:pt x="39922" y="26666"/>
                  </a:cubicBezTo>
                  <a:cubicBezTo>
                    <a:pt x="39690" y="21666"/>
                    <a:pt x="39690" y="21666"/>
                    <a:pt x="39690" y="21666"/>
                  </a:cubicBezTo>
                  <a:cubicBezTo>
                    <a:pt x="39226" y="10000"/>
                    <a:pt x="38529" y="8333"/>
                    <a:pt x="36441" y="8333"/>
                  </a:cubicBezTo>
                  <a:lnTo>
                    <a:pt x="34816" y="8333"/>
                  </a:lnTo>
                  <a:close/>
                  <a:moveTo>
                    <a:pt x="21121" y="110000"/>
                  </a:moveTo>
                  <a:cubicBezTo>
                    <a:pt x="23210" y="110000"/>
                    <a:pt x="24139" y="100000"/>
                    <a:pt x="24139" y="80000"/>
                  </a:cubicBezTo>
                  <a:cubicBezTo>
                    <a:pt x="24139" y="61666"/>
                    <a:pt x="23210" y="50000"/>
                    <a:pt x="20657" y="50000"/>
                  </a:cubicBezTo>
                  <a:cubicBezTo>
                    <a:pt x="19264" y="50000"/>
                    <a:pt x="19264" y="50000"/>
                    <a:pt x="19264" y="50000"/>
                  </a:cubicBezTo>
                  <a:cubicBezTo>
                    <a:pt x="19264" y="100000"/>
                    <a:pt x="19264" y="100000"/>
                    <a:pt x="19264" y="100000"/>
                  </a:cubicBezTo>
                  <a:cubicBezTo>
                    <a:pt x="19264" y="108333"/>
                    <a:pt x="19497" y="110000"/>
                    <a:pt x="20657" y="110000"/>
                  </a:cubicBezTo>
                  <a:lnTo>
                    <a:pt x="21121" y="110000"/>
                  </a:lnTo>
                  <a:close/>
                  <a:moveTo>
                    <a:pt x="20425" y="8333"/>
                  </a:moveTo>
                  <a:cubicBezTo>
                    <a:pt x="19264" y="8333"/>
                    <a:pt x="19264" y="10000"/>
                    <a:pt x="19264" y="15000"/>
                  </a:cubicBezTo>
                  <a:cubicBezTo>
                    <a:pt x="19264" y="43333"/>
                    <a:pt x="19264" y="43333"/>
                    <a:pt x="19264" y="43333"/>
                  </a:cubicBezTo>
                  <a:cubicBezTo>
                    <a:pt x="19961" y="43333"/>
                    <a:pt x="19961" y="43333"/>
                    <a:pt x="19961" y="43333"/>
                  </a:cubicBezTo>
                  <a:cubicBezTo>
                    <a:pt x="24603" y="43333"/>
                    <a:pt x="27620" y="46666"/>
                    <a:pt x="27620" y="78333"/>
                  </a:cubicBezTo>
                  <a:cubicBezTo>
                    <a:pt x="27620" y="110000"/>
                    <a:pt x="25299" y="118333"/>
                    <a:pt x="21353" y="118333"/>
                  </a:cubicBezTo>
                  <a:cubicBezTo>
                    <a:pt x="14854" y="118333"/>
                    <a:pt x="14854" y="118333"/>
                    <a:pt x="14854" y="118333"/>
                  </a:cubicBezTo>
                  <a:cubicBezTo>
                    <a:pt x="14854" y="113333"/>
                    <a:pt x="14854" y="113333"/>
                    <a:pt x="14854" y="113333"/>
                  </a:cubicBezTo>
                  <a:cubicBezTo>
                    <a:pt x="15551" y="113333"/>
                    <a:pt x="15783" y="111666"/>
                    <a:pt x="15783" y="105000"/>
                  </a:cubicBezTo>
                  <a:cubicBezTo>
                    <a:pt x="15783" y="15000"/>
                    <a:pt x="15783" y="15000"/>
                    <a:pt x="15783" y="15000"/>
                  </a:cubicBezTo>
                  <a:cubicBezTo>
                    <a:pt x="15783" y="8333"/>
                    <a:pt x="15551" y="6666"/>
                    <a:pt x="14854" y="5000"/>
                  </a:cubicBezTo>
                  <a:cubicBezTo>
                    <a:pt x="14854" y="1666"/>
                    <a:pt x="14854" y="1666"/>
                    <a:pt x="14854" y="1666"/>
                  </a:cubicBezTo>
                  <a:cubicBezTo>
                    <a:pt x="26924" y="1666"/>
                    <a:pt x="26924" y="1666"/>
                    <a:pt x="26924" y="1666"/>
                  </a:cubicBezTo>
                  <a:cubicBezTo>
                    <a:pt x="26692" y="10000"/>
                    <a:pt x="26692" y="18333"/>
                    <a:pt x="26924" y="26666"/>
                  </a:cubicBezTo>
                  <a:cubicBezTo>
                    <a:pt x="25996" y="26666"/>
                    <a:pt x="25996" y="26666"/>
                    <a:pt x="25996" y="26666"/>
                  </a:cubicBezTo>
                  <a:cubicBezTo>
                    <a:pt x="25764" y="21666"/>
                    <a:pt x="25764" y="21666"/>
                    <a:pt x="25764" y="21666"/>
                  </a:cubicBezTo>
                  <a:cubicBezTo>
                    <a:pt x="25299" y="10000"/>
                    <a:pt x="24603" y="8333"/>
                    <a:pt x="22514" y="8333"/>
                  </a:cubicBezTo>
                  <a:lnTo>
                    <a:pt x="20425" y="8333"/>
                  </a:lnTo>
                  <a:close/>
                  <a:moveTo>
                    <a:pt x="12765" y="101666"/>
                  </a:moveTo>
                  <a:cubicBezTo>
                    <a:pt x="13230" y="110000"/>
                    <a:pt x="13230" y="110000"/>
                    <a:pt x="13230" y="110000"/>
                  </a:cubicBezTo>
                  <a:cubicBezTo>
                    <a:pt x="11837" y="116666"/>
                    <a:pt x="9748" y="120000"/>
                    <a:pt x="7659" y="120000"/>
                  </a:cubicBezTo>
                  <a:cubicBezTo>
                    <a:pt x="3017" y="120000"/>
                    <a:pt x="0" y="101666"/>
                    <a:pt x="0" y="61666"/>
                  </a:cubicBezTo>
                  <a:cubicBezTo>
                    <a:pt x="0" y="23333"/>
                    <a:pt x="2321" y="0"/>
                    <a:pt x="8123" y="0"/>
                  </a:cubicBezTo>
                  <a:cubicBezTo>
                    <a:pt x="10676" y="0"/>
                    <a:pt x="12301" y="3333"/>
                    <a:pt x="12765" y="5000"/>
                  </a:cubicBezTo>
                  <a:cubicBezTo>
                    <a:pt x="12765" y="13333"/>
                    <a:pt x="12765" y="21666"/>
                    <a:pt x="12765" y="28333"/>
                  </a:cubicBezTo>
                  <a:cubicBezTo>
                    <a:pt x="11837" y="28333"/>
                    <a:pt x="11837" y="28333"/>
                    <a:pt x="11837" y="28333"/>
                  </a:cubicBezTo>
                  <a:cubicBezTo>
                    <a:pt x="11605" y="21666"/>
                    <a:pt x="11605" y="21666"/>
                    <a:pt x="11605" y="21666"/>
                  </a:cubicBezTo>
                  <a:cubicBezTo>
                    <a:pt x="11141" y="13333"/>
                    <a:pt x="10444" y="6666"/>
                    <a:pt x="8123" y="6666"/>
                  </a:cubicBezTo>
                  <a:cubicBezTo>
                    <a:pt x="4874" y="6666"/>
                    <a:pt x="3945" y="25000"/>
                    <a:pt x="3945" y="56666"/>
                  </a:cubicBezTo>
                  <a:cubicBezTo>
                    <a:pt x="3945" y="86666"/>
                    <a:pt x="4642" y="108333"/>
                    <a:pt x="8820" y="108333"/>
                  </a:cubicBezTo>
                  <a:cubicBezTo>
                    <a:pt x="10676" y="108333"/>
                    <a:pt x="11837" y="105000"/>
                    <a:pt x="12765" y="1016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980337" y="-563614"/>
              <a:ext cx="1925637" cy="26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21525" y="-965250"/>
              <a:ext cx="508000" cy="496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6444" y="36000"/>
                  </a:moveTo>
                  <a:cubicBezTo>
                    <a:pt x="89777" y="3692"/>
                    <a:pt x="89777" y="3692"/>
                    <a:pt x="89777" y="3692"/>
                  </a:cubicBezTo>
                  <a:cubicBezTo>
                    <a:pt x="88000" y="2769"/>
                    <a:pt x="85333" y="923"/>
                    <a:pt x="82666" y="0"/>
                  </a:cubicBezTo>
                  <a:cubicBezTo>
                    <a:pt x="36444" y="28615"/>
                    <a:pt x="36444" y="28615"/>
                    <a:pt x="36444" y="28615"/>
                  </a:cubicBezTo>
                  <a:cubicBezTo>
                    <a:pt x="16000" y="15692"/>
                    <a:pt x="16000" y="15692"/>
                    <a:pt x="16000" y="15692"/>
                  </a:cubicBezTo>
                  <a:cubicBezTo>
                    <a:pt x="14222" y="17538"/>
                    <a:pt x="12444" y="19384"/>
                    <a:pt x="11555" y="21230"/>
                  </a:cubicBezTo>
                  <a:lnTo>
                    <a:pt x="36444" y="36000"/>
                  </a:lnTo>
                  <a:close/>
                  <a:moveTo>
                    <a:pt x="101333" y="12923"/>
                  </a:moveTo>
                  <a:cubicBezTo>
                    <a:pt x="99555" y="11076"/>
                    <a:pt x="97777" y="9230"/>
                    <a:pt x="96000" y="8307"/>
                  </a:cubicBezTo>
                  <a:cubicBezTo>
                    <a:pt x="36444" y="43384"/>
                    <a:pt x="36444" y="43384"/>
                    <a:pt x="36444" y="43384"/>
                  </a:cubicBezTo>
                  <a:cubicBezTo>
                    <a:pt x="8000" y="26769"/>
                    <a:pt x="8000" y="26769"/>
                    <a:pt x="8000" y="26769"/>
                  </a:cubicBezTo>
                  <a:cubicBezTo>
                    <a:pt x="7111" y="28615"/>
                    <a:pt x="6222" y="30461"/>
                    <a:pt x="5333" y="33230"/>
                  </a:cubicBezTo>
                  <a:cubicBezTo>
                    <a:pt x="36444" y="51692"/>
                    <a:pt x="36444" y="51692"/>
                    <a:pt x="36444" y="51692"/>
                  </a:cubicBezTo>
                  <a:lnTo>
                    <a:pt x="101333" y="12923"/>
                  </a:lnTo>
                  <a:close/>
                  <a:moveTo>
                    <a:pt x="36444" y="59076"/>
                  </a:moveTo>
                  <a:cubicBezTo>
                    <a:pt x="2666" y="39692"/>
                    <a:pt x="2666" y="39692"/>
                    <a:pt x="2666" y="39692"/>
                  </a:cubicBezTo>
                  <a:cubicBezTo>
                    <a:pt x="1777" y="41538"/>
                    <a:pt x="1777" y="43384"/>
                    <a:pt x="888" y="46153"/>
                  </a:cubicBezTo>
                  <a:cubicBezTo>
                    <a:pt x="36444" y="67384"/>
                    <a:pt x="36444" y="67384"/>
                    <a:pt x="36444" y="67384"/>
                  </a:cubicBezTo>
                  <a:cubicBezTo>
                    <a:pt x="109333" y="23076"/>
                    <a:pt x="109333" y="23076"/>
                    <a:pt x="109333" y="23076"/>
                  </a:cubicBezTo>
                  <a:cubicBezTo>
                    <a:pt x="108444" y="21230"/>
                    <a:pt x="107555" y="19384"/>
                    <a:pt x="105777" y="17538"/>
                  </a:cubicBezTo>
                  <a:lnTo>
                    <a:pt x="36444" y="59076"/>
                  </a:lnTo>
                  <a:close/>
                  <a:moveTo>
                    <a:pt x="120000" y="57230"/>
                  </a:moveTo>
                  <a:cubicBezTo>
                    <a:pt x="120000" y="91384"/>
                    <a:pt x="92444" y="120000"/>
                    <a:pt x="59555" y="120000"/>
                  </a:cubicBezTo>
                  <a:cubicBezTo>
                    <a:pt x="26666" y="120000"/>
                    <a:pt x="0" y="91384"/>
                    <a:pt x="0" y="57230"/>
                  </a:cubicBezTo>
                  <a:cubicBezTo>
                    <a:pt x="0" y="56307"/>
                    <a:pt x="0" y="54461"/>
                    <a:pt x="0" y="53538"/>
                  </a:cubicBezTo>
                  <a:cubicBezTo>
                    <a:pt x="36444" y="74769"/>
                    <a:pt x="36444" y="74769"/>
                    <a:pt x="36444" y="74769"/>
                  </a:cubicBezTo>
                  <a:cubicBezTo>
                    <a:pt x="112888" y="29538"/>
                    <a:pt x="112888" y="29538"/>
                    <a:pt x="112888" y="29538"/>
                  </a:cubicBezTo>
                  <a:cubicBezTo>
                    <a:pt x="117333" y="37846"/>
                    <a:pt x="120000" y="47076"/>
                    <a:pt x="120000" y="572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82275" tIns="41125" rIns="82275" bIns="41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8788181" y="4912364"/>
            <a:ext cx="213008" cy="11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lang="ru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ansible/ansible/blob/devel/examples/scripts/ConfigureRemotingForAnsible.ps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4" Type="http://schemas.openxmlformats.org/officeDocument/2006/relationships/hyperlink" Target="https://chocolatey.org/packages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590" y="1235"/>
            <a:ext cx="1585" cy="11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539400" y="985720"/>
            <a:ext cx="6043200" cy="30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Курс </a:t>
            </a:r>
            <a:r>
              <a:rPr lang="en-US" sz="60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" sz="6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Особенности работы с </a:t>
            </a:r>
            <a:r>
              <a:rPr lang="en-US" sz="3600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lang="ru" sz="36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4116422" y="3993156"/>
            <a:ext cx="693939" cy="424813"/>
            <a:chOff x="4506332" y="3403349"/>
            <a:chExt cx="886710" cy="542823"/>
          </a:xfrm>
        </p:grpSpPr>
        <p:sp>
          <p:nvSpPr>
            <p:cNvPr id="102" name="Shape 102"/>
            <p:cNvSpPr/>
            <p:nvPr/>
          </p:nvSpPr>
          <p:spPr>
            <a:xfrm>
              <a:off x="4506332" y="3471135"/>
              <a:ext cx="412627" cy="412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rot="1408111">
              <a:off x="4915315" y="3468446"/>
              <a:ext cx="412629" cy="41262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248" y="73173"/>
                  </a:moveTo>
                  <a:cubicBezTo>
                    <a:pt x="14334" y="76813"/>
                    <a:pt x="15800" y="80344"/>
                    <a:pt x="17701" y="83657"/>
                  </a:cubicBezTo>
                  <a:cubicBezTo>
                    <a:pt x="12380" y="90339"/>
                    <a:pt x="12380" y="90339"/>
                    <a:pt x="12380" y="90339"/>
                  </a:cubicBezTo>
                  <a:cubicBezTo>
                    <a:pt x="10642" y="92566"/>
                    <a:pt x="10805" y="95663"/>
                    <a:pt x="12760" y="97673"/>
                  </a:cubicBezTo>
                  <a:cubicBezTo>
                    <a:pt x="21936" y="106799"/>
                    <a:pt x="21936" y="106799"/>
                    <a:pt x="21936" y="106799"/>
                  </a:cubicBezTo>
                  <a:cubicBezTo>
                    <a:pt x="23891" y="108809"/>
                    <a:pt x="27040" y="108972"/>
                    <a:pt x="29212" y="107234"/>
                  </a:cubicBezTo>
                  <a:cubicBezTo>
                    <a:pt x="35891" y="101964"/>
                    <a:pt x="35891" y="101964"/>
                    <a:pt x="35891" y="101964"/>
                  </a:cubicBezTo>
                  <a:cubicBezTo>
                    <a:pt x="39312" y="103920"/>
                    <a:pt x="43004" y="105495"/>
                    <a:pt x="46805" y="106582"/>
                  </a:cubicBezTo>
                  <a:cubicBezTo>
                    <a:pt x="47782" y="115165"/>
                    <a:pt x="47782" y="115165"/>
                    <a:pt x="47782" y="115165"/>
                  </a:cubicBezTo>
                  <a:cubicBezTo>
                    <a:pt x="48108" y="117935"/>
                    <a:pt x="50443" y="119999"/>
                    <a:pt x="53212" y="119999"/>
                  </a:cubicBezTo>
                  <a:cubicBezTo>
                    <a:pt x="66190" y="119999"/>
                    <a:pt x="66190" y="119999"/>
                    <a:pt x="66190" y="119999"/>
                  </a:cubicBezTo>
                  <a:cubicBezTo>
                    <a:pt x="68959" y="119999"/>
                    <a:pt x="71348" y="117935"/>
                    <a:pt x="71674" y="115165"/>
                  </a:cubicBezTo>
                  <a:cubicBezTo>
                    <a:pt x="72597" y="106853"/>
                    <a:pt x="72597" y="106853"/>
                    <a:pt x="72597" y="106853"/>
                  </a:cubicBezTo>
                  <a:cubicBezTo>
                    <a:pt x="76669" y="105821"/>
                    <a:pt x="80579" y="104191"/>
                    <a:pt x="84271" y="102127"/>
                  </a:cubicBezTo>
                  <a:cubicBezTo>
                    <a:pt x="90733" y="107234"/>
                    <a:pt x="90733" y="107234"/>
                    <a:pt x="90733" y="107234"/>
                  </a:cubicBezTo>
                  <a:cubicBezTo>
                    <a:pt x="92904" y="108972"/>
                    <a:pt x="96054" y="108809"/>
                    <a:pt x="98009" y="106853"/>
                  </a:cubicBezTo>
                  <a:cubicBezTo>
                    <a:pt x="107185" y="97673"/>
                    <a:pt x="107185" y="97673"/>
                    <a:pt x="107185" y="97673"/>
                  </a:cubicBezTo>
                  <a:cubicBezTo>
                    <a:pt x="109140" y="95717"/>
                    <a:pt x="109357" y="92566"/>
                    <a:pt x="107619" y="90393"/>
                  </a:cubicBezTo>
                  <a:cubicBezTo>
                    <a:pt x="102570" y="83983"/>
                    <a:pt x="102570" y="83983"/>
                    <a:pt x="102570" y="83983"/>
                  </a:cubicBezTo>
                  <a:cubicBezTo>
                    <a:pt x="104687" y="80398"/>
                    <a:pt x="106316" y="76541"/>
                    <a:pt x="107402" y="72521"/>
                  </a:cubicBezTo>
                  <a:cubicBezTo>
                    <a:pt x="115113" y="71652"/>
                    <a:pt x="115113" y="71652"/>
                    <a:pt x="115113" y="71652"/>
                  </a:cubicBezTo>
                  <a:cubicBezTo>
                    <a:pt x="117882" y="71326"/>
                    <a:pt x="120000" y="68990"/>
                    <a:pt x="120000" y="66165"/>
                  </a:cubicBezTo>
                  <a:cubicBezTo>
                    <a:pt x="120000" y="53236"/>
                    <a:pt x="120000" y="53236"/>
                    <a:pt x="120000" y="53236"/>
                  </a:cubicBezTo>
                  <a:cubicBezTo>
                    <a:pt x="120000" y="50411"/>
                    <a:pt x="117882" y="48076"/>
                    <a:pt x="115113" y="47750"/>
                  </a:cubicBezTo>
                  <a:cubicBezTo>
                    <a:pt x="107511" y="46880"/>
                    <a:pt x="107511" y="46880"/>
                    <a:pt x="107511" y="46880"/>
                  </a:cubicBezTo>
                  <a:cubicBezTo>
                    <a:pt x="106425" y="42915"/>
                    <a:pt x="104904" y="39112"/>
                    <a:pt x="102895" y="35527"/>
                  </a:cubicBezTo>
                  <a:cubicBezTo>
                    <a:pt x="107565" y="29606"/>
                    <a:pt x="107565" y="29606"/>
                    <a:pt x="107565" y="29606"/>
                  </a:cubicBezTo>
                  <a:cubicBezTo>
                    <a:pt x="109303" y="27378"/>
                    <a:pt x="109140" y="24282"/>
                    <a:pt x="107185" y="22272"/>
                  </a:cubicBezTo>
                  <a:cubicBezTo>
                    <a:pt x="98009" y="13146"/>
                    <a:pt x="98009" y="13146"/>
                    <a:pt x="98009" y="13146"/>
                  </a:cubicBezTo>
                  <a:cubicBezTo>
                    <a:pt x="96054" y="11190"/>
                    <a:pt x="92904" y="10973"/>
                    <a:pt x="90733" y="12711"/>
                  </a:cubicBezTo>
                  <a:cubicBezTo>
                    <a:pt x="84977" y="17274"/>
                    <a:pt x="84977" y="17274"/>
                    <a:pt x="84977" y="17274"/>
                  </a:cubicBezTo>
                  <a:cubicBezTo>
                    <a:pt x="81230" y="15101"/>
                    <a:pt x="77212" y="13417"/>
                    <a:pt x="73031" y="12277"/>
                  </a:cubicBezTo>
                  <a:cubicBezTo>
                    <a:pt x="72162" y="4834"/>
                    <a:pt x="72162" y="4834"/>
                    <a:pt x="72162" y="4834"/>
                  </a:cubicBezTo>
                  <a:cubicBezTo>
                    <a:pt x="71837" y="2064"/>
                    <a:pt x="69502" y="0"/>
                    <a:pt x="66733" y="0"/>
                  </a:cubicBezTo>
                  <a:cubicBezTo>
                    <a:pt x="53755" y="0"/>
                    <a:pt x="53755" y="0"/>
                    <a:pt x="53755" y="0"/>
                  </a:cubicBezTo>
                  <a:cubicBezTo>
                    <a:pt x="50986" y="0"/>
                    <a:pt x="48651" y="2064"/>
                    <a:pt x="48325" y="4834"/>
                  </a:cubicBezTo>
                  <a:cubicBezTo>
                    <a:pt x="47457" y="12277"/>
                    <a:pt x="47457" y="12277"/>
                    <a:pt x="47457" y="12277"/>
                  </a:cubicBezTo>
                  <a:cubicBezTo>
                    <a:pt x="43113" y="13472"/>
                    <a:pt x="39040" y="15210"/>
                    <a:pt x="35185" y="17492"/>
                  </a:cubicBezTo>
                  <a:cubicBezTo>
                    <a:pt x="29212" y="12711"/>
                    <a:pt x="29212" y="12711"/>
                    <a:pt x="29212" y="12711"/>
                  </a:cubicBezTo>
                  <a:cubicBezTo>
                    <a:pt x="27040" y="10973"/>
                    <a:pt x="23891" y="11190"/>
                    <a:pt x="21936" y="13146"/>
                  </a:cubicBezTo>
                  <a:cubicBezTo>
                    <a:pt x="12760" y="22326"/>
                    <a:pt x="12760" y="22326"/>
                    <a:pt x="12760" y="22326"/>
                  </a:cubicBezTo>
                  <a:cubicBezTo>
                    <a:pt x="10805" y="24282"/>
                    <a:pt x="10642" y="27433"/>
                    <a:pt x="12380" y="29606"/>
                  </a:cubicBezTo>
                  <a:cubicBezTo>
                    <a:pt x="17375" y="35961"/>
                    <a:pt x="17375" y="35961"/>
                    <a:pt x="17375" y="35961"/>
                  </a:cubicBezTo>
                  <a:cubicBezTo>
                    <a:pt x="15366" y="39547"/>
                    <a:pt x="13846" y="43404"/>
                    <a:pt x="12814" y="47369"/>
                  </a:cubicBezTo>
                  <a:cubicBezTo>
                    <a:pt x="4832" y="48293"/>
                    <a:pt x="4832" y="48293"/>
                    <a:pt x="4832" y="48293"/>
                  </a:cubicBezTo>
                  <a:cubicBezTo>
                    <a:pt x="2063" y="48619"/>
                    <a:pt x="0" y="50955"/>
                    <a:pt x="0" y="53779"/>
                  </a:cubicBezTo>
                  <a:cubicBezTo>
                    <a:pt x="0" y="66708"/>
                    <a:pt x="0" y="66708"/>
                    <a:pt x="0" y="66708"/>
                  </a:cubicBezTo>
                  <a:cubicBezTo>
                    <a:pt x="0" y="69533"/>
                    <a:pt x="2063" y="71869"/>
                    <a:pt x="4832" y="72195"/>
                  </a:cubicBezTo>
                  <a:lnTo>
                    <a:pt x="13248" y="73173"/>
                  </a:lnTo>
                  <a:close/>
                  <a:moveTo>
                    <a:pt x="60271" y="38080"/>
                  </a:moveTo>
                  <a:cubicBezTo>
                    <a:pt x="72054" y="38080"/>
                    <a:pt x="81665" y="47695"/>
                    <a:pt x="81665" y="59538"/>
                  </a:cubicBezTo>
                  <a:cubicBezTo>
                    <a:pt x="81665" y="71326"/>
                    <a:pt x="72054" y="80941"/>
                    <a:pt x="60271" y="80941"/>
                  </a:cubicBezTo>
                  <a:cubicBezTo>
                    <a:pt x="48434" y="80941"/>
                    <a:pt x="38823" y="71326"/>
                    <a:pt x="38823" y="59538"/>
                  </a:cubicBezTo>
                  <a:cubicBezTo>
                    <a:pt x="38823" y="47695"/>
                    <a:pt x="48434" y="38080"/>
                    <a:pt x="60271" y="380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71350" tIns="35675" rIns="71350" bIns="356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. Заключение.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3" y="869647"/>
            <a:ext cx="861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Вообще поддержка </a:t>
            </a:r>
            <a:r>
              <a:rPr lang="en-US" sz="1200" b="1" dirty="0" smtClean="0">
                <a:solidFill>
                  <a:schemeClr val="accent2"/>
                </a:solidFill>
              </a:rPr>
              <a:t>Windows</a:t>
            </a:r>
            <a:r>
              <a:rPr lang="en-US" sz="1200" dirty="0" smtClean="0"/>
              <a:t> </a:t>
            </a:r>
            <a:r>
              <a:rPr lang="ru-RU" sz="1200" dirty="0" smtClean="0"/>
              <a:t>в </a:t>
            </a:r>
            <a:r>
              <a:rPr lang="en-US" sz="1200" b="1" dirty="0">
                <a:solidFill>
                  <a:schemeClr val="accent1"/>
                </a:solidFill>
              </a:rPr>
              <a:t>Ansible</a:t>
            </a:r>
            <a:r>
              <a:rPr lang="en-US" sz="1200" dirty="0"/>
              <a:t> </a:t>
            </a:r>
            <a:r>
              <a:rPr lang="ru-RU" sz="1200" dirty="0" smtClean="0"/>
              <a:t>появилась сравнительно недавно. Все вышеописанные модули не входят в категорию </a:t>
            </a:r>
            <a:r>
              <a:rPr lang="en-US" sz="1200" dirty="0" smtClean="0"/>
              <a:t>Core modules </a:t>
            </a:r>
            <a:r>
              <a:rPr lang="ru-RU" sz="1200" dirty="0" smtClean="0"/>
              <a:t>и поддерживаются исключительно </a:t>
            </a:r>
            <a:r>
              <a:rPr lang="ru-RU" sz="1200" dirty="0" err="1" smtClean="0"/>
              <a:t>комьюнити</a:t>
            </a:r>
            <a:r>
              <a:rPr lang="ru-RU" sz="1200" dirty="0" smtClean="0"/>
              <a:t> со всеми вытекающими. </a:t>
            </a:r>
            <a:r>
              <a:rPr lang="ru-RU" sz="1200" dirty="0"/>
              <a:t>В</a:t>
            </a:r>
            <a:r>
              <a:rPr lang="ru-RU" sz="1200" dirty="0" smtClean="0"/>
              <a:t>озможно в дальнейшем ситуация изменится, но пока к сожалению все так: </a:t>
            </a:r>
            <a:endParaRPr lang="en-US" sz="1200" dirty="0"/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929" y="1582000"/>
            <a:ext cx="5636260" cy="31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ru-RU" smtClean="0">
                <a:latin typeface="Arial"/>
                <a:ea typeface="Arial"/>
                <a:cs typeface="Arial"/>
                <a:sym typeface="Arial"/>
              </a:rPr>
              <a:t>Практика</a:t>
            </a:r>
            <a:endParaRPr lang="ru"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7590" y="1177424"/>
            <a:ext cx="82138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err="1" smtClean="0">
                <a:solidFill>
                  <a:schemeClr val="dk1"/>
                </a:solidFill>
                <a:ea typeface="Calibri"/>
                <a:cs typeface="Calibri"/>
              </a:rPr>
              <a:t>Донастроить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ea typeface="Calibri"/>
                <a:cs typeface="Calibri"/>
              </a:rPr>
              <a:t>Windows 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бокс (потренироваться в настройке, изложенной на слайдах 3 и 4)</a:t>
            </a:r>
          </a:p>
          <a:p>
            <a:pPr marL="342900" indent="-34290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Создать роль установки </a:t>
            </a:r>
            <a:r>
              <a:rPr lang="en-US" sz="1200" dirty="0" err="1" smtClean="0">
                <a:solidFill>
                  <a:schemeClr val="dk1"/>
                </a:solidFill>
                <a:ea typeface="Calibri"/>
                <a:cs typeface="Calibri"/>
              </a:rPr>
              <a:t>Java+Tomcat</a:t>
            </a:r>
            <a:r>
              <a:rPr lang="en-US" sz="120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по образу той, которая была создана для установки на </a:t>
            </a:r>
            <a:r>
              <a:rPr lang="en-US" sz="1200" dirty="0" smtClean="0">
                <a:solidFill>
                  <a:schemeClr val="dk1"/>
                </a:solidFill>
                <a:ea typeface="Calibri"/>
                <a:cs typeface="Calibri"/>
              </a:rPr>
              <a:t>Linux </a:t>
            </a:r>
            <a:r>
              <a:rPr lang="ru-RU" sz="1200" dirty="0" smtClean="0">
                <a:solidFill>
                  <a:schemeClr val="dk1"/>
                </a:solidFill>
                <a:ea typeface="Calibri"/>
                <a:cs typeface="Calibri"/>
              </a:rPr>
              <a:t>бокс. Пошаговая инструкция: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590" y="869647"/>
            <a:ext cx="7385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Настало время пробовать использовать </a:t>
            </a:r>
            <a:r>
              <a:rPr lang="en-US" dirty="0" smtClean="0"/>
              <a:t>Ansible</a:t>
            </a:r>
            <a:r>
              <a:rPr lang="ru-RU" dirty="0" smtClean="0"/>
              <a:t> в </a:t>
            </a:r>
            <a:r>
              <a:rPr lang="en-US" dirty="0" smtClean="0"/>
              <a:t>Windows</a:t>
            </a:r>
            <a:r>
              <a:rPr lang="ru-RU" dirty="0" smtClean="0"/>
              <a:t>, задачи будут следующие:</a:t>
            </a:r>
            <a:endParaRPr lang="en-US" dirty="0"/>
          </a:p>
        </p:txBody>
      </p:sp>
      <p:sp>
        <p:nvSpPr>
          <p:cNvPr id="8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6588" y="1911846"/>
            <a:ext cx="82138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smtClean="0"/>
              <a:t>Создать временные папки </a:t>
            </a:r>
            <a:r>
              <a:rPr lang="en-US" sz="1200" dirty="0" smtClean="0"/>
              <a:t>C:\soft\Java, C:\Soft\Tomcat </a:t>
            </a:r>
            <a:r>
              <a:rPr lang="ru-RU" sz="1200" dirty="0" smtClean="0"/>
              <a:t>и </a:t>
            </a:r>
            <a:r>
              <a:rPr lang="en-US" sz="1200" dirty="0"/>
              <a:t>C:\Program Files\Tomcat </a:t>
            </a:r>
            <a:r>
              <a:rPr lang="ru-RU" sz="1200" dirty="0" smtClean="0"/>
              <a:t>(модуль </a:t>
            </a:r>
            <a:r>
              <a:rPr lang="en-US" sz="1200" dirty="0" err="1" smtClean="0"/>
              <a:t>win_file</a:t>
            </a:r>
            <a:r>
              <a:rPr lang="ru-RU" sz="1200" dirty="0" smtClean="0"/>
              <a:t>, пользуйтесь циклом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pPr marL="228600" indent="-2286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/>
              <a:t>Скопировать </a:t>
            </a:r>
            <a:r>
              <a:rPr lang="mr-IN" sz="1200" dirty="0" err="1"/>
              <a:t>java</a:t>
            </a:r>
            <a:r>
              <a:rPr lang="mr-IN" sz="1200" dirty="0"/>
              <a:t> </a:t>
            </a:r>
            <a:r>
              <a:rPr lang="ru-RU" sz="1200" dirty="0"/>
              <a:t>на удаленную </a:t>
            </a:r>
            <a:r>
              <a:rPr lang="ru-RU" sz="1200" dirty="0" smtClean="0"/>
              <a:t>машину в новую папку </a:t>
            </a:r>
            <a:r>
              <a:rPr lang="ru-RU" sz="1200" dirty="0"/>
              <a:t>(модуль </a:t>
            </a:r>
            <a:r>
              <a:rPr lang="en-US" sz="1200" dirty="0" err="1" smtClean="0"/>
              <a:t>win_copy</a:t>
            </a:r>
            <a:r>
              <a:rPr lang="ru-RU" sz="1200" dirty="0" smtClean="0"/>
              <a:t>, </a:t>
            </a:r>
            <a:r>
              <a:rPr lang="ru-RU" sz="1200" dirty="0"/>
              <a:t>дистрибутив </a:t>
            </a:r>
            <a:r>
              <a:rPr lang="ru-RU" sz="1200" dirty="0" smtClean="0"/>
              <a:t>взять</a:t>
            </a:r>
            <a:r>
              <a:rPr lang="en-US" sz="1200" dirty="0" smtClean="0"/>
              <a:t> </a:t>
            </a:r>
            <a:r>
              <a:rPr lang="ru-RU" sz="1200" dirty="0" smtClean="0"/>
              <a:t>в </a:t>
            </a:r>
            <a:r>
              <a:rPr lang="en-US" sz="1200" dirty="0"/>
              <a:t>/opt/soft/windows</a:t>
            </a:r>
            <a:r>
              <a:rPr lang="en-US" sz="1200" dirty="0" smtClean="0"/>
              <a:t>/)</a:t>
            </a:r>
            <a:endParaRPr lang="ru-RU" sz="1200" dirty="0" smtClean="0"/>
          </a:p>
          <a:p>
            <a:pPr marL="228600" indent="-2286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mr-IN" sz="1200" dirty="0" err="1"/>
              <a:t>Установить</a:t>
            </a:r>
            <a:r>
              <a:rPr lang="mr-IN" sz="1200" dirty="0"/>
              <a:t> </a:t>
            </a:r>
            <a:r>
              <a:rPr lang="mr-IN" sz="1200" dirty="0" err="1"/>
              <a:t>java</a:t>
            </a:r>
            <a:r>
              <a:rPr lang="mr-IN" sz="1200" dirty="0"/>
              <a:t> </a:t>
            </a:r>
            <a:r>
              <a:rPr lang="ru-RU" sz="1200" dirty="0"/>
              <a:t>(модуль </a:t>
            </a:r>
            <a:r>
              <a:rPr lang="en-US" sz="1200" dirty="0" err="1"/>
              <a:t>win_package</a:t>
            </a:r>
            <a:r>
              <a:rPr lang="ru-RU" sz="1200" dirty="0"/>
              <a:t>, </a:t>
            </a:r>
            <a:r>
              <a:rPr lang="ru-RU" sz="1200" dirty="0" err="1" smtClean="0"/>
              <a:t>айди</a:t>
            </a:r>
            <a:r>
              <a:rPr lang="ru-RU" sz="1200" dirty="0" smtClean="0"/>
              <a:t> найдете в файле </a:t>
            </a:r>
            <a:r>
              <a:rPr lang="en-US" sz="1200" dirty="0"/>
              <a:t>/</a:t>
            </a:r>
            <a:r>
              <a:rPr lang="en-US" sz="1200" dirty="0" smtClean="0"/>
              <a:t>opt/soft/windows/jdk1.8.reg)</a:t>
            </a:r>
            <a:endParaRPr lang="ru-RU" sz="1200" dirty="0" smtClean="0"/>
          </a:p>
          <a:p>
            <a:pPr marL="228600" indent="-2286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ru-RU" sz="1200" dirty="0" smtClean="0"/>
              <a:t>Установить переменную окружения </a:t>
            </a:r>
            <a:r>
              <a:rPr lang="en-US" sz="1200" dirty="0" smtClean="0"/>
              <a:t>JAVA_HOME (</a:t>
            </a:r>
            <a:r>
              <a:rPr lang="en-US" sz="1200" dirty="0" err="1" smtClean="0"/>
              <a:t>win_environment</a:t>
            </a:r>
            <a:r>
              <a:rPr lang="en-US" sz="1200" dirty="0" smtClean="0"/>
              <a:t>)</a:t>
            </a:r>
            <a:endParaRPr lang="mr-IN" sz="1200" dirty="0"/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r>
              <a:rPr lang="mr-IN" sz="1200" dirty="0" err="1" smtClean="0"/>
              <a:t>Скачать</a:t>
            </a:r>
            <a:r>
              <a:rPr lang="mr-IN" sz="1200" dirty="0" smtClean="0"/>
              <a:t> </a:t>
            </a:r>
            <a:r>
              <a:rPr lang="mr-IN" sz="1200" dirty="0" err="1"/>
              <a:t>дистрибутив</a:t>
            </a:r>
            <a:r>
              <a:rPr lang="mr-IN" sz="1200" dirty="0"/>
              <a:t> (</a:t>
            </a:r>
            <a:r>
              <a:rPr lang="mr-IN" sz="1200" dirty="0" err="1"/>
              <a:t>архив</a:t>
            </a:r>
            <a:r>
              <a:rPr lang="mr-IN" sz="1200" dirty="0"/>
              <a:t>) </a:t>
            </a:r>
            <a:r>
              <a:rPr lang="mr-IN" sz="1200" dirty="0" err="1" smtClean="0"/>
              <a:t>Tomcat</a:t>
            </a:r>
            <a:r>
              <a:rPr lang="en-US" sz="1200" dirty="0" smtClean="0"/>
              <a:t> (</a:t>
            </a:r>
            <a:r>
              <a:rPr lang="ru-RU" sz="1200" dirty="0" smtClean="0"/>
              <a:t>лежит в </a:t>
            </a:r>
            <a:r>
              <a:rPr lang="en-US" sz="1200" dirty="0" smtClean="0"/>
              <a:t>/opt/soft/win </a:t>
            </a:r>
            <a:r>
              <a:rPr lang="ru-RU" sz="1200" dirty="0" smtClean="0"/>
              <a:t>в </a:t>
            </a:r>
            <a:r>
              <a:rPr lang="en-US" sz="1200" dirty="0"/>
              <a:t>C:\Soft\Tomcat </a:t>
            </a:r>
            <a:r>
              <a:rPr lang="en-US" sz="1200" dirty="0" smtClean="0"/>
              <a:t>- </a:t>
            </a:r>
            <a:r>
              <a:rPr lang="en-US" sz="1200" dirty="0" err="1"/>
              <a:t>win_copy</a:t>
            </a:r>
            <a:r>
              <a:rPr lang="en-US" sz="1200" dirty="0" smtClean="0"/>
              <a:t>) </a:t>
            </a:r>
            <a:endParaRPr lang="mr-IN" sz="1200" dirty="0"/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r>
              <a:rPr lang="mr-IN" sz="1200" dirty="0" err="1"/>
              <a:t>Распаковать</a:t>
            </a:r>
            <a:r>
              <a:rPr lang="mr-IN" sz="1200" dirty="0"/>
              <a:t> </a:t>
            </a:r>
            <a:r>
              <a:rPr lang="mr-IN" sz="1200" dirty="0" err="1"/>
              <a:t>Tomcat</a:t>
            </a:r>
            <a:r>
              <a:rPr lang="mr-IN" sz="1200" dirty="0"/>
              <a:t> </a:t>
            </a:r>
            <a:r>
              <a:rPr lang="mr-IN" sz="1200" dirty="0" err="1"/>
              <a:t>и</a:t>
            </a:r>
            <a:r>
              <a:rPr lang="mr-IN" sz="1200" dirty="0"/>
              <a:t> </a:t>
            </a:r>
            <a:r>
              <a:rPr lang="mr-IN" sz="1200" dirty="0" err="1"/>
              <a:t>скопировать</a:t>
            </a:r>
            <a:r>
              <a:rPr lang="mr-IN" sz="1200" dirty="0"/>
              <a:t> </a:t>
            </a:r>
            <a:r>
              <a:rPr lang="mr-IN" sz="1200" dirty="0" err="1"/>
              <a:t>в</a:t>
            </a:r>
            <a:r>
              <a:rPr lang="mr-IN" sz="1200" dirty="0"/>
              <a:t> </a:t>
            </a:r>
            <a:r>
              <a:rPr lang="mr-IN" sz="1200" dirty="0" err="1"/>
              <a:t>рабочий</a:t>
            </a:r>
            <a:r>
              <a:rPr lang="mr-IN" sz="1200" dirty="0"/>
              <a:t> </a:t>
            </a:r>
            <a:r>
              <a:rPr lang="mr-IN" sz="1200" dirty="0" err="1"/>
              <a:t>каталог</a:t>
            </a:r>
            <a:r>
              <a:rPr lang="mr-IN" sz="1200" dirty="0"/>
              <a:t> </a:t>
            </a:r>
            <a:r>
              <a:rPr lang="mr-IN" sz="1200" dirty="0" smtClean="0"/>
              <a:t>(</a:t>
            </a:r>
            <a:r>
              <a:rPr lang="en-US" sz="1200" dirty="0"/>
              <a:t>C</a:t>
            </a:r>
            <a:r>
              <a:rPr lang="en-US" sz="1200" dirty="0" smtClean="0"/>
              <a:t>:\Program Files\Tomcat</a:t>
            </a:r>
            <a:r>
              <a:rPr lang="mr-IN" sz="1200" dirty="0" smtClean="0"/>
              <a:t>)</a:t>
            </a:r>
            <a:r>
              <a:rPr lang="en-US" sz="1200" dirty="0" smtClean="0"/>
              <a:t> (</a:t>
            </a:r>
            <a:r>
              <a:rPr lang="ru-RU" sz="1200" dirty="0" smtClean="0"/>
              <a:t>модуль </a:t>
            </a:r>
            <a:r>
              <a:rPr lang="en-US" sz="1200" dirty="0" err="1" smtClean="0"/>
              <a:t>win_unzip</a:t>
            </a:r>
            <a:r>
              <a:rPr lang="en-US" sz="1200" dirty="0"/>
              <a:t> </a:t>
            </a:r>
            <a:r>
              <a:rPr lang="en-US" sz="1200" dirty="0" smtClean="0"/>
              <a:t>- </a:t>
            </a:r>
            <a:r>
              <a:rPr lang="ru-RU" sz="1200" dirty="0" smtClean="0"/>
              <a:t>сделайте задачу идемпотентной</a:t>
            </a:r>
            <a:r>
              <a:rPr lang="en-US" sz="1200" dirty="0" smtClean="0"/>
              <a:t>)</a:t>
            </a:r>
            <a:endParaRPr lang="mr-IN" sz="1200" dirty="0"/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r>
              <a:rPr lang="mr-IN" sz="1200" dirty="0" err="1" smtClean="0"/>
              <a:t>Скопировать</a:t>
            </a:r>
            <a:r>
              <a:rPr lang="mr-IN" sz="1200" dirty="0" smtClean="0"/>
              <a:t> </a:t>
            </a:r>
            <a:r>
              <a:rPr lang="mr-IN" sz="1200" dirty="0"/>
              <a:t>(</a:t>
            </a:r>
            <a:r>
              <a:rPr lang="mr-IN" sz="1200" dirty="0" err="1"/>
              <a:t>настроить</a:t>
            </a:r>
            <a:r>
              <a:rPr lang="mr-IN" sz="1200" dirty="0"/>
              <a:t>) </a:t>
            </a:r>
            <a:r>
              <a:rPr lang="mr-IN" sz="1200" dirty="0" err="1"/>
              <a:t>server.xml</a:t>
            </a:r>
            <a:r>
              <a:rPr lang="mr-IN" sz="1200" dirty="0"/>
              <a:t> </a:t>
            </a:r>
            <a:r>
              <a:rPr lang="ru-RU" sz="1200" dirty="0" smtClean="0"/>
              <a:t>и </a:t>
            </a:r>
            <a:r>
              <a:rPr lang="en-US" sz="1200" dirty="0" smtClean="0"/>
              <a:t>tomcat-</a:t>
            </a:r>
            <a:r>
              <a:rPr lang="en-US" sz="1200" dirty="0" err="1" smtClean="0"/>
              <a:t>users.xml</a:t>
            </a:r>
            <a:r>
              <a:rPr lang="ru-RU" sz="1200" dirty="0" smtClean="0"/>
              <a:t> (модуль </a:t>
            </a:r>
            <a:r>
              <a:rPr lang="en-US" sz="1200" dirty="0" err="1" smtClean="0"/>
              <a:t>win_template</a:t>
            </a:r>
            <a:r>
              <a:rPr lang="ru-RU" sz="1200" dirty="0" smtClean="0"/>
              <a:t>, пользуйтесь циклом)</a:t>
            </a:r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r>
              <a:rPr lang="ru-RU" sz="1200" dirty="0" smtClean="0"/>
              <a:t>Н</a:t>
            </a:r>
            <a:r>
              <a:rPr lang="mr-IN" sz="1200" dirty="0" err="1" smtClean="0"/>
              <a:t>ужно</a:t>
            </a:r>
            <a:r>
              <a:rPr lang="mr-IN" sz="1200" dirty="0" smtClean="0"/>
              <a:t> </a:t>
            </a:r>
            <a:r>
              <a:rPr lang="ru-RU" sz="1200" dirty="0" smtClean="0"/>
              <a:t>установить </a:t>
            </a:r>
            <a:r>
              <a:rPr lang="mr-IN" sz="1200" dirty="0" err="1" smtClean="0"/>
              <a:t>томкат</a:t>
            </a:r>
            <a:r>
              <a:rPr lang="mr-IN" sz="1200" dirty="0" smtClean="0"/>
              <a:t> </a:t>
            </a:r>
            <a:r>
              <a:rPr lang="mr-IN" sz="1200" dirty="0" err="1"/>
              <a:t>как</a:t>
            </a:r>
            <a:r>
              <a:rPr lang="mr-IN" sz="1200" dirty="0"/>
              <a:t> </a:t>
            </a:r>
            <a:r>
              <a:rPr lang="mr-IN" sz="1200" dirty="0" err="1"/>
              <a:t>сервис</a:t>
            </a:r>
            <a:r>
              <a:rPr lang="mr-IN" sz="1200" dirty="0"/>
              <a:t> </a:t>
            </a:r>
            <a:r>
              <a:rPr lang="en-US" sz="1200" dirty="0" smtClean="0"/>
              <a:t>(</a:t>
            </a:r>
            <a:r>
              <a:rPr lang="ru-RU" sz="1200" dirty="0" smtClean="0"/>
              <a:t>детали </a:t>
            </a:r>
            <a:r>
              <a:rPr lang="en-US" sz="1200" dirty="0"/>
              <a:t>/</a:t>
            </a:r>
            <a:r>
              <a:rPr lang="en-US" sz="1200" dirty="0" smtClean="0"/>
              <a:t>opt/soft/win</a:t>
            </a:r>
            <a:r>
              <a:rPr lang="ru-RU" sz="1200" dirty="0" smtClean="0"/>
              <a:t>/</a:t>
            </a:r>
            <a:r>
              <a:rPr lang="en-US" sz="1200" dirty="0" smtClean="0"/>
              <a:t>Apache_Tomcat_9_HOW-TO.url</a:t>
            </a:r>
            <a:r>
              <a:rPr lang="ru-RU" sz="1200" dirty="0" smtClean="0"/>
              <a:t>) и з</a:t>
            </a:r>
            <a:r>
              <a:rPr lang="mr-IN" sz="1200" dirty="0" err="1" smtClean="0"/>
              <a:t>апустить</a:t>
            </a:r>
            <a:r>
              <a:rPr lang="en-US" sz="1200" dirty="0" smtClean="0"/>
              <a:t> (</a:t>
            </a:r>
            <a:r>
              <a:rPr lang="en-US" sz="1200" dirty="0" err="1" smtClean="0"/>
              <a:t>win_service</a:t>
            </a:r>
            <a:r>
              <a:rPr lang="en-US" sz="1200" dirty="0" smtClean="0"/>
              <a:t>)</a:t>
            </a:r>
            <a:endParaRPr lang="ru-RU" sz="1200" dirty="0" smtClean="0"/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r>
              <a:rPr lang="mr-IN" sz="1200" dirty="0" err="1" smtClean="0"/>
              <a:t>Проверить</a:t>
            </a:r>
            <a:r>
              <a:rPr lang="mr-IN" sz="1200" dirty="0" smtClean="0"/>
              <a:t> </a:t>
            </a:r>
            <a:r>
              <a:rPr lang="mr-IN" sz="1200" dirty="0" err="1" smtClean="0"/>
              <a:t>работу</a:t>
            </a:r>
            <a:r>
              <a:rPr lang="ru-RU" sz="1200" dirty="0" smtClean="0"/>
              <a:t> </a:t>
            </a:r>
            <a:r>
              <a:rPr lang="en-US" sz="1200" dirty="0" smtClean="0"/>
              <a:t>Tomcat</a:t>
            </a:r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r>
              <a:rPr lang="ru-RU" sz="1200" dirty="0" smtClean="0"/>
              <a:t>Установить тестовое приложение в </a:t>
            </a:r>
            <a:r>
              <a:rPr lang="en-US" sz="1200" dirty="0" smtClean="0"/>
              <a:t>Tomcat (/opt/soft/nix/ansible-demo-</a:t>
            </a:r>
            <a:r>
              <a:rPr lang="en-US" sz="1200" dirty="0" err="1" smtClean="0"/>
              <a:t>app.war</a:t>
            </a:r>
            <a:r>
              <a:rPr lang="en-US" sz="1200" dirty="0" smtClean="0"/>
              <a:t> </a:t>
            </a:r>
            <a:r>
              <a:rPr lang="ru-RU" sz="1200" dirty="0" smtClean="0"/>
              <a:t>достаточно положить в папку </a:t>
            </a:r>
            <a:r>
              <a:rPr lang="en-US" sz="1200" dirty="0" err="1" smtClean="0"/>
              <a:t>webapps</a:t>
            </a:r>
            <a:r>
              <a:rPr lang="ru-RU" sz="1200" dirty="0" smtClean="0"/>
              <a:t>, где установлен </a:t>
            </a:r>
            <a:r>
              <a:rPr lang="ru-RU" sz="1200" dirty="0" err="1" smtClean="0"/>
              <a:t>томкат</a:t>
            </a:r>
            <a:r>
              <a:rPr lang="ru-RU" sz="1200" dirty="0" smtClean="0"/>
              <a:t> - модуль </a:t>
            </a:r>
            <a:r>
              <a:rPr lang="en-US" sz="1200" dirty="0" err="1" smtClean="0"/>
              <a:t>win_copy</a:t>
            </a:r>
            <a:r>
              <a:rPr lang="ru-RU" sz="1200" dirty="0" smtClean="0"/>
              <a:t>)</a:t>
            </a:r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r>
              <a:rPr lang="ru-RU" sz="1200" dirty="0" smtClean="0"/>
              <a:t>Проверить его работоспособность так: </a:t>
            </a:r>
            <a:r>
              <a:rPr lang="en-US" sz="1200" dirty="0"/>
              <a:t>&lt;</a:t>
            </a:r>
            <a:r>
              <a:rPr lang="en-US" sz="1200" dirty="0" err="1" smtClean="0"/>
              <a:t>tomcat_url</a:t>
            </a:r>
            <a:r>
              <a:rPr lang="en-US" sz="1200" dirty="0" smtClean="0"/>
              <a:t>&gt;:&lt;port&gt;/ansible-demo-app</a:t>
            </a:r>
            <a:endParaRPr lang="en-US" sz="1200" dirty="0"/>
          </a:p>
          <a:p>
            <a:pPr marL="228600" indent="-228600">
              <a:buClr>
                <a:schemeClr val="accent2"/>
              </a:buClr>
              <a:buFont typeface="+mj-lt"/>
              <a:buAutoNum type="arabicPeriod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2097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79"/>
          <p:cNvSpPr txBox="1"/>
          <p:nvPr/>
        </p:nvSpPr>
        <p:spPr>
          <a:xfrm>
            <a:off x="6749513" y="657349"/>
            <a:ext cx="2193008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700" dirty="0" smtClean="0">
                <a:solidFill>
                  <a:schemeClr val="accent1"/>
                </a:solidFill>
              </a:rPr>
              <a:t>Особенности работы с </a:t>
            </a:r>
            <a:r>
              <a:rPr lang="en-US" sz="700" dirty="0" smtClean="0">
                <a:solidFill>
                  <a:schemeClr val="accent1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900" dirty="0">
                <a:solidFill>
                  <a:schemeClr val="accent2"/>
                </a:solidFill>
              </a:rPr>
              <a:t>Практика</a:t>
            </a:r>
            <a:endParaRPr lang="ru" sz="900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9619" y="2306781"/>
            <a:ext cx="2837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smtClean="0">
                <a:solidFill>
                  <a:schemeClr val="accent1"/>
                </a:solidFill>
              </a:rPr>
              <a:t>Вопросы?</a:t>
            </a:r>
            <a:endParaRPr lang="en-US" sz="4000" b="1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Ansible.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633" y="789881"/>
            <a:ext cx="8750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 начале мы с вами говорили, что </a:t>
            </a:r>
            <a:r>
              <a:rPr lang="en-US" sz="1200" b="1" dirty="0" smtClean="0">
                <a:solidFill>
                  <a:schemeClr val="accent1"/>
                </a:solidFill>
              </a:rPr>
              <a:t>Ansible</a:t>
            </a:r>
            <a:r>
              <a:rPr lang="en-US" sz="1200" dirty="0" smtClean="0"/>
              <a:t> </a:t>
            </a:r>
            <a:r>
              <a:rPr lang="ru-RU" sz="1200" dirty="0" smtClean="0"/>
              <a:t>работает не только с </a:t>
            </a:r>
            <a:r>
              <a:rPr lang="en-US" sz="1200" dirty="0" smtClean="0"/>
              <a:t>*nix </a:t>
            </a:r>
            <a:r>
              <a:rPr lang="ru-RU" sz="1200" dirty="0" smtClean="0"/>
              <a:t>хостами, но и появилась поддержка </a:t>
            </a:r>
            <a:r>
              <a:rPr lang="en-US" sz="1200" dirty="0" smtClean="0"/>
              <a:t>Windows </a:t>
            </a:r>
            <a:r>
              <a:rPr lang="ru-RU" sz="1200" dirty="0" smtClean="0"/>
              <a:t>хостов, в качестве управляемых серверов. Реализована эта поддержка не стандартными и привычными для инструмента способами (через </a:t>
            </a:r>
            <a:r>
              <a:rPr lang="en-US" sz="1200" dirty="0" err="1" smtClean="0"/>
              <a:t>ssh</a:t>
            </a:r>
            <a:r>
              <a:rPr lang="en-US" sz="1200" dirty="0" smtClean="0"/>
              <a:t> </a:t>
            </a:r>
            <a:r>
              <a:rPr lang="ru-RU" sz="1200" dirty="0" smtClean="0"/>
              <a:t>и </a:t>
            </a:r>
            <a:r>
              <a:rPr lang="en-US" sz="1200" dirty="0" smtClean="0"/>
              <a:t>Python</a:t>
            </a:r>
            <a:r>
              <a:rPr lang="ru-RU" sz="1200" dirty="0" smtClean="0"/>
              <a:t>), а специфичными для </a:t>
            </a:r>
            <a:r>
              <a:rPr lang="en-US" sz="1200" b="1" dirty="0" smtClean="0">
                <a:solidFill>
                  <a:schemeClr val="accent2"/>
                </a:solidFill>
              </a:rPr>
              <a:t>Windows</a:t>
            </a:r>
            <a:r>
              <a:rPr lang="en-US" sz="1200" dirty="0" smtClean="0"/>
              <a:t> - WinRM + PowerShell 3</a:t>
            </a:r>
            <a:r>
              <a:rPr lang="ru-RU" sz="1200" dirty="0" smtClean="0"/>
              <a:t>.0</a:t>
            </a:r>
            <a:r>
              <a:rPr lang="en-US" sz="1200" dirty="0" smtClean="0"/>
              <a:t>+</a:t>
            </a:r>
            <a:r>
              <a:rPr lang="ru-RU" sz="1200" dirty="0" smtClean="0"/>
              <a:t>. Связано это с тем, что разработчики </a:t>
            </a:r>
            <a:r>
              <a:rPr lang="en-US" sz="1200" b="1" dirty="0">
                <a:solidFill>
                  <a:schemeClr val="accent1"/>
                </a:solidFill>
              </a:rPr>
              <a:t>Ansible</a:t>
            </a:r>
            <a:r>
              <a:rPr lang="en-US" sz="1200" dirty="0" smtClean="0"/>
              <a:t> </a:t>
            </a:r>
            <a:r>
              <a:rPr lang="ru-RU" sz="1200" dirty="0" smtClean="0"/>
              <a:t>решили не изобретать велосипедов, а пользоваться встроенными официальными функциями.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47632" y="1723596"/>
            <a:ext cx="861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Как можно сразу же предположить из-за этого привычные нам модули могут не работать - так и происходит, для </a:t>
            </a:r>
            <a:r>
              <a:rPr lang="en-US" sz="1200" b="1" dirty="0">
                <a:solidFill>
                  <a:schemeClr val="accent2"/>
                </a:solidFill>
              </a:rPr>
              <a:t>Windows</a:t>
            </a:r>
            <a:r>
              <a:rPr lang="en-US" sz="1200" dirty="0" smtClean="0"/>
              <a:t> </a:t>
            </a:r>
            <a:r>
              <a:rPr lang="ru-RU" sz="1200" dirty="0" smtClean="0"/>
              <a:t>были написаны отдельные модули и их на данный момент уже около 60. Эти модули обычно начинаются с </a:t>
            </a:r>
            <a:r>
              <a:rPr lang="en-US" sz="1200" dirty="0" smtClean="0"/>
              <a:t>win_ </a:t>
            </a:r>
            <a:r>
              <a:rPr lang="ru-RU" sz="1200" dirty="0" smtClean="0"/>
              <a:t>поэтому их просто идентифицировать:  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33375" y="2315629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ansible-doc -l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grep win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3375" y="2798704"/>
            <a:ext cx="2509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ansible-doc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win_command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632" y="2556686"/>
            <a:ext cx="3472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И получить </a:t>
            </a:r>
            <a:r>
              <a:rPr lang="ru-RU" sz="1200" smtClean="0"/>
              <a:t>по каждому справку с примерами: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47631" y="3046453"/>
            <a:ext cx="6062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/>
              <a:t>Кроме того, следующий список</a:t>
            </a:r>
            <a:r>
              <a:rPr lang="en-US" sz="1200" dirty="0" smtClean="0"/>
              <a:t> </a:t>
            </a:r>
            <a:r>
              <a:rPr lang="ru-RU" sz="1200" dirty="0" smtClean="0"/>
              <a:t>стандартных модулей также работает с </a:t>
            </a:r>
            <a:r>
              <a:rPr lang="en-US" sz="1200" b="1" dirty="0">
                <a:solidFill>
                  <a:schemeClr val="accent2"/>
                </a:solidFill>
              </a:rPr>
              <a:t>Windows</a:t>
            </a:r>
            <a:r>
              <a:rPr lang="en-US" sz="1200" dirty="0" smtClean="0"/>
              <a:t>: 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35256" y="330364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add_host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include_vars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5315" y="332345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set_fact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slurp</a:t>
            </a:r>
          </a:p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win_template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14" name="Shape 1629"/>
          <p:cNvSpPr/>
          <p:nvPr/>
        </p:nvSpPr>
        <p:spPr>
          <a:xfrm>
            <a:off x="3905800" y="2197149"/>
            <a:ext cx="4992667" cy="768920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9216" y="2206181"/>
            <a:ext cx="4566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Однако эти ограничения распространяются только на модули и их работу, весь остальной обширный функционал </a:t>
            </a:r>
            <a:r>
              <a:rPr lang="en-US" sz="1100" dirty="0" smtClean="0">
                <a:solidFill>
                  <a:schemeClr val="tx1"/>
                </a:solidFill>
              </a:rPr>
              <a:t>Ansible</a:t>
            </a:r>
            <a:r>
              <a:rPr lang="ru-RU" sz="1100" dirty="0" smtClean="0">
                <a:solidFill>
                  <a:schemeClr val="tx1"/>
                </a:solidFill>
              </a:rPr>
              <a:t>, который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23" y="2241680"/>
            <a:ext cx="377325" cy="3771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26821" y="2535182"/>
            <a:ext cx="49716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мы с вами рассмотрели нам все еще доступен и мы всецело можем им пользоваться.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26999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</a:t>
            </a:r>
            <a:r>
              <a:rPr lang="en-US" dirty="0" smtClean="0"/>
              <a:t>Windows-</a:t>
            </a:r>
            <a:r>
              <a:rPr lang="ru-RU" dirty="0" smtClean="0"/>
              <a:t>машин</a:t>
            </a:r>
            <a:endParaRPr lang="ru-RU" dirty="0"/>
          </a:p>
        </p:txBody>
      </p:sp>
      <p:sp>
        <p:nvSpPr>
          <p:cNvPr id="3" name="Rectangle 1"/>
          <p:cNvSpPr/>
          <p:nvPr/>
        </p:nvSpPr>
        <p:spPr>
          <a:xfrm>
            <a:off x="147633" y="848381"/>
            <a:ext cx="8615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Для управления машиной на </a:t>
            </a:r>
            <a:r>
              <a:rPr lang="en-US" sz="1200" dirty="0" smtClean="0"/>
              <a:t>Windows</a:t>
            </a:r>
            <a:r>
              <a:rPr lang="ru-RU" sz="1200" dirty="0" smtClean="0"/>
              <a:t>, требуется провести подготовительные мероприятия на каждом </a:t>
            </a:r>
            <a:r>
              <a:rPr lang="en-US" sz="1200" dirty="0" smtClean="0"/>
              <a:t>windows-</a:t>
            </a:r>
            <a:r>
              <a:rPr lang="ru-RU" sz="1200" dirty="0" smtClean="0"/>
              <a:t>хосте. Чтобы упростить жизнь администраторам, был создан скрипт </a:t>
            </a:r>
            <a:r>
              <a:rPr lang="ru-RU" sz="1200" dirty="0" err="1" smtClean="0"/>
              <a:t>автоподготовки</a:t>
            </a:r>
            <a:r>
              <a:rPr lang="ru-RU" sz="1200" dirty="0" smtClean="0"/>
              <a:t>:</a:t>
            </a:r>
            <a:endParaRPr lang="en-US" sz="1200" dirty="0"/>
          </a:p>
        </p:txBody>
      </p:sp>
      <p:sp>
        <p:nvSpPr>
          <p:cNvPr id="5" name="Rectangle 2"/>
          <p:cNvSpPr/>
          <p:nvPr/>
        </p:nvSpPr>
        <p:spPr>
          <a:xfrm>
            <a:off x="262167" y="1311229"/>
            <a:ext cx="86196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github.com/ansible/ansible/blob/devel/examples/scripts/ConfigureRemotingForAnsible.ps1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Rectangle 1"/>
          <p:cNvSpPr/>
          <p:nvPr/>
        </p:nvSpPr>
        <p:spPr>
          <a:xfrm>
            <a:off x="147632" y="1669119"/>
            <a:ext cx="8615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Для базовой настройки достаточно запустить скрипт от имени администратора следующим образом:</a:t>
            </a:r>
            <a:endParaRPr lang="en-US" sz="1200" dirty="0"/>
          </a:p>
        </p:txBody>
      </p:sp>
      <p:sp>
        <p:nvSpPr>
          <p:cNvPr id="7" name="Rectangle 25"/>
          <p:cNvSpPr/>
          <p:nvPr/>
        </p:nvSpPr>
        <p:spPr>
          <a:xfrm>
            <a:off x="308518" y="2033269"/>
            <a:ext cx="8300152" cy="31260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08518" y="2038093"/>
            <a:ext cx="8300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powershell.exe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bypass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ConfigureRemotingForAnsible.ps1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150910" y="2481478"/>
            <a:ext cx="8615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Ansible</a:t>
            </a:r>
            <a:r>
              <a:rPr lang="en-US" sz="1200" dirty="0" smtClean="0"/>
              <a:t> </a:t>
            </a:r>
            <a:r>
              <a:rPr lang="ru-RU" sz="1200" dirty="0" smtClean="0"/>
              <a:t>поддерживает следующие варианты авторизации на </a:t>
            </a:r>
            <a:r>
              <a:rPr lang="en-US" sz="1200" dirty="0" smtClean="0"/>
              <a:t>Windows:</a:t>
            </a:r>
            <a:endParaRPr lang="en-US" sz="12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2213309" y="2858031"/>
          <a:ext cx="4717382" cy="149838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72318"/>
                <a:gridCol w="1232452"/>
                <a:gridCol w="1184744"/>
                <a:gridCol w="1327868"/>
              </a:tblGrid>
              <a:tr h="359376">
                <a:tc>
                  <a:txBody>
                    <a:bodyPr/>
                    <a:lstStyle/>
                    <a:p>
                      <a:r>
                        <a:rPr lang="ru-RU" sz="1200" b="1" dirty="0" smtClean="0"/>
                        <a:t>Вариант</a:t>
                      </a:r>
                      <a:endParaRPr lang="en-US" sz="1200" b="1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/>
                        <a:t>Локальные УЗ</a:t>
                      </a:r>
                      <a:endParaRPr lang="en-US" sz="1200" b="1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/>
                        <a:t>Доменные УЗ</a:t>
                      </a:r>
                      <a:endParaRPr lang="en-US" sz="1200" b="1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/>
                        <a:t>Делегирование</a:t>
                      </a:r>
                      <a:endParaRPr lang="en-US" sz="1200" b="1" dirty="0"/>
                    </a:p>
                  </a:txBody>
                  <a:tcPr marL="44922" marR="44922" marT="22461" marB="22461" anchor="ctr"/>
                </a:tc>
              </a:tr>
              <a:tr h="149740">
                <a:tc>
                  <a:txBody>
                    <a:bodyPr/>
                    <a:lstStyle/>
                    <a:p>
                      <a:r>
                        <a:rPr lang="en-US" sz="1200" dirty="0"/>
                        <a:t>Basic</a:t>
                      </a:r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</a:tr>
              <a:tr h="149740">
                <a:tc>
                  <a:txBody>
                    <a:bodyPr/>
                    <a:lstStyle/>
                    <a:p>
                      <a:r>
                        <a:rPr lang="en-US" sz="1200" dirty="0"/>
                        <a:t>Certificate</a:t>
                      </a:r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</a:tr>
              <a:tr h="149740">
                <a:tc>
                  <a:txBody>
                    <a:bodyPr/>
                    <a:lstStyle/>
                    <a:p>
                      <a:r>
                        <a:rPr lang="en-US" sz="1200"/>
                        <a:t>Kerberos</a:t>
                      </a:r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</a:tr>
              <a:tr h="149740">
                <a:tc>
                  <a:txBody>
                    <a:bodyPr/>
                    <a:lstStyle/>
                    <a:p>
                      <a:r>
                        <a:rPr lang="en-US" sz="1200" dirty="0"/>
                        <a:t>NTLM</a:t>
                      </a:r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Нет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</a:tr>
              <a:tr h="1497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CredSSP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4922" marR="44922" marT="22461" marB="22461" anchor="ctr"/>
                </a:tc>
              </a:tr>
            </a:tbl>
          </a:graphicData>
        </a:graphic>
      </p:graphicFrame>
      <p:sp>
        <p:nvSpPr>
          <p:cNvPr id="12" name="Rectangle 1"/>
          <p:cNvSpPr/>
          <p:nvPr/>
        </p:nvSpPr>
        <p:spPr>
          <a:xfrm>
            <a:off x="150910" y="4470629"/>
            <a:ext cx="8615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В рамках курса остановимся на </a:t>
            </a:r>
            <a:r>
              <a:rPr lang="en-US" sz="1200" dirty="0" smtClean="0"/>
              <a:t>Basic </a:t>
            </a:r>
            <a:r>
              <a:rPr lang="ru-RU" sz="1200" dirty="0" smtClean="0"/>
              <a:t>и </a:t>
            </a:r>
            <a:r>
              <a:rPr lang="en-US" sz="1200" dirty="0" smtClean="0"/>
              <a:t>NTLM</a:t>
            </a:r>
            <a:r>
              <a:rPr lang="ru-RU" sz="1200" dirty="0" smtClean="0"/>
              <a:t>. </a:t>
            </a:r>
            <a:endParaRPr lang="en-US" sz="1200" dirty="0"/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5"/>
          <p:cNvSpPr/>
          <p:nvPr/>
        </p:nvSpPr>
        <p:spPr>
          <a:xfrm>
            <a:off x="421925" y="2436567"/>
            <a:ext cx="5088329" cy="246221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hape 1629"/>
          <p:cNvSpPr/>
          <p:nvPr/>
        </p:nvSpPr>
        <p:spPr>
          <a:xfrm>
            <a:off x="5680852" y="2819752"/>
            <a:ext cx="3260992" cy="1656555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 на </a:t>
            </a:r>
            <a:r>
              <a:rPr lang="en-US" dirty="0" smtClean="0"/>
              <a:t>Windows-</a:t>
            </a:r>
            <a:r>
              <a:rPr lang="ru-RU" dirty="0" smtClean="0"/>
              <a:t>машине</a:t>
            </a:r>
            <a:endParaRPr lang="ru-RU" dirty="0"/>
          </a:p>
        </p:txBody>
      </p:sp>
      <p:sp>
        <p:nvSpPr>
          <p:cNvPr id="3" name="Rectangle 1"/>
          <p:cNvSpPr/>
          <p:nvPr/>
        </p:nvSpPr>
        <p:spPr>
          <a:xfrm>
            <a:off x="147633" y="848381"/>
            <a:ext cx="8615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Варианты </a:t>
            </a:r>
            <a:r>
              <a:rPr lang="en-US" sz="1200" b="1" dirty="0" smtClean="0"/>
              <a:t>Basic </a:t>
            </a:r>
            <a:r>
              <a:rPr lang="en-US" sz="1200" dirty="0" smtClean="0"/>
              <a:t>(plain text) </a:t>
            </a:r>
            <a:r>
              <a:rPr lang="ru-RU" sz="1200" dirty="0" smtClean="0"/>
              <a:t>и </a:t>
            </a:r>
            <a:r>
              <a:rPr lang="en-US" sz="1200" b="1" dirty="0" smtClean="0"/>
              <a:t>NTLM</a:t>
            </a:r>
            <a:r>
              <a:rPr lang="ru-RU" sz="1200" dirty="0" smtClean="0"/>
              <a:t> работают «из коробки» – достаточно установить модуль </a:t>
            </a:r>
            <a:r>
              <a:rPr lang="en-US" sz="1200" dirty="0" err="1" smtClean="0"/>
              <a:t>pywinrm</a:t>
            </a:r>
            <a:r>
              <a:rPr lang="en-US" sz="1200" dirty="0" smtClean="0"/>
              <a:t>:</a:t>
            </a:r>
            <a:endParaRPr lang="en-US" sz="1200" dirty="0"/>
          </a:p>
        </p:txBody>
      </p:sp>
      <p:sp>
        <p:nvSpPr>
          <p:cNvPr id="10" name="Rectangle 1"/>
          <p:cNvSpPr/>
          <p:nvPr/>
        </p:nvSpPr>
        <p:spPr>
          <a:xfrm>
            <a:off x="147634" y="2080189"/>
            <a:ext cx="8615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Для подключения можно использовать </a:t>
            </a:r>
            <a:r>
              <a:rPr lang="en-US" sz="1200" dirty="0" smtClean="0"/>
              <a:t>inventory-</a:t>
            </a:r>
            <a:r>
              <a:rPr lang="ru-RU" sz="1200" dirty="0" smtClean="0"/>
              <a:t>файл примерно такого вида:</a:t>
            </a:r>
            <a:endParaRPr lang="en-US" sz="1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21925" y="2436568"/>
            <a:ext cx="508833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[windows]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windows-host1.domain.local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windows-host2.domain.local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windows:vars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winadmin@domain.local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P@$$w0rd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5986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ansible_connection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winrm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ansible_winrm_transport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ntlm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ansible_winrm_server_cert_validation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ignore</a:t>
            </a:r>
          </a:p>
        </p:txBody>
      </p:sp>
      <p:sp>
        <p:nvSpPr>
          <p:cNvPr id="16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0140" y="2901204"/>
            <a:ext cx="2771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chemeClr val="tx1"/>
                </a:solidFill>
              </a:rPr>
              <a:t>1. </a:t>
            </a:r>
            <a:r>
              <a:rPr lang="ru-RU" sz="1100" dirty="0" smtClean="0">
                <a:solidFill>
                  <a:schemeClr val="tx1"/>
                </a:solidFill>
              </a:rPr>
              <a:t>Рекомендуется хранить пароли в файле 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  <a:r>
              <a:rPr lang="en-US" sz="1100" dirty="0" err="1" smtClean="0">
                <a:solidFill>
                  <a:schemeClr val="tx1"/>
                </a:solidFill>
              </a:rPr>
              <a:t>group_vars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  <a:r>
              <a:rPr lang="en-US" sz="1100" dirty="0" err="1" smtClean="0">
                <a:solidFill>
                  <a:schemeClr val="tx1"/>
                </a:solidFill>
              </a:rPr>
              <a:t>groupname.yml</a:t>
            </a:r>
            <a:r>
              <a:rPr lang="ru-RU" sz="1100" dirty="0" smtClean="0">
                <a:solidFill>
                  <a:schemeClr val="tx1"/>
                </a:solidFill>
              </a:rPr>
              <a:t> , </a:t>
            </a:r>
          </a:p>
        </p:txBody>
      </p:sp>
      <p:pic>
        <p:nvPicPr>
          <p:cNvPr id="19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34" y="2913526"/>
            <a:ext cx="351605" cy="377168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5759295" y="3280061"/>
            <a:ext cx="31825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1100" dirty="0"/>
              <a:t>а сами файлы, в свою очередь,</a:t>
            </a:r>
            <a:r>
              <a:rPr lang="en-US" sz="1100" dirty="0"/>
              <a:t> </a:t>
            </a:r>
            <a:r>
              <a:rPr lang="ru-RU" sz="1100" dirty="0"/>
              <a:t>шифровать при помощи </a:t>
            </a:r>
            <a:r>
              <a:rPr lang="en-US" sz="1100" dirty="0" smtClean="0"/>
              <a:t>Ansible-Vault</a:t>
            </a:r>
            <a:r>
              <a:rPr lang="ru-RU" sz="1100" dirty="0"/>
              <a:t>. </a:t>
            </a:r>
            <a:endParaRPr lang="ru-RU" sz="1100" dirty="0" smtClean="0"/>
          </a:p>
          <a:p>
            <a:pPr lvl="0" algn="just"/>
            <a:endParaRPr lang="ru-RU" sz="1100" dirty="0"/>
          </a:p>
          <a:p>
            <a:pPr lvl="0" algn="just"/>
            <a:r>
              <a:rPr lang="en-US" sz="1100" dirty="0" smtClean="0"/>
              <a:t>2. </a:t>
            </a:r>
            <a:r>
              <a:rPr lang="ru-RU" sz="1100" dirty="0" smtClean="0"/>
              <a:t>Учётная запись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ansible_user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/>
              <a:t>должна иметь права администратора на </a:t>
            </a:r>
            <a:r>
              <a:rPr lang="en-US" sz="1100" dirty="0"/>
              <a:t>windows-</a:t>
            </a:r>
            <a:r>
              <a:rPr lang="ru-RU" sz="1100" dirty="0"/>
              <a:t>машине</a:t>
            </a:r>
            <a:r>
              <a:rPr lang="ru-RU" sz="1100" dirty="0" smtClean="0"/>
              <a:t>.</a:t>
            </a:r>
            <a:r>
              <a:rPr lang="en-US" sz="1100" dirty="0" smtClean="0"/>
              <a:t> </a:t>
            </a:r>
            <a:r>
              <a:rPr lang="ru-RU" sz="1100" dirty="0" smtClean="0"/>
              <a:t>При использовании </a:t>
            </a:r>
            <a:endParaRPr lang="ru-RU" sz="1100" dirty="0"/>
          </a:p>
        </p:txBody>
      </p:sp>
      <p:sp>
        <p:nvSpPr>
          <p:cNvPr id="11" name="Rectangle 25"/>
          <p:cNvSpPr/>
          <p:nvPr/>
        </p:nvSpPr>
        <p:spPr>
          <a:xfrm>
            <a:off x="2962114" y="1168754"/>
            <a:ext cx="3219773" cy="31260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2962114" y="1173578"/>
            <a:ext cx="3219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yum install python2-winrm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1"/>
          <p:cNvSpPr/>
          <p:nvPr/>
        </p:nvSpPr>
        <p:spPr>
          <a:xfrm>
            <a:off x="4280953" y="1481355"/>
            <a:ext cx="582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/>
              <a:t>или</a:t>
            </a:r>
            <a:endParaRPr lang="en-US" sz="1200" dirty="0"/>
          </a:p>
        </p:txBody>
      </p:sp>
      <p:sp>
        <p:nvSpPr>
          <p:cNvPr id="28" name="Rectangle 25"/>
          <p:cNvSpPr/>
          <p:nvPr/>
        </p:nvSpPr>
        <p:spPr>
          <a:xfrm>
            <a:off x="2962114" y="1767587"/>
            <a:ext cx="3219773" cy="31260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2962114" y="1772411"/>
            <a:ext cx="32197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pywinrm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3" y="869647"/>
            <a:ext cx="8615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Немного подробнее про выполнение команд. В большинстве случаев, для того, чтобы выполнить что-либо на </a:t>
            </a:r>
            <a:r>
              <a:rPr lang="en-US" sz="1200" b="1" dirty="0" smtClean="0">
                <a:solidFill>
                  <a:schemeClr val="accent2"/>
                </a:solidFill>
              </a:rPr>
              <a:t>Windows</a:t>
            </a:r>
            <a:r>
              <a:rPr lang="en-US" sz="1200" dirty="0" smtClean="0"/>
              <a:t> </a:t>
            </a:r>
            <a:r>
              <a:rPr lang="ru-RU" sz="1200" dirty="0" smtClean="0"/>
              <a:t>машине можно пользоваться встроенным способом с огромной палитрой функционала для управления </a:t>
            </a:r>
            <a:r>
              <a:rPr lang="en-US" sz="1200" b="1" dirty="0">
                <a:solidFill>
                  <a:schemeClr val="accent2"/>
                </a:solidFill>
              </a:rPr>
              <a:t>Windows</a:t>
            </a:r>
            <a:r>
              <a:rPr lang="en-US" sz="1200" dirty="0"/>
              <a:t> </a:t>
            </a:r>
            <a:r>
              <a:rPr lang="ru-RU" sz="1200" dirty="0" smtClean="0"/>
              <a:t>- </a:t>
            </a:r>
            <a:r>
              <a:rPr lang="en-US" sz="1200" dirty="0" smtClean="0">
                <a:solidFill>
                  <a:schemeClr val="tx1"/>
                </a:solidFill>
              </a:rPr>
              <a:t>PowerShell</a:t>
            </a:r>
            <a:r>
              <a:rPr lang="ru-RU" sz="1200" dirty="0" smtClean="0"/>
              <a:t>. Так, обычным модулем </a:t>
            </a:r>
            <a:r>
              <a:rPr lang="en-US" sz="1200" b="1" dirty="0" smtClean="0">
                <a:solidFill>
                  <a:schemeClr val="accent2"/>
                </a:solidFill>
              </a:rPr>
              <a:t>script</a:t>
            </a:r>
            <a:r>
              <a:rPr lang="en-US" sz="1200" dirty="0" smtClean="0"/>
              <a:t> </a:t>
            </a:r>
            <a:r>
              <a:rPr lang="ru-RU" sz="1200" dirty="0" smtClean="0"/>
              <a:t>мы можем запустить любой скрипт </a:t>
            </a:r>
            <a:r>
              <a:rPr lang="en-US" sz="1200" dirty="0" smtClean="0">
                <a:solidFill>
                  <a:schemeClr val="tx1"/>
                </a:solidFill>
              </a:rPr>
              <a:t>PowerShell</a:t>
            </a:r>
            <a:r>
              <a:rPr lang="ru-RU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/>
              <a:t>на управляемой </a:t>
            </a:r>
            <a:r>
              <a:rPr lang="ru-RU" sz="1200" dirty="0" smtClean="0"/>
              <a:t>машине </a:t>
            </a:r>
            <a:r>
              <a:rPr lang="ru-RU" sz="12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/>
              <a:t>тут </a:t>
            </a:r>
            <a:r>
              <a:rPr lang="ru-RU" sz="1200" dirty="0"/>
              <a:t>нам придется немного отойти от принципов </a:t>
            </a:r>
            <a:r>
              <a:rPr lang="ru-RU" sz="1200" dirty="0" smtClean="0"/>
              <a:t>идемпотентности):</a:t>
            </a:r>
            <a:endParaRPr lang="en-US" sz="1200" dirty="0"/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6164" y="1700644"/>
            <a:ext cx="6039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tasks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myScript.ps1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--argument --other-argument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7633" y="2357608"/>
            <a:ext cx="8615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Кроме того, есть специальный модуль </a:t>
            </a:r>
            <a:r>
              <a:rPr lang="en-US" sz="1200" b="1" dirty="0" err="1">
                <a:solidFill>
                  <a:schemeClr val="accent2"/>
                </a:solidFill>
              </a:rPr>
              <a:t>win_shell</a:t>
            </a:r>
            <a:r>
              <a:rPr lang="ru-RU" sz="1200" dirty="0" smtClean="0"/>
              <a:t>, который позволяет выполнять </a:t>
            </a:r>
            <a:r>
              <a:rPr lang="en-US" sz="1200" dirty="0">
                <a:solidFill>
                  <a:schemeClr val="tx1"/>
                </a:solidFill>
              </a:rPr>
              <a:t>PowerShell</a:t>
            </a:r>
            <a:r>
              <a:rPr lang="en-US" sz="1200" b="1" dirty="0">
                <a:solidFill>
                  <a:schemeClr val="accent2"/>
                </a:solidFill>
              </a:rPr>
              <a:t> </a:t>
            </a:r>
            <a:r>
              <a:rPr lang="ru-RU" sz="1200" dirty="0" smtClean="0"/>
              <a:t>команды напрямую, причем сразу в несколько строк: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78471" y="2819273"/>
            <a:ext cx="7017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windows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Remove Appx packages (and their hindering file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assocations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win_shell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|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AppxPackage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-name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Microsoft.ZuneMusic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AppxPackage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AppxPackage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-name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Microsoft.ZuneVideo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| Remove-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AppxPackage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hape 1629"/>
          <p:cNvSpPr/>
          <p:nvPr/>
        </p:nvSpPr>
        <p:spPr>
          <a:xfrm>
            <a:off x="1821818" y="4153539"/>
            <a:ext cx="4992667" cy="439919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5234" y="4162571"/>
            <a:ext cx="4566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Обязательно помним про два отступа от названия модуля </a:t>
            </a:r>
            <a:r>
              <a:rPr lang="en-US" sz="1100" dirty="0" err="1" smtClean="0">
                <a:solidFill>
                  <a:schemeClr val="tx1"/>
                </a:solidFill>
              </a:rPr>
              <a:t>win_shell</a:t>
            </a:r>
            <a:r>
              <a:rPr lang="en-US" sz="1100" dirty="0" smtClean="0">
                <a:solidFill>
                  <a:schemeClr val="tx1"/>
                </a:solidFill>
              </a:rPr>
              <a:t> - </a:t>
            </a:r>
            <a:r>
              <a:rPr lang="ru-RU" sz="1100" dirty="0" smtClean="0">
                <a:solidFill>
                  <a:schemeClr val="tx1"/>
                </a:solidFill>
              </a:rPr>
              <a:t>это все тот же </a:t>
            </a:r>
            <a:r>
              <a:rPr lang="en-US" sz="1100" dirty="0" smtClean="0">
                <a:solidFill>
                  <a:schemeClr val="tx1"/>
                </a:solidFill>
              </a:rPr>
              <a:t>YAML</a:t>
            </a:r>
            <a:r>
              <a:rPr lang="ru-RU" sz="1100" dirty="0" smtClean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41" y="4198070"/>
            <a:ext cx="377325" cy="37716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646163" y="1700644"/>
            <a:ext cx="5168321" cy="681830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78470" y="2844139"/>
            <a:ext cx="6878989" cy="1219994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42477" y="2879054"/>
            <a:ext cx="4031811" cy="195433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3" y="848381"/>
            <a:ext cx="861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Как мы знаем в </a:t>
            </a:r>
            <a:r>
              <a:rPr lang="en-US" sz="1200" b="1" dirty="0" smtClean="0">
                <a:solidFill>
                  <a:schemeClr val="accent2"/>
                </a:solidFill>
              </a:rPr>
              <a:t>Windows</a:t>
            </a:r>
            <a:r>
              <a:rPr lang="en-US" sz="1200" dirty="0" smtClean="0"/>
              <a:t> </a:t>
            </a:r>
            <a:r>
              <a:rPr lang="ru-RU" sz="1200" dirty="0" smtClean="0"/>
              <a:t>кроме </a:t>
            </a:r>
            <a:r>
              <a:rPr lang="en-US" sz="1200" dirty="0" smtClean="0">
                <a:solidFill>
                  <a:schemeClr val="tx1"/>
                </a:solidFill>
              </a:rPr>
              <a:t>PowerShell</a:t>
            </a:r>
            <a:r>
              <a:rPr lang="ru-RU" sz="1200" dirty="0" smtClean="0"/>
              <a:t> есть еще обычная командная строка и старые </a:t>
            </a:r>
            <a:r>
              <a:rPr lang="en-US" sz="1200" dirty="0" smtClean="0"/>
              <a:t>DOS</a:t>
            </a:r>
            <a:r>
              <a:rPr lang="ru-RU" sz="1200" dirty="0" smtClean="0"/>
              <a:t>-</a:t>
            </a:r>
            <a:r>
              <a:rPr lang="en-US" sz="1200" dirty="0" smtClean="0"/>
              <a:t>like </a:t>
            </a:r>
            <a:r>
              <a:rPr lang="ru-RU" sz="1200" dirty="0" smtClean="0"/>
              <a:t>команды, которые вполне вероятно могут не работать в </a:t>
            </a:r>
            <a:r>
              <a:rPr lang="en-US" sz="1200" dirty="0">
                <a:solidFill>
                  <a:schemeClr val="tx1"/>
                </a:solidFill>
              </a:rPr>
              <a:t>PowerShell</a:t>
            </a:r>
            <a:r>
              <a:rPr lang="ru-RU" sz="1200" dirty="0"/>
              <a:t> </a:t>
            </a:r>
            <a:r>
              <a:rPr lang="ru-RU" sz="1200" dirty="0" smtClean="0"/>
              <a:t>оболочке. За работу с обычной командной строкой отвечает еще один модуль </a:t>
            </a:r>
            <a:r>
              <a:rPr lang="en-US" sz="1200" b="1" dirty="0" err="1">
                <a:solidFill>
                  <a:schemeClr val="accent2"/>
                </a:solidFill>
              </a:rPr>
              <a:t>win_command</a:t>
            </a:r>
            <a:r>
              <a:rPr lang="en-US" sz="1200" dirty="0" smtClean="0"/>
              <a:t> </a:t>
            </a:r>
            <a:r>
              <a:rPr lang="ru-RU" sz="1200" dirty="0" smtClean="0"/>
              <a:t>с указанием </a:t>
            </a:r>
            <a:r>
              <a:rPr lang="en-US" sz="1200" dirty="0" smtClean="0"/>
              <a:t>CMD</a:t>
            </a:r>
            <a:r>
              <a:rPr lang="ru-RU" sz="1200" dirty="0" smtClean="0"/>
              <a:t>:</a:t>
            </a:r>
            <a:endParaRPr lang="en-US" sz="1200" dirty="0"/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6422" y="1515978"/>
            <a:ext cx="805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Move file on remote Windows Server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one location to another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win_command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CMD /C "MOVE /Y C:\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myfile.conf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C:\builds\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smtp.conf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633" y="2346975"/>
            <a:ext cx="868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Немного про особенности проверки на условия в</a:t>
            </a:r>
            <a:r>
              <a:rPr lang="en-US" sz="1200" dirty="0" smtClean="0"/>
              <a:t> </a:t>
            </a:r>
            <a:r>
              <a:rPr lang="en-US" sz="1200" b="1" dirty="0">
                <a:solidFill>
                  <a:schemeClr val="accent2"/>
                </a:solidFill>
              </a:rPr>
              <a:t>Windows</a:t>
            </a:r>
            <a:r>
              <a:rPr lang="ru-RU" sz="1200" dirty="0" smtClean="0"/>
              <a:t> . Тут мы используем модуль </a:t>
            </a:r>
            <a:r>
              <a:rPr lang="en-US" sz="1200" b="1" dirty="0" err="1" smtClean="0">
                <a:solidFill>
                  <a:schemeClr val="accent2"/>
                </a:solidFill>
              </a:rPr>
              <a:t>win_stat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en-US" sz="1200" dirty="0" smtClean="0"/>
              <a:t>(</a:t>
            </a:r>
            <a:r>
              <a:rPr lang="ru-RU" sz="1200" dirty="0" smtClean="0"/>
              <a:t>аналог ранее рассмотренного </a:t>
            </a:r>
            <a:r>
              <a:rPr lang="en-US" sz="1200" dirty="0" smtClean="0"/>
              <a:t>stat</a:t>
            </a:r>
            <a:r>
              <a:rPr lang="ru-RU" sz="1200" dirty="0" smtClean="0"/>
              <a:t>) в связке с модулем </a:t>
            </a:r>
            <a:r>
              <a:rPr lang="en-US" sz="1200" b="1" dirty="0">
                <a:solidFill>
                  <a:schemeClr val="accent2"/>
                </a:solidFill>
              </a:rPr>
              <a:t>assert</a:t>
            </a:r>
            <a:r>
              <a:rPr lang="ru-RU" sz="1200" dirty="0" smtClean="0"/>
              <a:t>, который проверяет на истину данные ему выражения: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39925" y="289439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hosts: windows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tasks: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win_stat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path="C:/Windows/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win.ini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register: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- name: check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ini_file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assert: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ini_file.stat.exists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"not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ini_file.stat.isdir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  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ini_file.stat.size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0"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5316" y="4161601"/>
            <a:ext cx="37561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тут мы проверяем существует ли объявленный путь.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4455316" y="4356055"/>
            <a:ext cx="31325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проверяем не является ли он директорией.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4455315" y="4538198"/>
            <a:ext cx="33425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проверяем не пустой ли он (размер больше 0).</a:t>
            </a:r>
            <a:endParaRPr lang="en-US" sz="1100" dirty="0"/>
          </a:p>
        </p:txBody>
      </p:sp>
      <p:sp>
        <p:nvSpPr>
          <p:cNvPr id="25" name="Shape 1629"/>
          <p:cNvSpPr/>
          <p:nvPr/>
        </p:nvSpPr>
        <p:spPr>
          <a:xfrm>
            <a:off x="4455315" y="3087387"/>
            <a:ext cx="4307685" cy="778543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38731" y="3096420"/>
            <a:ext cx="3924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tx1"/>
                </a:solidFill>
              </a:rPr>
              <a:t>Поддержка </a:t>
            </a:r>
            <a:r>
              <a:rPr lang="en-US" sz="1100" dirty="0" smtClean="0">
                <a:solidFill>
                  <a:schemeClr val="tx1"/>
                </a:solidFill>
              </a:rPr>
              <a:t>Windows </a:t>
            </a:r>
            <a:r>
              <a:rPr lang="ru-RU" sz="1100" dirty="0" smtClean="0">
                <a:solidFill>
                  <a:schemeClr val="tx1"/>
                </a:solidFill>
              </a:rPr>
              <a:t>это недавнее приобретение инструмента </a:t>
            </a:r>
            <a:r>
              <a:rPr lang="en-US" sz="1100" dirty="0" smtClean="0">
                <a:solidFill>
                  <a:schemeClr val="tx1"/>
                </a:solidFill>
              </a:rPr>
              <a:t>Ansible</a:t>
            </a:r>
            <a:r>
              <a:rPr lang="ru-RU" sz="1100" dirty="0" smtClean="0">
                <a:solidFill>
                  <a:schemeClr val="tx1"/>
                </a:solidFill>
              </a:rPr>
              <a:t>, поэтому некоторый функционал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05" y="3121286"/>
            <a:ext cx="377325" cy="3771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92530" y="3435044"/>
            <a:ext cx="43448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/>
                </a:solidFill>
              </a:rPr>
              <a:t>может отсутствовать, но в данном случае работают практически все возможности оригинального модуля </a:t>
            </a:r>
            <a:r>
              <a:rPr lang="en-US" sz="1100" dirty="0">
                <a:solidFill>
                  <a:schemeClr val="tx1"/>
                </a:solidFill>
              </a:rPr>
              <a:t>stat.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6422" y="1519923"/>
            <a:ext cx="7560136" cy="86095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и установка софта в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3" y="795217"/>
            <a:ext cx="861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Есть особенности и с установкой софта на </a:t>
            </a:r>
            <a:r>
              <a:rPr lang="en-US" sz="1200" b="1" dirty="0">
                <a:solidFill>
                  <a:schemeClr val="accent2"/>
                </a:solidFill>
              </a:rPr>
              <a:t>Windows</a:t>
            </a:r>
            <a:r>
              <a:rPr lang="en-US" sz="1200" dirty="0"/>
              <a:t> </a:t>
            </a:r>
            <a:r>
              <a:rPr lang="ru-RU" sz="1200" dirty="0" smtClean="0"/>
              <a:t>управляемый хост. Как вы знаете, в </a:t>
            </a:r>
            <a:r>
              <a:rPr lang="en-US" sz="1200" b="1" dirty="0">
                <a:solidFill>
                  <a:schemeClr val="accent2"/>
                </a:solidFill>
              </a:rPr>
              <a:t>Windows</a:t>
            </a:r>
            <a:r>
              <a:rPr lang="en-US" sz="1200" dirty="0"/>
              <a:t> </a:t>
            </a:r>
            <a:r>
              <a:rPr lang="ru-RU" sz="1200" dirty="0" smtClean="0"/>
              <a:t>нет такого понятия как </a:t>
            </a:r>
            <a:r>
              <a:rPr lang="ru-RU" sz="1200" b="1" dirty="0" smtClean="0"/>
              <a:t>официальный</a:t>
            </a:r>
            <a:r>
              <a:rPr lang="ru-RU" sz="1200" dirty="0" smtClean="0"/>
              <a:t> «менеджер управления пакетами», который есть во всех </a:t>
            </a:r>
            <a:r>
              <a:rPr lang="en-US" sz="1200" dirty="0" smtClean="0"/>
              <a:t>*nix </a:t>
            </a:r>
            <a:r>
              <a:rPr lang="ru-RU" sz="1200" dirty="0" smtClean="0"/>
              <a:t>системах. И на текущий момент </a:t>
            </a:r>
            <a:r>
              <a:rPr lang="en-US" sz="1200" dirty="0" smtClean="0"/>
              <a:t>Ansible </a:t>
            </a:r>
            <a:r>
              <a:rPr lang="ru-RU" sz="1200" dirty="0" smtClean="0"/>
              <a:t>дает несколько</a:t>
            </a:r>
            <a:r>
              <a:rPr lang="en-US" sz="1200" dirty="0" smtClean="0"/>
              <a:t> </a:t>
            </a:r>
            <a:r>
              <a:rPr lang="ru-RU" sz="1200" dirty="0" smtClean="0"/>
              <a:t>возможностей установить софт на </a:t>
            </a:r>
            <a:r>
              <a:rPr lang="en-US" sz="1200" b="1" dirty="0">
                <a:solidFill>
                  <a:schemeClr val="accent2"/>
                </a:solidFill>
              </a:rPr>
              <a:t>Windows</a:t>
            </a:r>
            <a:r>
              <a:rPr lang="en-US" sz="1200" dirty="0"/>
              <a:t> </a:t>
            </a:r>
            <a:r>
              <a:rPr lang="ru-RU" sz="1200" dirty="0"/>
              <a:t>управляемый </a:t>
            </a:r>
            <a:r>
              <a:rPr lang="ru-RU" sz="1200" dirty="0" smtClean="0"/>
              <a:t>хост: </a:t>
            </a:r>
            <a:endParaRPr lang="en-US" sz="1200" dirty="0"/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33" y="1388383"/>
            <a:ext cx="38972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Модуль </a:t>
            </a:r>
            <a:r>
              <a:rPr lang="en-US" sz="1200" b="1" dirty="0" err="1" smtClean="0">
                <a:solidFill>
                  <a:schemeClr val="accent2"/>
                </a:solidFill>
              </a:rPr>
              <a:t>win_msi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ru-RU" sz="1200" dirty="0" smtClean="0"/>
              <a:t>весьма прост в использовании: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42260" y="1644116"/>
            <a:ext cx="2785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win_msi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path: C:\7z920-x64.msi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state: present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wait: true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7357" y="1994352"/>
            <a:ext cx="5250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путь к </a:t>
            </a:r>
            <a:r>
              <a:rPr lang="en-US" sz="1100" dirty="0" err="1" smtClean="0"/>
              <a:t>msi</a:t>
            </a:r>
            <a:r>
              <a:rPr lang="en-US" sz="1100" dirty="0" smtClean="0"/>
              <a:t> </a:t>
            </a:r>
            <a:r>
              <a:rPr lang="ru-RU" sz="1100" dirty="0" smtClean="0"/>
              <a:t>установщику на </a:t>
            </a:r>
            <a:r>
              <a:rPr lang="ru-RU" sz="1100" b="1" dirty="0" smtClean="0"/>
              <a:t>управляемом</a:t>
            </a:r>
            <a:r>
              <a:rPr lang="ru-RU" sz="1100" dirty="0" smtClean="0"/>
              <a:t> хосте</a:t>
            </a:r>
            <a:r>
              <a:rPr lang="ru-RU" sz="1100" dirty="0"/>
              <a:t> </a:t>
            </a:r>
            <a:r>
              <a:rPr lang="ru-RU" sz="1100" dirty="0" smtClean="0"/>
              <a:t>(это единственный способ).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307151" y="2192700"/>
            <a:ext cx="35173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present - </a:t>
            </a:r>
            <a:r>
              <a:rPr lang="ru-RU" sz="1100" dirty="0" smtClean="0"/>
              <a:t>установит, </a:t>
            </a:r>
            <a:r>
              <a:rPr lang="en-US" sz="1100" dirty="0" smtClean="0"/>
              <a:t>absent - </a:t>
            </a:r>
            <a:r>
              <a:rPr lang="ru-RU" sz="1100" dirty="0" smtClean="0"/>
              <a:t>попытается удалить.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3307151" y="2372341"/>
            <a:ext cx="35589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заставит </a:t>
            </a:r>
            <a:r>
              <a:rPr lang="en-US" sz="1100" dirty="0" smtClean="0"/>
              <a:t>Ansible </a:t>
            </a:r>
            <a:r>
              <a:rPr lang="ru-RU" sz="1100" dirty="0" smtClean="0"/>
              <a:t>ждать пока софт не установится.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05230" y="2673908"/>
            <a:ext cx="8457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Из минусов - работает только с </a:t>
            </a:r>
            <a:r>
              <a:rPr lang="en-US" sz="1200" dirty="0" smtClean="0"/>
              <a:t>*.</a:t>
            </a:r>
            <a:r>
              <a:rPr lang="en-US" sz="1200" dirty="0" err="1" smtClean="0"/>
              <a:t>msi</a:t>
            </a:r>
            <a:r>
              <a:rPr lang="ru-RU" sz="1200" dirty="0" smtClean="0"/>
              <a:t>, установщик берет только с локальной файловой системы управляемого хоста </a:t>
            </a:r>
            <a:r>
              <a:rPr lang="ru-RU" sz="1200" dirty="0"/>
              <a:t>и (что куда важнее</a:t>
            </a:r>
            <a:r>
              <a:rPr lang="ru-RU" sz="1200" dirty="0" smtClean="0"/>
              <a:t>) помечен как </a:t>
            </a:r>
            <a:r>
              <a:rPr lang="ru-RU" sz="1200" b="1" dirty="0" smtClean="0"/>
              <a:t>устаревший</a:t>
            </a:r>
            <a:r>
              <a:rPr lang="ru-RU" sz="1200" dirty="0"/>
              <a:t> </a:t>
            </a:r>
            <a:r>
              <a:rPr lang="ru-RU" sz="1200" dirty="0" smtClean="0"/>
              <a:t>- развитие модуля остановлено.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37000" y="3184054"/>
            <a:ext cx="8615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Модуль </a:t>
            </a:r>
            <a:r>
              <a:rPr lang="en-US" sz="1200" b="1" dirty="0" err="1" smtClean="0">
                <a:solidFill>
                  <a:schemeClr val="accent2"/>
                </a:solidFill>
              </a:rPr>
              <a:t>win_feature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ru-RU" sz="1200" dirty="0" smtClean="0"/>
              <a:t>- сразу оговоримся, что этот модуль работает исключительно с официальными </a:t>
            </a:r>
            <a:r>
              <a:rPr lang="en-US" sz="1200" dirty="0" smtClean="0"/>
              <a:t>Windows Server Roles and Features</a:t>
            </a:r>
            <a:r>
              <a:rPr lang="ru-RU" sz="1200" dirty="0" smtClean="0"/>
              <a:t>, следовательно настроить сервер им можно, а вот установить дополнительное ПО - нет: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04012" y="3732102"/>
            <a:ext cx="5216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Install IIS (Web-Server and Web-Common-Http)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win_feature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Web-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Server,Web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-Common-Http 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present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20316" y="4020517"/>
            <a:ext cx="3211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- </a:t>
            </a:r>
            <a:r>
              <a:rPr lang="ru-RU" sz="1100" dirty="0" smtClean="0"/>
              <a:t>установит встроенный </a:t>
            </a:r>
            <a:r>
              <a:rPr lang="en-US" sz="1100" dirty="0" smtClean="0"/>
              <a:t>Windows </a:t>
            </a:r>
            <a:r>
              <a:rPr lang="ru-RU" sz="1100" dirty="0" smtClean="0"/>
              <a:t>веб сервер - </a:t>
            </a:r>
            <a:r>
              <a:rPr lang="en-US" sz="1100" dirty="0" smtClean="0"/>
              <a:t>IIS </a:t>
            </a:r>
            <a:r>
              <a:rPr lang="ru-RU" sz="1100" dirty="0" smtClean="0"/>
              <a:t>и стандартные </a:t>
            </a:r>
            <a:r>
              <a:rPr lang="en-US" sz="1100" dirty="0" smtClean="0"/>
              <a:t>HTTP </a:t>
            </a:r>
            <a:r>
              <a:rPr lang="ru-RU" sz="1100" dirty="0" smtClean="0"/>
              <a:t>библиотеки.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542260" y="1656804"/>
            <a:ext cx="2723213" cy="97714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4011" y="3732102"/>
            <a:ext cx="5109979" cy="1015663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45884" y="1286338"/>
            <a:ext cx="6777662" cy="1292592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hape 1629"/>
          <p:cNvSpPr/>
          <p:nvPr/>
        </p:nvSpPr>
        <p:spPr>
          <a:xfrm>
            <a:off x="139344" y="3183694"/>
            <a:ext cx="8639666" cy="626874"/>
          </a:xfrm>
          <a:prstGeom prst="roundRect">
            <a:avLst>
              <a:gd name="adj" fmla="val 16667"/>
            </a:avLst>
          </a:prstGeom>
          <a:solidFill>
            <a:srgbClr val="FF0000">
              <a:alpha val="1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 и установка софта в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633" y="859014"/>
            <a:ext cx="8762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Arial" charset="0"/>
              <a:buChar char="•"/>
            </a:pPr>
            <a:r>
              <a:rPr lang="ru-RU" sz="1200" dirty="0" smtClean="0"/>
              <a:t>Модуль </a:t>
            </a:r>
            <a:r>
              <a:rPr lang="en-US" sz="1200" b="1" dirty="0" err="1" smtClean="0">
                <a:solidFill>
                  <a:schemeClr val="accent2"/>
                </a:solidFill>
              </a:rPr>
              <a:t>win_package</a:t>
            </a:r>
            <a:r>
              <a:rPr lang="en-US" sz="1200" dirty="0" smtClean="0">
                <a:solidFill>
                  <a:schemeClr val="accent2"/>
                </a:solidFill>
              </a:rPr>
              <a:t> </a:t>
            </a:r>
            <a:r>
              <a:rPr lang="ru-RU" sz="1200" dirty="0" smtClean="0"/>
              <a:t>пришел на замену модулю </a:t>
            </a:r>
            <a:r>
              <a:rPr lang="en-US" sz="1200" b="1" dirty="0" err="1" smtClean="0">
                <a:solidFill>
                  <a:schemeClr val="accent2"/>
                </a:solidFill>
              </a:rPr>
              <a:t>win_msi</a:t>
            </a:r>
            <a:r>
              <a:rPr lang="ru-RU" sz="1200" dirty="0" smtClean="0"/>
              <a:t>. он куда более функциональный, однако есть свои особенности: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845884" y="1301657"/>
            <a:ext cx="746877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win_package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Microsoft Visual C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download.microsoft.com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/download/.../VSU_4/vcredist_x64.exe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'{CF2BEA3C-26EA-32F8-AA9B-331F7E34BA97}'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/install /passive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norestart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present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expected_return_code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[0,3010]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1240" y="2652640"/>
            <a:ext cx="84577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Давайте с ним разберемся: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84371" y="2929639"/>
            <a:ext cx="794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charset="2"/>
              <a:buChar char="§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path: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/>
              <a:t>тут у нас широкий выбор - </a:t>
            </a:r>
            <a:r>
              <a:rPr lang="en-US" sz="1200" dirty="0" err="1" smtClean="0"/>
              <a:t>msi</a:t>
            </a:r>
            <a:r>
              <a:rPr lang="en-US" sz="1200" dirty="0" smtClean="0"/>
              <a:t>/exe</a:t>
            </a:r>
            <a:r>
              <a:rPr lang="ru-RU" sz="1200" dirty="0" smtClean="0"/>
              <a:t>;</a:t>
            </a:r>
            <a:r>
              <a:rPr lang="en-US" sz="1200" dirty="0" smtClean="0"/>
              <a:t> </a:t>
            </a:r>
            <a:r>
              <a:rPr lang="ru-RU" sz="1200" dirty="0" smtClean="0"/>
              <a:t>на файловой системе, </a:t>
            </a:r>
            <a:r>
              <a:rPr lang="en-US" sz="1200" dirty="0" smtClean="0"/>
              <a:t>network </a:t>
            </a:r>
            <a:r>
              <a:rPr lang="ru-RU" sz="1200" dirty="0" smtClean="0"/>
              <a:t>шаре или по </a:t>
            </a:r>
            <a:r>
              <a:rPr lang="en-US" sz="1200" dirty="0" err="1" smtClean="0"/>
              <a:t>url</a:t>
            </a:r>
            <a:r>
              <a:rPr lang="en-US" sz="1200" dirty="0" smtClean="0"/>
              <a:t> </a:t>
            </a:r>
            <a:r>
              <a:rPr lang="ru-RU" sz="1200" dirty="0" smtClean="0"/>
              <a:t>(как в примере).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84371" y="3164236"/>
            <a:ext cx="8294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charset="2"/>
              <a:buChar char="§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200" dirty="0" smtClean="0"/>
              <a:t>вот тут и начинаются особенности. Этот аргумент обязателен, если не указать </a:t>
            </a:r>
            <a:r>
              <a:rPr lang="en-US" sz="1200" dirty="0" smtClean="0"/>
              <a:t>id </a:t>
            </a:r>
            <a:r>
              <a:rPr lang="ru-RU" sz="1200" dirty="0" smtClean="0"/>
              <a:t>или указать неверный - модуль пометит задачу как проваленную (хотя софт все равно будет установлен!). Следовательно </a:t>
            </a:r>
            <a:r>
              <a:rPr lang="en-US" sz="1200" dirty="0" smtClean="0"/>
              <a:t>id</a:t>
            </a:r>
            <a:r>
              <a:rPr lang="ru-RU" sz="1200" dirty="0" smtClean="0"/>
              <a:t> надо получить заранее. Например в случае с </a:t>
            </a:r>
            <a:r>
              <a:rPr lang="en-US" sz="1200" dirty="0" err="1" smtClean="0"/>
              <a:t>msi</a:t>
            </a:r>
            <a:r>
              <a:rPr lang="en-US" sz="1200" dirty="0" smtClean="0"/>
              <a:t> </a:t>
            </a:r>
            <a:r>
              <a:rPr lang="ru-RU" sz="1200" dirty="0" smtClean="0"/>
              <a:t>вытащить его можно прямо в </a:t>
            </a:r>
            <a:r>
              <a:rPr lang="en-US" sz="1200" dirty="0" smtClean="0"/>
              <a:t>PowerShell</a:t>
            </a:r>
            <a:r>
              <a:rPr lang="ru-RU" sz="1200" dirty="0" smtClean="0"/>
              <a:t>. 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84371" y="3792109"/>
            <a:ext cx="5371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charset="2"/>
              <a:buChar char="§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arguments: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/>
              <a:t>любые аргументы, которые понимает сам установщик. 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84371" y="4055040"/>
            <a:ext cx="4192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charset="2"/>
              <a:buChar char="§"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/>
              <a:t>без сюрпризов, все те же </a:t>
            </a:r>
            <a:r>
              <a:rPr lang="en-US" sz="1200" dirty="0" smtClean="0"/>
              <a:t>absent </a:t>
            </a:r>
            <a:r>
              <a:rPr lang="ru-RU" sz="1200" dirty="0" smtClean="0"/>
              <a:t>и </a:t>
            </a:r>
            <a:r>
              <a:rPr lang="en-US" sz="1200" dirty="0" smtClean="0"/>
              <a:t>present</a:t>
            </a:r>
            <a:r>
              <a:rPr lang="ru-RU" sz="1200" dirty="0" smtClean="0"/>
              <a:t>.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84371" y="4332039"/>
            <a:ext cx="829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charset="2"/>
              <a:buChar char="§"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expected_return_code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/>
              <a:t>интересная возможность - можно указать </a:t>
            </a:r>
            <a:r>
              <a:rPr lang="en-US" sz="1200" dirty="0" smtClean="0"/>
              <a:t>Ansible </a:t>
            </a:r>
            <a:r>
              <a:rPr lang="ru-RU" sz="1200" dirty="0" smtClean="0"/>
              <a:t>какой код (или несколько) ждать от установщика, чтобы расценивать задачу как успешную.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2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" y="3217592"/>
            <a:ext cx="377325" cy="3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28" y="1467"/>
            <a:ext cx="1427" cy="1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47633" y="82317"/>
            <a:ext cx="7079410" cy="553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Ansible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Chocolatey = Happiness?</a:t>
            </a:r>
            <a:endParaRPr lang="ru" sz="1800" b="0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3" y="848381"/>
            <a:ext cx="8615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Выше упоминалось, что в </a:t>
            </a:r>
            <a:r>
              <a:rPr lang="en-US" sz="1200" b="1" dirty="0" smtClean="0">
                <a:solidFill>
                  <a:schemeClr val="accent2"/>
                </a:solidFill>
              </a:rPr>
              <a:t>Windows</a:t>
            </a:r>
            <a:r>
              <a:rPr lang="en-US" sz="1200" dirty="0" smtClean="0"/>
              <a:t> </a:t>
            </a:r>
            <a:r>
              <a:rPr lang="ru-RU" sz="1200" dirty="0" smtClean="0"/>
              <a:t>нет </a:t>
            </a:r>
            <a:r>
              <a:rPr lang="ru-RU" sz="1200" b="1" dirty="0" smtClean="0"/>
              <a:t>официального</a:t>
            </a:r>
            <a:r>
              <a:rPr lang="ru-RU" sz="1200" dirty="0" smtClean="0"/>
              <a:t> «менеджера управления пакетами», однако есть не официальный, но активно развивающийся и широко использующийся - называется он </a:t>
            </a:r>
            <a:r>
              <a:rPr lang="en-US" sz="1200" dirty="0" smtClean="0"/>
              <a:t>Chocolatey:</a:t>
            </a:r>
            <a:r>
              <a:rPr lang="ru-RU" sz="1200" dirty="0" smtClean="0"/>
              <a:t> </a:t>
            </a:r>
            <a:endParaRPr lang="en-US" sz="1200" dirty="0"/>
          </a:p>
        </p:txBody>
      </p:sp>
      <p:sp>
        <p:nvSpPr>
          <p:cNvPr id="13" name="Shape 279"/>
          <p:cNvSpPr txBox="1"/>
          <p:nvPr/>
        </p:nvSpPr>
        <p:spPr>
          <a:xfrm>
            <a:off x="6579668" y="657579"/>
            <a:ext cx="2500812" cy="21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82275" tIns="41125" rIns="82275" bIns="41125" anchor="t" anchorCtr="0">
            <a:noAutofit/>
          </a:bodyPr>
          <a:lstStyle/>
          <a:p>
            <a:pPr lvl="0">
              <a:buClr>
                <a:schemeClr val="accent2"/>
              </a:buClr>
              <a:buSzPct val="25000"/>
            </a:pPr>
            <a:r>
              <a:rPr lang="ru-RU" sz="900" dirty="0">
                <a:solidFill>
                  <a:schemeClr val="accent2"/>
                </a:solidFill>
              </a:rPr>
              <a:t>Особенности работы с </a:t>
            </a:r>
            <a:r>
              <a:rPr lang="en-US" sz="900" dirty="0">
                <a:solidFill>
                  <a:schemeClr val="accent2"/>
                </a:solidFill>
              </a:rPr>
              <a:t>Windows </a:t>
            </a:r>
            <a:r>
              <a:rPr lang="ru" sz="700" dirty="0" smtClean="0">
                <a:solidFill>
                  <a:schemeClr val="accent1"/>
                </a:solidFill>
              </a:rPr>
              <a:t>&gt;</a:t>
            </a:r>
            <a:r>
              <a:rPr lang="ru" sz="700" b="0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700" dirty="0">
                <a:solidFill>
                  <a:schemeClr val="accent1"/>
                </a:solidFill>
              </a:rPr>
              <a:t>Практика</a:t>
            </a:r>
            <a:endParaRPr lang="ru" sz="7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5329" y="1269742"/>
            <a:ext cx="21499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https://chocolatey.org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7632" y="1537215"/>
            <a:ext cx="8615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Это по сути отдельно развивающийся </a:t>
            </a:r>
            <a:r>
              <a:rPr lang="ru-RU" sz="1200" dirty="0" err="1" smtClean="0"/>
              <a:t>комьюнити</a:t>
            </a:r>
            <a:r>
              <a:rPr lang="ru-RU" sz="1200" dirty="0" smtClean="0"/>
              <a:t> проект, для того чтобы упростить жизнь </a:t>
            </a:r>
            <a:r>
              <a:rPr lang="en-US" sz="1200" dirty="0" smtClean="0"/>
              <a:t>Windows </a:t>
            </a:r>
            <a:r>
              <a:rPr lang="ru-RU" sz="1200" dirty="0" smtClean="0"/>
              <a:t>админам (правда он платный для организаций, но бесплатен для личного пользования). Проект содержит на данный момент около 5 тысяч уникальных ПО для установки - список тут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chocolatey.org/packages</a:t>
            </a:r>
            <a:r>
              <a:rPr lang="ru-RU" sz="1200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7631" y="2149105"/>
            <a:ext cx="8615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В </a:t>
            </a:r>
            <a:r>
              <a:rPr lang="en-US" sz="1200" b="1" dirty="0">
                <a:solidFill>
                  <a:schemeClr val="accent1"/>
                </a:solidFill>
              </a:rPr>
              <a:t>Ansible</a:t>
            </a:r>
            <a:r>
              <a:rPr lang="ru-RU" sz="1200" b="1" dirty="0">
                <a:solidFill>
                  <a:schemeClr val="accent1"/>
                </a:solidFill>
              </a:rPr>
              <a:t> </a:t>
            </a:r>
            <a:r>
              <a:rPr lang="ru-RU" sz="1200" dirty="0"/>
              <a:t> был создан отдельный модуль </a:t>
            </a:r>
            <a:r>
              <a:rPr lang="en-US" sz="1200" b="1" dirty="0" err="1">
                <a:solidFill>
                  <a:schemeClr val="accent2"/>
                </a:solidFill>
              </a:rPr>
              <a:t>win_chocolatey</a:t>
            </a:r>
            <a:r>
              <a:rPr lang="ru-RU" sz="1200" dirty="0" smtClean="0"/>
              <a:t>, </a:t>
            </a:r>
            <a:r>
              <a:rPr lang="ru-RU" sz="1200" dirty="0"/>
              <a:t>который обеспечивает </a:t>
            </a:r>
            <a:r>
              <a:rPr lang="ru-RU" sz="1200" dirty="0" smtClean="0"/>
              <a:t>интеграцию с этим менеджером пакетов. Использовать его предельно просто (так же как модули </a:t>
            </a:r>
            <a:r>
              <a:rPr lang="en-US" sz="1200" dirty="0" smtClean="0"/>
              <a:t>*nix</a:t>
            </a:r>
            <a:r>
              <a:rPr lang="ru-RU" sz="1200" dirty="0" smtClean="0"/>
              <a:t> менеджеров):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99731" y="2616563"/>
            <a:ext cx="4572000" cy="22929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win_chocolatey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name: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state: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win_chocolatey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name: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state: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win_chocolatey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name: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notepadplusplus.install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version: '6.6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win_chocolatey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name: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source: https://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someserver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/v2/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731" y="2611241"/>
            <a:ext cx="3774558" cy="2298257"/>
          </a:xfrm>
          <a:prstGeom prst="rect">
            <a:avLst/>
          </a:prstGeom>
          <a:solidFill>
            <a:srgbClr val="0070C0">
              <a:alpha val="1000"/>
            </a:srgbClr>
          </a:solidFill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4654" y="2896671"/>
            <a:ext cx="4123290" cy="440214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1295" y="2917002"/>
            <a:ext cx="40066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Установит </a:t>
            </a:r>
            <a:r>
              <a:rPr lang="en-US" sz="1050" dirty="0" err="1" smtClean="0">
                <a:solidFill>
                  <a:schemeClr val="dk1"/>
                </a:solidFill>
                <a:ea typeface="Calibri"/>
                <a:cs typeface="Calibri"/>
              </a:rPr>
              <a:t>git</a:t>
            </a:r>
            <a:r>
              <a:rPr lang="en-US" sz="105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последней версии (последней в </a:t>
            </a:r>
            <a:r>
              <a:rPr lang="ru-RU" sz="1050" dirty="0" err="1" smtClean="0">
                <a:solidFill>
                  <a:schemeClr val="dk1"/>
                </a:solidFill>
                <a:ea typeface="Calibri"/>
                <a:cs typeface="Calibri"/>
              </a:rPr>
              <a:t>репозитории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en-US" sz="1050" dirty="0" smtClean="0">
                <a:solidFill>
                  <a:schemeClr val="dk1"/>
                </a:solidFill>
                <a:ea typeface="Calibri"/>
                <a:cs typeface="Calibri"/>
              </a:rPr>
              <a:t>Chocolatey)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.</a:t>
            </a:r>
            <a:endParaRPr lang="en-US" sz="105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18707" y="3334549"/>
            <a:ext cx="35925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14654" y="3390671"/>
            <a:ext cx="4123290" cy="448511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1295" y="3401304"/>
            <a:ext cx="40066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Обновит все (установленные с помощью </a:t>
            </a:r>
            <a:r>
              <a:rPr lang="en-US" sz="1050" dirty="0" smtClean="0">
                <a:solidFill>
                  <a:schemeClr val="dk1"/>
                </a:solidFill>
                <a:ea typeface="Calibri"/>
                <a:cs typeface="Calibri"/>
              </a:rPr>
              <a:t>Chocolatey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) приложения до последних версий.</a:t>
            </a:r>
            <a:endParaRPr lang="en-US" sz="105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18707" y="3839182"/>
            <a:ext cx="35925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14654" y="3905180"/>
            <a:ext cx="4123290" cy="448511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1295" y="3990127"/>
            <a:ext cx="40066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Установит </a:t>
            </a:r>
            <a:r>
              <a:rPr lang="en-US" sz="1050" dirty="0" smtClean="0">
                <a:solidFill>
                  <a:schemeClr val="dk1"/>
                </a:solidFill>
                <a:ea typeface="Calibri"/>
                <a:cs typeface="Calibri"/>
              </a:rPr>
              <a:t>Notepad++ 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определенной версии.</a:t>
            </a:r>
            <a:endParaRPr lang="en-US" sz="105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18707" y="4353691"/>
            <a:ext cx="35925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14654" y="4419688"/>
            <a:ext cx="4123290" cy="448511"/>
          </a:xfrm>
          <a:prstGeom prst="rect">
            <a:avLst/>
          </a:prstGeom>
          <a:solidFill>
            <a:schemeClr val="accent1">
              <a:alpha val="1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11295" y="4460880"/>
            <a:ext cx="40066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Так можно указать другой источник, отличный от </a:t>
            </a:r>
            <a:r>
              <a:rPr lang="ru-RU" sz="1050" dirty="0" err="1" smtClean="0">
                <a:solidFill>
                  <a:schemeClr val="dk1"/>
                </a:solidFill>
                <a:ea typeface="Calibri"/>
                <a:cs typeface="Calibri"/>
              </a:rPr>
              <a:t>репозитория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 </a:t>
            </a:r>
            <a:r>
              <a:rPr lang="en-US" sz="1050" dirty="0" smtClean="0">
                <a:solidFill>
                  <a:schemeClr val="dk1"/>
                </a:solidFill>
                <a:ea typeface="Calibri"/>
                <a:cs typeface="Calibri"/>
              </a:rPr>
              <a:t>Chocolatey</a:t>
            </a:r>
            <a:r>
              <a:rPr lang="ru-RU" sz="1050" dirty="0" smtClean="0">
                <a:solidFill>
                  <a:schemeClr val="dk1"/>
                </a:solidFill>
                <a:ea typeface="Calibri"/>
                <a:cs typeface="Calibri"/>
              </a:rPr>
              <a:t> по умолчанию.</a:t>
            </a:r>
            <a:endParaRPr lang="en-US" sz="1050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18707" y="4868199"/>
            <a:ext cx="35925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9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SB_RUS_TO BE USED">
  <a:themeElements>
    <a:clrScheme name="Другая 5">
      <a:dk1>
        <a:srgbClr val="000000"/>
      </a:dk1>
      <a:lt1>
        <a:srgbClr val="FFFFFF"/>
      </a:lt1>
      <a:dk2>
        <a:srgbClr val="5A2C1B"/>
      </a:dk2>
      <a:lt2>
        <a:srgbClr val="FFFFFF"/>
      </a:lt2>
      <a:accent1>
        <a:srgbClr val="7AC143"/>
      </a:accent1>
      <a:accent2>
        <a:srgbClr val="FC9C24"/>
      </a:accent2>
      <a:accent3>
        <a:srgbClr val="00B0D6"/>
      </a:accent3>
      <a:accent4>
        <a:srgbClr val="00703C"/>
      </a:accent4>
      <a:accent5>
        <a:srgbClr val="D6594A"/>
      </a:accent5>
      <a:accent6>
        <a:srgbClr val="667076"/>
      </a:accent6>
      <a:hlink>
        <a:srgbClr val="7AC143"/>
      </a:hlink>
      <a:folHlink>
        <a:srgbClr val="C0C6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1597</Words>
  <Application>Microsoft Macintosh PowerPoint</Application>
  <PresentationFormat>On-screen Show (16:9)</PresentationFormat>
  <Paragraphs>209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Courier New</vt:lpstr>
      <vt:lpstr>Wingdings</vt:lpstr>
      <vt:lpstr>Arial</vt:lpstr>
      <vt:lpstr>simple-light-2</vt:lpstr>
      <vt:lpstr>LSB_RUS_TO BE USED</vt:lpstr>
      <vt:lpstr>Курс Ansible Особенности работы с Windows</vt:lpstr>
      <vt:lpstr>Ansible и Windows</vt:lpstr>
      <vt:lpstr>Подготовка Windows-машин</vt:lpstr>
      <vt:lpstr>Авторизация на Windows-машине</vt:lpstr>
      <vt:lpstr>Ansible и Windows</vt:lpstr>
      <vt:lpstr>Ansible и Windows</vt:lpstr>
      <vt:lpstr>Ansible и установка софта в Windows</vt:lpstr>
      <vt:lpstr>Ansible и установка софта в Windows</vt:lpstr>
      <vt:lpstr>Ansible + Windows + Chocolatey = Happiness?</vt:lpstr>
      <vt:lpstr>Ansible и Windows. Заключение.</vt:lpstr>
      <vt:lpstr>Практика</vt:lpstr>
      <vt:lpstr>Ansible. Windows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 Ansible DevOps</dc:title>
  <dc:creator>Alseka</dc:creator>
  <cp:lastModifiedBy>Max Budaev</cp:lastModifiedBy>
  <cp:revision>80</cp:revision>
  <dcterms:modified xsi:type="dcterms:W3CDTF">2017-08-17T07:12:41Z</dcterms:modified>
</cp:coreProperties>
</file>