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1" autoAdjust="0"/>
    <p:restoredTop sz="94660"/>
  </p:normalViewPr>
  <p:slideViewPr>
    <p:cSldViewPr snapToGrid="0">
      <p:cViewPr varScale="1">
        <p:scale>
          <a:sx n="131" d="100"/>
          <a:sy n="131" d="100"/>
        </p:scale>
        <p:origin x="2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579E6B-7D4E-004E-A15F-92BB889BD1A7}" type="doc">
      <dgm:prSet loTypeId="urn:microsoft.com/office/officeart/2005/8/layout/target3" loCatId="list" qsTypeId="urn:microsoft.com/office/officeart/2005/8/quickstyle/simple1" qsCatId="simple" csTypeId="urn:microsoft.com/office/officeart/2005/8/colors/accent1_2" csCatId="accent1"/>
      <dgm:spPr/>
      <dgm:t>
        <a:bodyPr/>
        <a:lstStyle/>
        <a:p>
          <a:endParaRPr lang="en-US"/>
        </a:p>
      </dgm:t>
    </dgm:pt>
    <dgm:pt modelId="{AD77DE9D-9BD9-2641-865E-315D12969722}">
      <dgm:prSet/>
      <dgm:spPr/>
      <dgm:t>
        <a:bodyPr/>
        <a:lstStyle/>
        <a:p>
          <a:r>
            <a:rPr lang="en-IN"/>
            <a:t>Real Estate Investment Firm’s Expansion into the Airbnb Market:</a:t>
          </a:r>
        </a:p>
      </dgm:t>
    </dgm:pt>
    <dgm:pt modelId="{B734C5E6-848D-034F-B68D-EA0A65DBA842}" type="parTrans" cxnId="{6EFB9DA9-551E-0E45-A0B6-D77B88B4B7EE}">
      <dgm:prSet/>
      <dgm:spPr/>
      <dgm:t>
        <a:bodyPr/>
        <a:lstStyle/>
        <a:p>
          <a:endParaRPr lang="en-US"/>
        </a:p>
      </dgm:t>
    </dgm:pt>
    <dgm:pt modelId="{794EE611-7467-DA47-9BDD-915D6CAC836A}" type="sibTrans" cxnId="{6EFB9DA9-551E-0E45-A0B6-D77B88B4B7EE}">
      <dgm:prSet/>
      <dgm:spPr/>
      <dgm:t>
        <a:bodyPr/>
        <a:lstStyle/>
        <a:p>
          <a:endParaRPr lang="en-US"/>
        </a:p>
      </dgm:t>
    </dgm:pt>
    <dgm:pt modelId="{F6E344A2-B77E-5C4D-9EDF-919AB77EC340}">
      <dgm:prSet/>
      <dgm:spPr/>
      <dgm:t>
        <a:bodyPr/>
        <a:lstStyle/>
        <a:p>
          <a:r>
            <a:rPr lang="en-IN"/>
            <a:t>A real estate investment firm looking to expand into the Airbnb market in New York City. The firm wants to identify high-potential neighbourhoods, understand customer preferences, and design a pricing strategy that maximizes profits while ensuring customer satisfaction.</a:t>
          </a:r>
        </a:p>
      </dgm:t>
    </dgm:pt>
    <dgm:pt modelId="{0116F553-A528-FD4F-B8B0-6B0D6B508C99}" type="parTrans" cxnId="{E92C1D60-79AA-6446-BCB4-470FB2439841}">
      <dgm:prSet/>
      <dgm:spPr/>
      <dgm:t>
        <a:bodyPr/>
        <a:lstStyle/>
        <a:p>
          <a:endParaRPr lang="en-US"/>
        </a:p>
      </dgm:t>
    </dgm:pt>
    <dgm:pt modelId="{4FA63C8A-EF32-EC47-96FB-41773B71B2FA}" type="sibTrans" cxnId="{E92C1D60-79AA-6446-BCB4-470FB2439841}">
      <dgm:prSet/>
      <dgm:spPr/>
      <dgm:t>
        <a:bodyPr/>
        <a:lstStyle/>
        <a:p>
          <a:endParaRPr lang="en-US"/>
        </a:p>
      </dgm:t>
    </dgm:pt>
    <dgm:pt modelId="{A49E8912-E7AC-144F-A662-FC9A14B2F6FA}">
      <dgm:prSet/>
      <dgm:spPr/>
      <dgm:t>
        <a:bodyPr/>
        <a:lstStyle/>
        <a:p>
          <a:r>
            <a:rPr lang="en-IN"/>
            <a:t>The firm has acquired a portfolio of residential properties across several NYC neighbourhoods, and they plan to list these properties on Airbnb. Before launching their listings, they need the analysis to make data-driven decisions on:</a:t>
          </a:r>
        </a:p>
      </dgm:t>
    </dgm:pt>
    <dgm:pt modelId="{E4F2B3C0-6028-A94D-A16E-5750C24C1758}" type="parTrans" cxnId="{F52620DF-51B0-164E-8C36-264E6BCF497A}">
      <dgm:prSet/>
      <dgm:spPr/>
      <dgm:t>
        <a:bodyPr/>
        <a:lstStyle/>
        <a:p>
          <a:endParaRPr lang="en-US"/>
        </a:p>
      </dgm:t>
    </dgm:pt>
    <dgm:pt modelId="{C52A6977-B540-A542-8780-A475F9526AD4}" type="sibTrans" cxnId="{F52620DF-51B0-164E-8C36-264E6BCF497A}">
      <dgm:prSet/>
      <dgm:spPr/>
      <dgm:t>
        <a:bodyPr/>
        <a:lstStyle/>
        <a:p>
          <a:endParaRPr lang="en-US"/>
        </a:p>
      </dgm:t>
    </dgm:pt>
    <dgm:pt modelId="{5BE1DAD5-8873-4E4B-8777-FB85E71DC732}">
      <dgm:prSet/>
      <dgm:spPr/>
      <dgm:t>
        <a:bodyPr/>
        <a:lstStyle/>
        <a:p>
          <a:r>
            <a:rPr lang="en-IN" b="1"/>
            <a:t>Optimal pricing</a:t>
          </a:r>
          <a:r>
            <a:rPr lang="en-IN"/>
            <a:t> per neighbourhood and room type.</a:t>
          </a:r>
        </a:p>
      </dgm:t>
    </dgm:pt>
    <dgm:pt modelId="{6C1BC232-B655-914E-9052-0755FE236585}" type="parTrans" cxnId="{9B6CD647-B1B1-6243-9152-5AE99BD7B1DB}">
      <dgm:prSet/>
      <dgm:spPr/>
      <dgm:t>
        <a:bodyPr/>
        <a:lstStyle/>
        <a:p>
          <a:endParaRPr lang="en-US"/>
        </a:p>
      </dgm:t>
    </dgm:pt>
    <dgm:pt modelId="{1D752AFA-0C46-B343-884F-0985C5D9539F}" type="sibTrans" cxnId="{9B6CD647-B1B1-6243-9152-5AE99BD7B1DB}">
      <dgm:prSet/>
      <dgm:spPr/>
      <dgm:t>
        <a:bodyPr/>
        <a:lstStyle/>
        <a:p>
          <a:endParaRPr lang="en-US"/>
        </a:p>
      </dgm:t>
    </dgm:pt>
    <dgm:pt modelId="{2257E848-CF5A-2640-AF4D-5FA5607DC511}">
      <dgm:prSet/>
      <dgm:spPr/>
      <dgm:t>
        <a:bodyPr/>
        <a:lstStyle/>
        <a:p>
          <a:r>
            <a:rPr lang="en-IN" b="1"/>
            <a:t>Identifying the most active areas</a:t>
          </a:r>
          <a:r>
            <a:rPr lang="en-IN"/>
            <a:t> based on demand (availability, reviews).</a:t>
          </a:r>
        </a:p>
      </dgm:t>
    </dgm:pt>
    <dgm:pt modelId="{5322BEE4-D5AD-F043-9C78-6570FD3A9A24}" type="parTrans" cxnId="{53A725D0-6B95-3E4E-9AD8-6C3FAF77551A}">
      <dgm:prSet/>
      <dgm:spPr/>
      <dgm:t>
        <a:bodyPr/>
        <a:lstStyle/>
        <a:p>
          <a:endParaRPr lang="en-US"/>
        </a:p>
      </dgm:t>
    </dgm:pt>
    <dgm:pt modelId="{0BF9F8A8-32DC-DD47-92A1-C5111BB35DF7}" type="sibTrans" cxnId="{53A725D0-6B95-3E4E-9AD8-6C3FAF77551A}">
      <dgm:prSet/>
      <dgm:spPr/>
      <dgm:t>
        <a:bodyPr/>
        <a:lstStyle/>
        <a:p>
          <a:endParaRPr lang="en-US"/>
        </a:p>
      </dgm:t>
    </dgm:pt>
    <dgm:pt modelId="{76FEE32B-F4B7-B14F-B9BA-45F2B0162834}">
      <dgm:prSet/>
      <dgm:spPr/>
      <dgm:t>
        <a:bodyPr/>
        <a:lstStyle/>
        <a:p>
          <a:r>
            <a:rPr lang="en-IN" b="1"/>
            <a:t>Understanding customer preferences</a:t>
          </a:r>
          <a:r>
            <a:rPr lang="en-IN"/>
            <a:t> by analysing ratings and reviews.</a:t>
          </a:r>
        </a:p>
      </dgm:t>
    </dgm:pt>
    <dgm:pt modelId="{F7E2BA40-023D-F240-A21F-013A92802969}" type="parTrans" cxnId="{677D5E8C-0EA1-DB4C-9C00-AA4D64EDBBD7}">
      <dgm:prSet/>
      <dgm:spPr/>
      <dgm:t>
        <a:bodyPr/>
        <a:lstStyle/>
        <a:p>
          <a:endParaRPr lang="en-US"/>
        </a:p>
      </dgm:t>
    </dgm:pt>
    <dgm:pt modelId="{FAB39A6A-B7C2-4948-94DB-C1BE11CFACA1}" type="sibTrans" cxnId="{677D5E8C-0EA1-DB4C-9C00-AA4D64EDBBD7}">
      <dgm:prSet/>
      <dgm:spPr/>
      <dgm:t>
        <a:bodyPr/>
        <a:lstStyle/>
        <a:p>
          <a:endParaRPr lang="en-US"/>
        </a:p>
      </dgm:t>
    </dgm:pt>
    <dgm:pt modelId="{C9FFEAAE-8823-D84F-BD86-F7B40E3B9E1D}">
      <dgm:prSet/>
      <dgm:spPr/>
      <dgm:t>
        <a:bodyPr/>
        <a:lstStyle/>
        <a:p>
          <a:r>
            <a:rPr lang="en-IN" b="1"/>
            <a:t>Evaluating the competitive landscape</a:t>
          </a:r>
          <a:r>
            <a:rPr lang="en-IN"/>
            <a:t> by studying host performance.</a:t>
          </a:r>
        </a:p>
      </dgm:t>
    </dgm:pt>
    <dgm:pt modelId="{BD3D22C8-B0FB-BB41-B6C9-21062D902504}" type="parTrans" cxnId="{E9440EAE-099B-9549-BDA8-2360BDA086E0}">
      <dgm:prSet/>
      <dgm:spPr/>
      <dgm:t>
        <a:bodyPr/>
        <a:lstStyle/>
        <a:p>
          <a:endParaRPr lang="en-US"/>
        </a:p>
      </dgm:t>
    </dgm:pt>
    <dgm:pt modelId="{E72ECE05-8E0C-8E4B-8DD3-CC343677D20F}" type="sibTrans" cxnId="{E9440EAE-099B-9549-BDA8-2360BDA086E0}">
      <dgm:prSet/>
      <dgm:spPr/>
      <dgm:t>
        <a:bodyPr/>
        <a:lstStyle/>
        <a:p>
          <a:endParaRPr lang="en-US"/>
        </a:p>
      </dgm:t>
    </dgm:pt>
    <dgm:pt modelId="{203DF2B7-46EE-CA48-A7F6-825E6607B3F3}" type="pres">
      <dgm:prSet presAssocID="{22579E6B-7D4E-004E-A15F-92BB889BD1A7}" presName="Name0" presStyleCnt="0">
        <dgm:presLayoutVars>
          <dgm:chMax val="7"/>
          <dgm:dir/>
          <dgm:animLvl val="lvl"/>
          <dgm:resizeHandles val="exact"/>
        </dgm:presLayoutVars>
      </dgm:prSet>
      <dgm:spPr/>
    </dgm:pt>
    <dgm:pt modelId="{78C609C7-B438-1644-BB83-A73E0716C730}" type="pres">
      <dgm:prSet presAssocID="{AD77DE9D-9BD9-2641-865E-315D12969722}" presName="circle1" presStyleLbl="node1" presStyleIdx="0" presStyleCnt="1"/>
      <dgm:spPr/>
    </dgm:pt>
    <dgm:pt modelId="{3C9F4007-38BB-C84D-A7FF-9706B6E741A0}" type="pres">
      <dgm:prSet presAssocID="{AD77DE9D-9BD9-2641-865E-315D12969722}" presName="space" presStyleCnt="0"/>
      <dgm:spPr/>
    </dgm:pt>
    <dgm:pt modelId="{B29712B9-1F82-BE48-A661-7C899FF92A7E}" type="pres">
      <dgm:prSet presAssocID="{AD77DE9D-9BD9-2641-865E-315D12969722}" presName="rect1" presStyleLbl="alignAcc1" presStyleIdx="0" presStyleCnt="1"/>
      <dgm:spPr/>
    </dgm:pt>
    <dgm:pt modelId="{6B79A142-25B4-864B-A267-EF4EC80255CA}" type="pres">
      <dgm:prSet presAssocID="{AD77DE9D-9BD9-2641-865E-315D12969722}" presName="rect1ParTx" presStyleLbl="alignAcc1" presStyleIdx="0" presStyleCnt="1">
        <dgm:presLayoutVars>
          <dgm:chMax val="1"/>
          <dgm:bulletEnabled val="1"/>
        </dgm:presLayoutVars>
      </dgm:prSet>
      <dgm:spPr/>
    </dgm:pt>
    <dgm:pt modelId="{2338A27A-5670-7B44-810C-FDA203C65A2C}" type="pres">
      <dgm:prSet presAssocID="{AD77DE9D-9BD9-2641-865E-315D12969722}" presName="rect1ChTx" presStyleLbl="alignAcc1" presStyleIdx="0" presStyleCnt="1">
        <dgm:presLayoutVars>
          <dgm:bulletEnabled val="1"/>
        </dgm:presLayoutVars>
      </dgm:prSet>
      <dgm:spPr/>
    </dgm:pt>
  </dgm:ptLst>
  <dgm:cxnLst>
    <dgm:cxn modelId="{4282A409-E294-104E-A89C-52E466284AEA}" type="presOf" srcId="{A49E8912-E7AC-144F-A662-FC9A14B2F6FA}" destId="{2338A27A-5670-7B44-810C-FDA203C65A2C}" srcOrd="0" destOrd="1" presId="urn:microsoft.com/office/officeart/2005/8/layout/target3"/>
    <dgm:cxn modelId="{7C91040C-E70A-CB4E-8CC6-D3BA033EFDF0}" type="presOf" srcId="{C9FFEAAE-8823-D84F-BD86-F7B40E3B9E1D}" destId="{2338A27A-5670-7B44-810C-FDA203C65A2C}" srcOrd="0" destOrd="5" presId="urn:microsoft.com/office/officeart/2005/8/layout/target3"/>
    <dgm:cxn modelId="{9B6CD647-B1B1-6243-9152-5AE99BD7B1DB}" srcId="{AD77DE9D-9BD9-2641-865E-315D12969722}" destId="{5BE1DAD5-8873-4E4B-8777-FB85E71DC732}" srcOrd="2" destOrd="0" parTransId="{6C1BC232-B655-914E-9052-0755FE236585}" sibTransId="{1D752AFA-0C46-B343-884F-0985C5D9539F}"/>
    <dgm:cxn modelId="{F9AADB4F-7A9E-314D-A431-2B109B2093F4}" type="presOf" srcId="{22579E6B-7D4E-004E-A15F-92BB889BD1A7}" destId="{203DF2B7-46EE-CA48-A7F6-825E6607B3F3}" srcOrd="0" destOrd="0" presId="urn:microsoft.com/office/officeart/2005/8/layout/target3"/>
    <dgm:cxn modelId="{E92C1D60-79AA-6446-BCB4-470FB2439841}" srcId="{AD77DE9D-9BD9-2641-865E-315D12969722}" destId="{F6E344A2-B77E-5C4D-9EDF-919AB77EC340}" srcOrd="0" destOrd="0" parTransId="{0116F553-A528-FD4F-B8B0-6B0D6B508C99}" sibTransId="{4FA63C8A-EF32-EC47-96FB-41773B71B2FA}"/>
    <dgm:cxn modelId="{B9C0B060-5A88-E94C-8DF9-8485B4366296}" type="presOf" srcId="{AD77DE9D-9BD9-2641-865E-315D12969722}" destId="{6B79A142-25B4-864B-A267-EF4EC80255CA}" srcOrd="1" destOrd="0" presId="urn:microsoft.com/office/officeart/2005/8/layout/target3"/>
    <dgm:cxn modelId="{79DCDA78-2C6A-D240-8901-11088776F8D2}" type="presOf" srcId="{5BE1DAD5-8873-4E4B-8777-FB85E71DC732}" destId="{2338A27A-5670-7B44-810C-FDA203C65A2C}" srcOrd="0" destOrd="2" presId="urn:microsoft.com/office/officeart/2005/8/layout/target3"/>
    <dgm:cxn modelId="{677D5E8C-0EA1-DB4C-9C00-AA4D64EDBBD7}" srcId="{AD77DE9D-9BD9-2641-865E-315D12969722}" destId="{76FEE32B-F4B7-B14F-B9BA-45F2B0162834}" srcOrd="4" destOrd="0" parTransId="{F7E2BA40-023D-F240-A21F-013A92802969}" sibTransId="{FAB39A6A-B7C2-4948-94DB-C1BE11CFACA1}"/>
    <dgm:cxn modelId="{E2CC5196-5934-3A48-82EC-DA9C294A4D46}" type="presOf" srcId="{F6E344A2-B77E-5C4D-9EDF-919AB77EC340}" destId="{2338A27A-5670-7B44-810C-FDA203C65A2C}" srcOrd="0" destOrd="0" presId="urn:microsoft.com/office/officeart/2005/8/layout/target3"/>
    <dgm:cxn modelId="{6EFB9DA9-551E-0E45-A0B6-D77B88B4B7EE}" srcId="{22579E6B-7D4E-004E-A15F-92BB889BD1A7}" destId="{AD77DE9D-9BD9-2641-865E-315D12969722}" srcOrd="0" destOrd="0" parTransId="{B734C5E6-848D-034F-B68D-EA0A65DBA842}" sibTransId="{794EE611-7467-DA47-9BDD-915D6CAC836A}"/>
    <dgm:cxn modelId="{E9440EAE-099B-9549-BDA8-2360BDA086E0}" srcId="{AD77DE9D-9BD9-2641-865E-315D12969722}" destId="{C9FFEAAE-8823-D84F-BD86-F7B40E3B9E1D}" srcOrd="5" destOrd="0" parTransId="{BD3D22C8-B0FB-BB41-B6C9-21062D902504}" sibTransId="{E72ECE05-8E0C-8E4B-8DD3-CC343677D20F}"/>
    <dgm:cxn modelId="{DDA8D7AF-968E-E44A-A66B-5063CA8B2C60}" type="presOf" srcId="{AD77DE9D-9BD9-2641-865E-315D12969722}" destId="{B29712B9-1F82-BE48-A661-7C899FF92A7E}" srcOrd="0" destOrd="0" presId="urn:microsoft.com/office/officeart/2005/8/layout/target3"/>
    <dgm:cxn modelId="{53A725D0-6B95-3E4E-9AD8-6C3FAF77551A}" srcId="{AD77DE9D-9BD9-2641-865E-315D12969722}" destId="{2257E848-CF5A-2640-AF4D-5FA5607DC511}" srcOrd="3" destOrd="0" parTransId="{5322BEE4-D5AD-F043-9C78-6570FD3A9A24}" sibTransId="{0BF9F8A8-32DC-DD47-92A1-C5111BB35DF7}"/>
    <dgm:cxn modelId="{F52620DF-51B0-164E-8C36-264E6BCF497A}" srcId="{AD77DE9D-9BD9-2641-865E-315D12969722}" destId="{A49E8912-E7AC-144F-A662-FC9A14B2F6FA}" srcOrd="1" destOrd="0" parTransId="{E4F2B3C0-6028-A94D-A16E-5750C24C1758}" sibTransId="{C52A6977-B540-A542-8780-A475F9526AD4}"/>
    <dgm:cxn modelId="{19E663F3-7F14-8546-9467-C1C5431C4D81}" type="presOf" srcId="{2257E848-CF5A-2640-AF4D-5FA5607DC511}" destId="{2338A27A-5670-7B44-810C-FDA203C65A2C}" srcOrd="0" destOrd="3" presId="urn:microsoft.com/office/officeart/2005/8/layout/target3"/>
    <dgm:cxn modelId="{266953FB-C75E-D04A-99FF-8B6C457E7E88}" type="presOf" srcId="{76FEE32B-F4B7-B14F-B9BA-45F2B0162834}" destId="{2338A27A-5670-7B44-810C-FDA203C65A2C}" srcOrd="0" destOrd="4" presId="urn:microsoft.com/office/officeart/2005/8/layout/target3"/>
    <dgm:cxn modelId="{67AEC57D-B113-C34E-99F4-2E934A653191}" type="presParOf" srcId="{203DF2B7-46EE-CA48-A7F6-825E6607B3F3}" destId="{78C609C7-B438-1644-BB83-A73E0716C730}" srcOrd="0" destOrd="0" presId="urn:microsoft.com/office/officeart/2005/8/layout/target3"/>
    <dgm:cxn modelId="{932074B6-70C9-9542-9F54-E0493C10500E}" type="presParOf" srcId="{203DF2B7-46EE-CA48-A7F6-825E6607B3F3}" destId="{3C9F4007-38BB-C84D-A7FF-9706B6E741A0}" srcOrd="1" destOrd="0" presId="urn:microsoft.com/office/officeart/2005/8/layout/target3"/>
    <dgm:cxn modelId="{681CCF05-B1D7-B044-829F-B8405DDB95C2}" type="presParOf" srcId="{203DF2B7-46EE-CA48-A7F6-825E6607B3F3}" destId="{B29712B9-1F82-BE48-A661-7C899FF92A7E}" srcOrd="2" destOrd="0" presId="urn:microsoft.com/office/officeart/2005/8/layout/target3"/>
    <dgm:cxn modelId="{A5848FC3-E72B-B04D-9821-8C2129FB26F2}" type="presParOf" srcId="{203DF2B7-46EE-CA48-A7F6-825E6607B3F3}" destId="{6B79A142-25B4-864B-A267-EF4EC80255CA}" srcOrd="3" destOrd="0" presId="urn:microsoft.com/office/officeart/2005/8/layout/target3"/>
    <dgm:cxn modelId="{BF16B0DB-C973-2646-8AFE-B14D9A3B0740}" type="presParOf" srcId="{203DF2B7-46EE-CA48-A7F6-825E6607B3F3}" destId="{2338A27A-5670-7B44-810C-FDA203C65A2C}" srcOrd="4"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C609C7-B438-1644-BB83-A73E0716C730}">
      <dsp:nvSpPr>
        <dsp:cNvPr id="0" name=""/>
        <dsp:cNvSpPr/>
      </dsp:nvSpPr>
      <dsp:spPr>
        <a:xfrm>
          <a:off x="0" y="0"/>
          <a:ext cx="4351338" cy="4351338"/>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9712B9-1F82-BE48-A661-7C899FF92A7E}">
      <dsp:nvSpPr>
        <dsp:cNvPr id="0" name=""/>
        <dsp:cNvSpPr/>
      </dsp:nvSpPr>
      <dsp:spPr>
        <a:xfrm>
          <a:off x="2175669" y="0"/>
          <a:ext cx="8339931" cy="435133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IN" sz="4700" kern="1200"/>
            <a:t>Real Estate Investment Firm’s Expansion into the Airbnb Market:</a:t>
          </a:r>
        </a:p>
      </dsp:txBody>
      <dsp:txXfrm>
        <a:off x="2175669" y="0"/>
        <a:ext cx="4169965" cy="4351338"/>
      </dsp:txXfrm>
    </dsp:sp>
    <dsp:sp modelId="{2338A27A-5670-7B44-810C-FDA203C65A2C}">
      <dsp:nvSpPr>
        <dsp:cNvPr id="0" name=""/>
        <dsp:cNvSpPr/>
      </dsp:nvSpPr>
      <dsp:spPr>
        <a:xfrm>
          <a:off x="6345634" y="0"/>
          <a:ext cx="4169965" cy="435133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IN" sz="1500" kern="1200"/>
            <a:t>A real estate investment firm looking to expand into the Airbnb market in New York City. The firm wants to identify high-potential neighbourhoods, understand customer preferences, and design a pricing strategy that maximizes profits while ensuring customer satisfaction.</a:t>
          </a:r>
        </a:p>
        <a:p>
          <a:pPr marL="114300" lvl="1" indent="-114300" algn="l" defTabSz="666750">
            <a:lnSpc>
              <a:spcPct val="90000"/>
            </a:lnSpc>
            <a:spcBef>
              <a:spcPct val="0"/>
            </a:spcBef>
            <a:spcAft>
              <a:spcPct val="15000"/>
            </a:spcAft>
            <a:buChar char="•"/>
          </a:pPr>
          <a:r>
            <a:rPr lang="en-IN" sz="1500" kern="1200"/>
            <a:t>The firm has acquired a portfolio of residential properties across several NYC neighbourhoods, and they plan to list these properties on Airbnb. Before launching their listings, they need the analysis to make data-driven decisions on:</a:t>
          </a:r>
        </a:p>
        <a:p>
          <a:pPr marL="114300" lvl="1" indent="-114300" algn="l" defTabSz="666750">
            <a:lnSpc>
              <a:spcPct val="90000"/>
            </a:lnSpc>
            <a:spcBef>
              <a:spcPct val="0"/>
            </a:spcBef>
            <a:spcAft>
              <a:spcPct val="15000"/>
            </a:spcAft>
            <a:buChar char="•"/>
          </a:pPr>
          <a:r>
            <a:rPr lang="en-IN" sz="1500" b="1" kern="1200"/>
            <a:t>Optimal pricing</a:t>
          </a:r>
          <a:r>
            <a:rPr lang="en-IN" sz="1500" kern="1200"/>
            <a:t> per neighbourhood and room type.</a:t>
          </a:r>
        </a:p>
        <a:p>
          <a:pPr marL="114300" lvl="1" indent="-114300" algn="l" defTabSz="666750">
            <a:lnSpc>
              <a:spcPct val="90000"/>
            </a:lnSpc>
            <a:spcBef>
              <a:spcPct val="0"/>
            </a:spcBef>
            <a:spcAft>
              <a:spcPct val="15000"/>
            </a:spcAft>
            <a:buChar char="•"/>
          </a:pPr>
          <a:r>
            <a:rPr lang="en-IN" sz="1500" b="1" kern="1200"/>
            <a:t>Identifying the most active areas</a:t>
          </a:r>
          <a:r>
            <a:rPr lang="en-IN" sz="1500" kern="1200"/>
            <a:t> based on demand (availability, reviews).</a:t>
          </a:r>
        </a:p>
        <a:p>
          <a:pPr marL="114300" lvl="1" indent="-114300" algn="l" defTabSz="666750">
            <a:lnSpc>
              <a:spcPct val="90000"/>
            </a:lnSpc>
            <a:spcBef>
              <a:spcPct val="0"/>
            </a:spcBef>
            <a:spcAft>
              <a:spcPct val="15000"/>
            </a:spcAft>
            <a:buChar char="•"/>
          </a:pPr>
          <a:r>
            <a:rPr lang="en-IN" sz="1500" b="1" kern="1200"/>
            <a:t>Understanding customer preferences</a:t>
          </a:r>
          <a:r>
            <a:rPr lang="en-IN" sz="1500" kern="1200"/>
            <a:t> by analysing ratings and reviews.</a:t>
          </a:r>
        </a:p>
        <a:p>
          <a:pPr marL="114300" lvl="1" indent="-114300" algn="l" defTabSz="666750">
            <a:lnSpc>
              <a:spcPct val="90000"/>
            </a:lnSpc>
            <a:spcBef>
              <a:spcPct val="0"/>
            </a:spcBef>
            <a:spcAft>
              <a:spcPct val="15000"/>
            </a:spcAft>
            <a:buChar char="•"/>
          </a:pPr>
          <a:r>
            <a:rPr lang="en-IN" sz="1500" b="1" kern="1200"/>
            <a:t>Evaluating the competitive landscape</a:t>
          </a:r>
          <a:r>
            <a:rPr lang="en-IN" sz="1500" kern="1200"/>
            <a:t> by studying host performance.</a:t>
          </a:r>
        </a:p>
      </dsp:txBody>
      <dsp:txXfrm>
        <a:off x="6345634" y="0"/>
        <a:ext cx="4169965" cy="4351338"/>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10/15/24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134953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10/15/24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10738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10/15/24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283227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10/15/24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911280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10/15/24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68866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10/15/24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89824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10/15/24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737092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10/15/24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590495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10/15/24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335741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10/15/24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21295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10/15/24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25645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10/15/24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4130489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ublic.tableau.com/views/AirbnbNewyorkAnalysis/Story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88FF83BE-C80A-4D43-AECF-C337966A8CE0}"/>
              </a:ext>
            </a:extLst>
          </p:cNvPr>
          <p:cNvSpPr>
            <a:spLocks noGrp="1"/>
          </p:cNvSpPr>
          <p:nvPr>
            <p:ph type="ctrTitle"/>
          </p:nvPr>
        </p:nvSpPr>
        <p:spPr/>
        <p:txBody>
          <a:bodyPr/>
          <a:lstStyle/>
          <a:p>
            <a:r>
              <a:rPr lang="en-gb" dirty="0">
                <a:hlinkClick r:id="rId2"/>
              </a:rPr>
              <a:t>Airbnb Newyork Analysis</a:t>
            </a:r>
          </a:p>
        </p:txBody>
      </p:sp>
      <p:sp>
        <p:nvSpPr>
          <p:cNvPr id="3" name="slide1">
            <a:extLst>
              <a:ext uri="{FF2B5EF4-FFF2-40B4-BE49-F238E27FC236}">
                <a16:creationId xmlns:a16="http://schemas.microsoft.com/office/drawing/2014/main" id="{46326264-811C-4E9A-9514-E1FD06A6697C}"/>
              </a:ext>
            </a:extLst>
          </p:cNvPr>
          <p:cNvSpPr>
            <a:spLocks noGrp="1"/>
          </p:cNvSpPr>
          <p:nvPr>
            <p:ph type="subTitle" idx="1"/>
          </p:nvPr>
        </p:nvSpPr>
        <p:spPr>
          <a:xfrm flipH="1" flipV="1">
            <a:off x="1254868" y="5257799"/>
            <a:ext cx="269132" cy="72957"/>
          </a:xfrm>
        </p:spPr>
        <p:txBody>
          <a:bodyPr>
            <a:normAutofit fontScale="25000" lnSpcReduction="20000"/>
          </a:bodyPr>
          <a:lstStyle/>
          <a:p>
            <a:r>
              <a:rPr lang="en-US" dirty="0"/>
              <a:t>.</a:t>
            </a:r>
            <a:endParaRPr dirty="0"/>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6EF183D-6B78-D04E-B099-989311154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963412" cy="3755422"/>
          </a:xfrm>
          <a:prstGeom prst="rect">
            <a:avLst/>
          </a:prstGeom>
        </p:spPr>
      </p:pic>
      <p:pic>
        <p:nvPicPr>
          <p:cNvPr id="12" name="Picture 11">
            <a:extLst>
              <a:ext uri="{FF2B5EF4-FFF2-40B4-BE49-F238E27FC236}">
                <a16:creationId xmlns:a16="http://schemas.microsoft.com/office/drawing/2014/main" id="{FD77A0D7-D263-0F4E-99EA-94B10EFD23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473" y="3871881"/>
            <a:ext cx="7276289" cy="2820749"/>
          </a:xfrm>
          <a:prstGeom prst="rect">
            <a:avLst/>
          </a:prstGeom>
        </p:spPr>
      </p:pic>
      <p:sp>
        <p:nvSpPr>
          <p:cNvPr id="13" name="TextBox 12">
            <a:extLst>
              <a:ext uri="{FF2B5EF4-FFF2-40B4-BE49-F238E27FC236}">
                <a16:creationId xmlns:a16="http://schemas.microsoft.com/office/drawing/2014/main" id="{824417E1-31B2-A349-8611-7F4C345944C9}"/>
              </a:ext>
            </a:extLst>
          </p:cNvPr>
          <p:cNvSpPr txBox="1"/>
          <p:nvPr/>
        </p:nvSpPr>
        <p:spPr>
          <a:xfrm>
            <a:off x="7859949" y="2821021"/>
            <a:ext cx="4075889" cy="3108543"/>
          </a:xfrm>
          <a:prstGeom prst="rect">
            <a:avLst/>
          </a:prstGeom>
          <a:noFill/>
        </p:spPr>
        <p:txBody>
          <a:bodyPr wrap="square" rtlCol="0">
            <a:spAutoFit/>
          </a:bodyPr>
          <a:lstStyle/>
          <a:p>
            <a:r>
              <a:rPr lang="en-IN" sz="1400" dirty="0"/>
              <a:t>The </a:t>
            </a:r>
            <a:r>
              <a:rPr lang="en-IN" sz="1400" b="1" dirty="0"/>
              <a:t>Airbnb Price &amp; Availability Insights Dashboard</a:t>
            </a:r>
            <a:r>
              <a:rPr lang="en-IN" sz="1400" dirty="0"/>
              <a:t> combines multiple metrics—pricing, availability, room types—into a single interactive view. This enables the firm to explore different scenarios and make data-driven decisions.</a:t>
            </a:r>
          </a:p>
          <a:p>
            <a:endParaRPr lang="en-IN" sz="1400" dirty="0"/>
          </a:p>
          <a:p>
            <a:r>
              <a:rPr lang="en-IN" sz="1400" b="1" i="1" dirty="0"/>
              <a:t>What the Dashboard Depicts:</a:t>
            </a:r>
          </a:p>
          <a:p>
            <a:pPr marL="285750" indent="-285750">
              <a:buFont typeface="Arial" panose="020B0604020202020204" pitchFamily="34" charset="0"/>
              <a:buChar char="•"/>
            </a:pPr>
            <a:r>
              <a:rPr lang="en-IN" sz="1400" b="1" dirty="0"/>
              <a:t>Price and Availability Patterns</a:t>
            </a:r>
            <a:r>
              <a:rPr lang="en-IN" sz="1400" dirty="0"/>
              <a:t>: Users can filter by neighbourhood and room type to see how pricing and availability vary across different segments.</a:t>
            </a:r>
          </a:p>
          <a:p>
            <a:pPr marL="285750" indent="-285750">
              <a:buFont typeface="Arial" panose="020B0604020202020204" pitchFamily="34" charset="0"/>
              <a:buChar char="•"/>
            </a:pPr>
            <a:r>
              <a:rPr lang="en-IN" sz="1400" b="1" dirty="0"/>
              <a:t>Real-Time Flexibility</a:t>
            </a:r>
            <a:r>
              <a:rPr lang="en-IN" sz="1400" dirty="0"/>
              <a:t>: The interactive nature allows the firm to explore various combinations of room types, neighbourhoods, and pricing strategies to optimize their investment.</a:t>
            </a:r>
          </a:p>
        </p:txBody>
      </p:sp>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91952C-4AAC-AE41-A01A-A6962AD9C5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687962" cy="6858000"/>
          </a:xfrm>
          <a:prstGeom prst="rect">
            <a:avLst/>
          </a:prstGeom>
        </p:spPr>
      </p:pic>
      <p:sp>
        <p:nvSpPr>
          <p:cNvPr id="4" name="TextBox 3">
            <a:extLst>
              <a:ext uri="{FF2B5EF4-FFF2-40B4-BE49-F238E27FC236}">
                <a16:creationId xmlns:a16="http://schemas.microsoft.com/office/drawing/2014/main" id="{0191A59E-7D09-514C-B590-3EEAA1487A79}"/>
              </a:ext>
            </a:extLst>
          </p:cNvPr>
          <p:cNvSpPr txBox="1"/>
          <p:nvPr/>
        </p:nvSpPr>
        <p:spPr>
          <a:xfrm>
            <a:off x="7441660" y="2451370"/>
            <a:ext cx="4601183" cy="3370153"/>
          </a:xfrm>
          <a:prstGeom prst="rect">
            <a:avLst/>
          </a:prstGeom>
          <a:noFill/>
        </p:spPr>
        <p:txBody>
          <a:bodyPr wrap="square" rtlCol="0">
            <a:spAutoFit/>
          </a:bodyPr>
          <a:lstStyle/>
          <a:p>
            <a:r>
              <a:rPr lang="en-IN" sz="1500" dirty="0"/>
              <a:t>The </a:t>
            </a:r>
            <a:r>
              <a:rPr lang="en-IN" sz="1500" b="1" dirty="0"/>
              <a:t>Host &amp; Customer Experience Dashboard</a:t>
            </a:r>
            <a:r>
              <a:rPr lang="en-IN" sz="1500" dirty="0"/>
              <a:t> combines insights into host activity and customer ratings, allowing the firm to benchmark against top hosts and adjust their strategy based on real-time data.</a:t>
            </a:r>
          </a:p>
          <a:p>
            <a:endParaRPr lang="en-IN" sz="1500" i="1" dirty="0"/>
          </a:p>
          <a:p>
            <a:r>
              <a:rPr lang="en-IN" sz="1500" b="1" i="1" dirty="0"/>
              <a:t>What the Dashboard Depicts:</a:t>
            </a:r>
          </a:p>
          <a:p>
            <a:pPr marL="285750" indent="-285750">
              <a:buFont typeface="Arial" panose="020B0604020202020204" pitchFamily="34" charset="0"/>
              <a:buChar char="•"/>
            </a:pPr>
            <a:r>
              <a:rPr lang="en-IN" sz="1500" b="1" dirty="0"/>
              <a:t>Host Performance</a:t>
            </a:r>
            <a:r>
              <a:rPr lang="en-IN" sz="1500" dirty="0"/>
              <a:t>: the firm can compare their listings to top-performing hosts in terms of reviews and customer ratings.</a:t>
            </a:r>
          </a:p>
          <a:p>
            <a:pPr marL="285750" indent="-285750">
              <a:buFont typeface="Arial" panose="020B0604020202020204" pitchFamily="34" charset="0"/>
              <a:buChar char="•"/>
            </a:pPr>
            <a:r>
              <a:rPr lang="en-IN" sz="1500" b="1" dirty="0"/>
              <a:t>Customer Satisfaction</a:t>
            </a:r>
            <a:r>
              <a:rPr lang="en-IN" sz="1500" dirty="0"/>
              <a:t>: The dashboard also shows how room types and pricing impact customer satisfaction, allowing the firm to make strategic adjustments.</a:t>
            </a:r>
          </a:p>
          <a:p>
            <a:endParaRPr lang="en-US" dirty="0"/>
          </a:p>
        </p:txBody>
      </p:sp>
    </p:spTree>
    <p:extLst>
      <p:ext uri="{BB962C8B-B14F-4D97-AF65-F5344CB8AC3E}">
        <p14:creationId xmlns:p14="http://schemas.microsoft.com/office/powerpoint/2010/main" val="9599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de11" descr="Story 110">
            <a:extLst>
              <a:ext uri="{FF2B5EF4-FFF2-40B4-BE49-F238E27FC236}">
                <a16:creationId xmlns:a16="http://schemas.microsoft.com/office/drawing/2014/main" id="{519AC273-15E6-476A-8D6F-08E3F5C8F5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4090"/>
            <a:ext cx="12192000" cy="5529819"/>
          </a:xfrm>
          <a:prstGeom prst="rect">
            <a:avLst/>
          </a:prstGeom>
        </p:spPr>
      </p:pic>
      <p:sp>
        <p:nvSpPr>
          <p:cNvPr id="2" name="TextBox 1">
            <a:extLst>
              <a:ext uri="{FF2B5EF4-FFF2-40B4-BE49-F238E27FC236}">
                <a16:creationId xmlns:a16="http://schemas.microsoft.com/office/drawing/2014/main" id="{E3C4C630-7D73-2445-98F6-DA5CA20BC8B6}"/>
              </a:ext>
            </a:extLst>
          </p:cNvPr>
          <p:cNvSpPr txBox="1"/>
          <p:nvPr/>
        </p:nvSpPr>
        <p:spPr>
          <a:xfrm>
            <a:off x="2879387" y="4221804"/>
            <a:ext cx="7694578" cy="523220"/>
          </a:xfrm>
          <a:prstGeom prst="rect">
            <a:avLst/>
          </a:prstGeom>
          <a:noFill/>
        </p:spPr>
        <p:txBody>
          <a:bodyPr wrap="square" rtlCol="0">
            <a:spAutoFit/>
          </a:bodyPr>
          <a:lstStyle/>
          <a:p>
            <a:r>
              <a:rPr lang="en-IN" sz="1400" dirty="0"/>
              <a:t>By focusing on high-demand areas, prioritizing entire home listings, and optimizing customer satisfaction, the firm can maximize profitability in the competitive New York Airbnb market.</a:t>
            </a:r>
            <a:endParaRPr lang="en-US" sz="1400" dirty="0"/>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51F1-717C-2C4E-B39F-202928C7C89C}"/>
              </a:ext>
            </a:extLst>
          </p:cNvPr>
          <p:cNvSpPr>
            <a:spLocks noGrp="1"/>
          </p:cNvSpPr>
          <p:nvPr>
            <p:ph type="title"/>
          </p:nvPr>
        </p:nvSpPr>
        <p:spPr/>
        <p:txBody>
          <a:bodyPr/>
          <a:lstStyle/>
          <a:p>
            <a:r>
              <a:rPr lang="en-US" dirty="0"/>
              <a:t>Problem Statement of the Project</a:t>
            </a:r>
          </a:p>
        </p:txBody>
      </p:sp>
      <p:graphicFrame>
        <p:nvGraphicFramePr>
          <p:cNvPr id="4" name="Content Placeholder 3">
            <a:extLst>
              <a:ext uri="{FF2B5EF4-FFF2-40B4-BE49-F238E27FC236}">
                <a16:creationId xmlns:a16="http://schemas.microsoft.com/office/drawing/2014/main" id="{903D8729-DB77-8648-9F70-EA11989AE2C5}"/>
              </a:ext>
            </a:extLst>
          </p:cNvPr>
          <p:cNvGraphicFramePr>
            <a:graphicFrameLocks noGrp="1"/>
          </p:cNvGraphicFramePr>
          <p:nvPr>
            <p:ph idx="1"/>
            <p:extLst>
              <p:ext uri="{D42A27DB-BD31-4B8C-83A1-F6EECF244321}">
                <p14:modId xmlns:p14="http://schemas.microsoft.com/office/powerpoint/2010/main" val="336256718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7224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tory 19">
            <a:extLst>
              <a:ext uri="{FF2B5EF4-FFF2-40B4-BE49-F238E27FC236}">
                <a16:creationId xmlns:a16="http://schemas.microsoft.com/office/drawing/2014/main" id="{53CECD30-0019-418C-83AB-61E8A3065C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4090"/>
            <a:ext cx="12192000" cy="5529819"/>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Story 11">
            <a:extLst>
              <a:ext uri="{FF2B5EF4-FFF2-40B4-BE49-F238E27FC236}">
                <a16:creationId xmlns:a16="http://schemas.microsoft.com/office/drawing/2014/main" id="{C1B430DE-5A84-46AB-91B0-C58105CB06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158"/>
            <a:ext cx="12192000" cy="5529819"/>
          </a:xfrm>
          <a:prstGeom prst="rect">
            <a:avLst/>
          </a:prstGeom>
        </p:spPr>
      </p:pic>
      <p:sp>
        <p:nvSpPr>
          <p:cNvPr id="4" name="TextBox 3">
            <a:extLst>
              <a:ext uri="{FF2B5EF4-FFF2-40B4-BE49-F238E27FC236}">
                <a16:creationId xmlns:a16="http://schemas.microsoft.com/office/drawing/2014/main" id="{B95072BB-C3F8-5048-A56A-6056519A3844}"/>
              </a:ext>
            </a:extLst>
          </p:cNvPr>
          <p:cNvSpPr txBox="1"/>
          <p:nvPr/>
        </p:nvSpPr>
        <p:spPr>
          <a:xfrm>
            <a:off x="749030" y="3394953"/>
            <a:ext cx="10544783" cy="3293209"/>
          </a:xfrm>
          <a:prstGeom prst="rect">
            <a:avLst/>
          </a:prstGeom>
          <a:noFill/>
        </p:spPr>
        <p:txBody>
          <a:bodyPr wrap="square" rtlCol="0">
            <a:spAutoFit/>
          </a:bodyPr>
          <a:lstStyle/>
          <a:p>
            <a:r>
              <a:rPr lang="en-IN" sz="1400" b="1" i="1" dirty="0"/>
              <a:t>Data Organization:</a:t>
            </a:r>
            <a:br>
              <a:rPr lang="en-IN" dirty="0"/>
            </a:br>
            <a:r>
              <a:rPr lang="en-IN" sz="1400" dirty="0"/>
              <a:t>The pricing data was segmented by neighbourhood, with each neighbourhood grouped into categories. This allowed for a clear comparison across multiple price points—average, minimum, and maximum prices—offering a well-rounded view of the market.</a:t>
            </a:r>
          </a:p>
          <a:p>
            <a:r>
              <a:rPr lang="en-IN" sz="1400" b="1" dirty="0"/>
              <a:t>How the Data Was Visualized</a:t>
            </a:r>
            <a:r>
              <a:rPr lang="en-IN" sz="1400" dirty="0"/>
              <a:t>:</a:t>
            </a:r>
          </a:p>
          <a:p>
            <a:pPr lvl="1"/>
            <a:r>
              <a:rPr lang="en-IN" sz="1400" dirty="0"/>
              <a:t>The </a:t>
            </a:r>
            <a:r>
              <a:rPr lang="en-IN" sz="1400" b="1" dirty="0"/>
              <a:t>X-axis</a:t>
            </a:r>
            <a:r>
              <a:rPr lang="en-IN" sz="1400" dirty="0"/>
              <a:t> lists the neighbourhoods, while the </a:t>
            </a:r>
            <a:r>
              <a:rPr lang="en-IN" sz="1400" b="1" dirty="0"/>
              <a:t>Y-axis</a:t>
            </a:r>
            <a:r>
              <a:rPr lang="en-IN" sz="1400" dirty="0"/>
              <a:t> represents the price values.</a:t>
            </a:r>
          </a:p>
          <a:p>
            <a:pPr lvl="1"/>
            <a:r>
              <a:rPr lang="en-IN" sz="1400" dirty="0"/>
              <a:t>The bars represent the </a:t>
            </a:r>
            <a:r>
              <a:rPr lang="en-IN" sz="1400" b="1" dirty="0"/>
              <a:t>average price</a:t>
            </a:r>
            <a:r>
              <a:rPr lang="en-IN" sz="1400" dirty="0"/>
              <a:t>, and additional bars show the </a:t>
            </a:r>
            <a:r>
              <a:rPr lang="en-IN" sz="1400" b="1" dirty="0"/>
              <a:t>minimum and maximum</a:t>
            </a:r>
            <a:r>
              <a:rPr lang="en-IN" sz="1400" dirty="0"/>
              <a:t> prices for more context.</a:t>
            </a:r>
          </a:p>
          <a:p>
            <a:pPr lvl="1"/>
            <a:endParaRPr lang="en-IN" sz="1400" dirty="0"/>
          </a:p>
          <a:p>
            <a:r>
              <a:rPr lang="en-IN" sz="1400" b="1" i="1" dirty="0"/>
              <a:t>What the Chart Depicts:</a:t>
            </a:r>
          </a:p>
          <a:p>
            <a:pPr marL="285750" indent="-285750">
              <a:buFont typeface="Arial" panose="020B0604020202020204" pitchFamily="34" charset="0"/>
              <a:buChar char="•"/>
            </a:pPr>
            <a:r>
              <a:rPr lang="en-IN" sz="1400" b="1" dirty="0"/>
              <a:t>Neighbourhood Price Distribution</a:t>
            </a:r>
            <a:r>
              <a:rPr lang="en-IN" sz="1400" dirty="0"/>
              <a:t>: The chart reveals how prices vary significantly between neighbourhoods. For instance, </a:t>
            </a:r>
            <a:r>
              <a:rPr lang="en-IN" sz="1400" b="1" dirty="0"/>
              <a:t>Manhattan</a:t>
            </a:r>
            <a:r>
              <a:rPr lang="en-IN" sz="1400" dirty="0"/>
              <a:t> and </a:t>
            </a:r>
            <a:r>
              <a:rPr lang="en-IN" sz="1400" b="1" dirty="0"/>
              <a:t>Brooklyn</a:t>
            </a:r>
            <a:r>
              <a:rPr lang="en-IN" sz="1400" dirty="0"/>
              <a:t> show higher average prices compared to </a:t>
            </a:r>
            <a:r>
              <a:rPr lang="en-IN" sz="1400" b="1" dirty="0"/>
              <a:t>Queens</a:t>
            </a:r>
            <a:r>
              <a:rPr lang="en-IN" sz="1400" dirty="0"/>
              <a:t> or </a:t>
            </a:r>
            <a:r>
              <a:rPr lang="en-IN" sz="1400" b="1" dirty="0"/>
              <a:t>Staten Island</a:t>
            </a:r>
            <a:r>
              <a:rPr lang="en-IN" sz="1400" dirty="0"/>
              <a:t>. This suggests that the firm should prioritize investment in these premium areas where higher nightly rates can be charged.</a:t>
            </a:r>
          </a:p>
          <a:p>
            <a:pPr marL="285750" indent="-285750">
              <a:buFont typeface="Arial" panose="020B0604020202020204" pitchFamily="34" charset="0"/>
              <a:buChar char="•"/>
            </a:pPr>
            <a:r>
              <a:rPr lang="en-IN" sz="1400" b="1" dirty="0"/>
              <a:t>Price Range</a:t>
            </a:r>
            <a:r>
              <a:rPr lang="en-IN" sz="1400" dirty="0"/>
              <a:t>: By showing the minimum and maximum prices alongside the averages, the chart also highlights the price flexibility within each neighbourhood. This can help the firm decide whether to list mid-range or luxury properties, depending on the price distribution.</a:t>
            </a:r>
          </a:p>
          <a:p>
            <a:endParaRPr lang="en-US" dirty="0"/>
          </a:p>
        </p:txBody>
      </p:sp>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Story 12">
            <a:extLst>
              <a:ext uri="{FF2B5EF4-FFF2-40B4-BE49-F238E27FC236}">
                <a16:creationId xmlns:a16="http://schemas.microsoft.com/office/drawing/2014/main" id="{82F34F6A-659D-41C5-AEB8-23A4A6346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4090"/>
            <a:ext cx="12192000" cy="5529819"/>
          </a:xfrm>
          <a:prstGeom prst="rect">
            <a:avLst/>
          </a:prstGeom>
        </p:spPr>
      </p:pic>
      <p:sp>
        <p:nvSpPr>
          <p:cNvPr id="2" name="TextBox 1">
            <a:extLst>
              <a:ext uri="{FF2B5EF4-FFF2-40B4-BE49-F238E27FC236}">
                <a16:creationId xmlns:a16="http://schemas.microsoft.com/office/drawing/2014/main" id="{46690A54-0525-2F47-A87D-F3E1B6FB4B6C}"/>
              </a:ext>
            </a:extLst>
          </p:cNvPr>
          <p:cNvSpPr txBox="1"/>
          <p:nvPr/>
        </p:nvSpPr>
        <p:spPr>
          <a:xfrm>
            <a:off x="3151762" y="2178996"/>
            <a:ext cx="7723761" cy="4739759"/>
          </a:xfrm>
          <a:prstGeom prst="rect">
            <a:avLst/>
          </a:prstGeom>
          <a:noFill/>
        </p:spPr>
        <p:txBody>
          <a:bodyPr wrap="square" rtlCol="0">
            <a:spAutoFit/>
          </a:bodyPr>
          <a:lstStyle/>
          <a:p>
            <a:r>
              <a:rPr lang="en-IN" sz="1400" b="1" i="1" dirty="0"/>
              <a:t>Data Organization: </a:t>
            </a:r>
          </a:p>
          <a:p>
            <a:r>
              <a:rPr lang="en-IN" sz="1400" dirty="0"/>
              <a:t>The </a:t>
            </a:r>
            <a:r>
              <a:rPr lang="en-IN" sz="1400" b="1" dirty="0"/>
              <a:t>Room Type Distribution and Price</a:t>
            </a:r>
            <a:r>
              <a:rPr lang="en-IN" sz="1400" dirty="0"/>
              <a:t> chart uses a stacked bar graph to display the distribution of room types across neighbourhoods, along with their respective prices. This enables the firm to see which room types are more prevalent in certain neighbourhoods and how their prices compare.</a:t>
            </a:r>
          </a:p>
          <a:p>
            <a:pPr marL="285750" indent="-285750">
              <a:buFont typeface="Arial" panose="020B0604020202020204" pitchFamily="34" charset="0"/>
              <a:buChar char="•"/>
            </a:pPr>
            <a:r>
              <a:rPr lang="en-IN" sz="1400" dirty="0"/>
              <a:t>The stacked bar chart visually breaks down room types within each neighbourhood and shows their pricing differences. This allows the firm to compare the relative popularity and pricing of entire homes, private rooms, and shared rooms.</a:t>
            </a:r>
          </a:p>
          <a:p>
            <a:endParaRPr lang="en-US" dirty="0"/>
          </a:p>
          <a:p>
            <a:r>
              <a:rPr lang="en-IN" sz="1400" b="1" i="1" dirty="0"/>
              <a:t>What the Chart Depicts:</a:t>
            </a:r>
          </a:p>
          <a:p>
            <a:pPr marL="285750" indent="-285750">
              <a:buFont typeface="Arial" panose="020B0604020202020204" pitchFamily="34" charset="0"/>
              <a:buChar char="•"/>
            </a:pPr>
            <a:r>
              <a:rPr lang="en-IN" sz="1400" b="1" dirty="0"/>
              <a:t>Room Type Prevalence</a:t>
            </a:r>
            <a:r>
              <a:rPr lang="en-IN" sz="1400" dirty="0"/>
              <a:t>: The chart shows that </a:t>
            </a:r>
            <a:r>
              <a:rPr lang="en-IN" sz="1400" b="1" dirty="0"/>
              <a:t>entire homes</a:t>
            </a:r>
            <a:r>
              <a:rPr lang="en-IN" sz="1400" dirty="0"/>
              <a:t> are generally priced higher and are more common in neighbourhoods like Manhattan and Brooklyn. </a:t>
            </a:r>
            <a:r>
              <a:rPr lang="en-IN" sz="1400" b="1" dirty="0"/>
              <a:t>Shared rooms</a:t>
            </a:r>
            <a:r>
              <a:rPr lang="en-IN" sz="1400" dirty="0"/>
              <a:t>, while cheaper, are less frequent in these premium areas.</a:t>
            </a:r>
          </a:p>
          <a:p>
            <a:pPr marL="285750" indent="-285750">
              <a:buFont typeface="Arial" panose="020B0604020202020204" pitchFamily="34" charset="0"/>
              <a:buChar char="•"/>
            </a:pPr>
            <a:r>
              <a:rPr lang="en-IN" sz="1400" b="1" dirty="0"/>
              <a:t>Pricing Impact</a:t>
            </a:r>
            <a:r>
              <a:rPr lang="en-IN" sz="1400" dirty="0"/>
              <a:t>: Entire homes command significantly higher prices, making them more suitable for high-end clients. </a:t>
            </a:r>
            <a:r>
              <a:rPr lang="en-IN" sz="1400" b="1" dirty="0"/>
              <a:t>Private rooms</a:t>
            </a:r>
            <a:r>
              <a:rPr lang="en-IN" sz="1400" dirty="0"/>
              <a:t> offer a balance between affordability and comfort, while </a:t>
            </a:r>
            <a:r>
              <a:rPr lang="en-IN" sz="1400" b="1" dirty="0"/>
              <a:t>shared rooms</a:t>
            </a:r>
            <a:r>
              <a:rPr lang="en-IN" sz="1400" dirty="0"/>
              <a:t> attract budget travellers.</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endParaRPr lang="en-IN" sz="1400" dirty="0"/>
          </a:p>
          <a:p>
            <a:r>
              <a:rPr lang="en-IN" sz="1400" dirty="0"/>
              <a:t>The firm should prioritize </a:t>
            </a:r>
            <a:r>
              <a:rPr lang="en-IN" sz="1400" b="1" dirty="0"/>
              <a:t>entire homes</a:t>
            </a:r>
            <a:r>
              <a:rPr lang="en-IN" sz="1400" dirty="0"/>
              <a:t> in high-demand neighbourhoods like Manhattan, where they can charge premium prices. </a:t>
            </a:r>
            <a:r>
              <a:rPr lang="en-IN" sz="1400" b="1" dirty="0"/>
              <a:t>Private rooms</a:t>
            </a:r>
            <a:r>
              <a:rPr lang="en-IN" sz="1400" dirty="0"/>
              <a:t> are a good option for mid-range pricing, while </a:t>
            </a:r>
            <a:r>
              <a:rPr lang="en-IN" sz="1400" b="1" dirty="0"/>
              <a:t>shared rooms</a:t>
            </a:r>
            <a:r>
              <a:rPr lang="en-IN" sz="1400" dirty="0"/>
              <a:t> might only be feasible in budget-friendly areas like Queens.</a:t>
            </a:r>
          </a:p>
          <a:p>
            <a:endParaRPr lang="en-US" dirty="0"/>
          </a:p>
        </p:txBody>
      </p:sp>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Story 13">
            <a:extLst>
              <a:ext uri="{FF2B5EF4-FFF2-40B4-BE49-F238E27FC236}">
                <a16:creationId xmlns:a16="http://schemas.microsoft.com/office/drawing/2014/main" id="{D1C1C322-99C9-4DA3-889E-9997BE6A15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4090"/>
            <a:ext cx="12192000" cy="5529819"/>
          </a:xfrm>
          <a:prstGeom prst="rect">
            <a:avLst/>
          </a:prstGeom>
        </p:spPr>
      </p:pic>
      <p:sp>
        <p:nvSpPr>
          <p:cNvPr id="2" name="TextBox 1">
            <a:extLst>
              <a:ext uri="{FF2B5EF4-FFF2-40B4-BE49-F238E27FC236}">
                <a16:creationId xmlns:a16="http://schemas.microsoft.com/office/drawing/2014/main" id="{40E29427-DEEA-7E49-8622-4BB8EC36BD4F}"/>
              </a:ext>
            </a:extLst>
          </p:cNvPr>
          <p:cNvSpPr txBox="1"/>
          <p:nvPr/>
        </p:nvSpPr>
        <p:spPr>
          <a:xfrm>
            <a:off x="6215974" y="3764604"/>
            <a:ext cx="5749047" cy="3016210"/>
          </a:xfrm>
          <a:prstGeom prst="rect">
            <a:avLst/>
          </a:prstGeom>
          <a:noFill/>
        </p:spPr>
        <p:txBody>
          <a:bodyPr wrap="square" rtlCol="0">
            <a:spAutoFit/>
          </a:bodyPr>
          <a:lstStyle/>
          <a:p>
            <a:r>
              <a:rPr lang="en-IN" sz="1400" dirty="0"/>
              <a:t>The </a:t>
            </a:r>
            <a:r>
              <a:rPr lang="en-IN" sz="1400" b="1" dirty="0"/>
              <a:t>Availability and Booking Trends</a:t>
            </a:r>
            <a:r>
              <a:rPr lang="en-IN" sz="1400" dirty="0"/>
              <a:t> chart uses a line graph to display how listings’ availability changes over time across different neighbourhoods. This helps the firm understand seasonal demand and the areas with the most consistent bookings.</a:t>
            </a:r>
          </a:p>
          <a:p>
            <a:endParaRPr lang="en-US" dirty="0"/>
          </a:p>
          <a:p>
            <a:r>
              <a:rPr lang="en-IN" sz="1400" b="1" dirty="0"/>
              <a:t>What the Chart Depicts:</a:t>
            </a:r>
          </a:p>
          <a:p>
            <a:pPr marL="285750" indent="-285750">
              <a:buFont typeface="Arial" panose="020B0604020202020204" pitchFamily="34" charset="0"/>
              <a:buChar char="•"/>
            </a:pPr>
            <a:r>
              <a:rPr lang="en-IN" sz="1400" b="1" dirty="0"/>
              <a:t>Consistent Availability</a:t>
            </a:r>
            <a:r>
              <a:rPr lang="en-IN" sz="1400" dirty="0"/>
              <a:t>: The chart shows that neighbourhoods like </a:t>
            </a:r>
            <a:r>
              <a:rPr lang="en-IN" sz="1400" b="1" dirty="0"/>
              <a:t>Manhattan</a:t>
            </a:r>
            <a:r>
              <a:rPr lang="en-IN" sz="1400" dirty="0"/>
              <a:t> and </a:t>
            </a:r>
            <a:r>
              <a:rPr lang="en-IN" sz="1400" b="1" dirty="0"/>
              <a:t>Brooklyn</a:t>
            </a:r>
            <a:r>
              <a:rPr lang="en-IN" sz="1400" dirty="0"/>
              <a:t> have high availability throughout the year, indicating strong and steady demand. Other neighbourhoods show more seasonal availability, with peaks during certain months.</a:t>
            </a:r>
          </a:p>
          <a:p>
            <a:pPr marL="285750" indent="-285750">
              <a:buFont typeface="Arial" panose="020B0604020202020204" pitchFamily="34" charset="0"/>
              <a:buChar char="•"/>
            </a:pPr>
            <a:r>
              <a:rPr lang="en-IN" sz="1400" b="1" dirty="0"/>
              <a:t>Seasonal Trends</a:t>
            </a:r>
            <a:r>
              <a:rPr lang="en-IN" sz="1400" dirty="0"/>
              <a:t>: By identifying periods of high and low availability, the firm can plan when to open more listings in these high-demand areas.</a:t>
            </a:r>
          </a:p>
          <a:p>
            <a:endParaRPr lang="en-US" dirty="0"/>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Story 14">
            <a:extLst>
              <a:ext uri="{FF2B5EF4-FFF2-40B4-BE49-F238E27FC236}">
                <a16:creationId xmlns:a16="http://schemas.microsoft.com/office/drawing/2014/main" id="{7EFE1B61-91EA-4A3F-9602-5D03D9FDC6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4090"/>
            <a:ext cx="12192000" cy="5529819"/>
          </a:xfrm>
          <a:prstGeom prst="rect">
            <a:avLst/>
          </a:prstGeom>
        </p:spPr>
      </p:pic>
      <p:sp>
        <p:nvSpPr>
          <p:cNvPr id="2" name="TextBox 1">
            <a:extLst>
              <a:ext uri="{FF2B5EF4-FFF2-40B4-BE49-F238E27FC236}">
                <a16:creationId xmlns:a16="http://schemas.microsoft.com/office/drawing/2014/main" id="{2A2F900E-6AFE-D945-B508-5C3F554820AE}"/>
              </a:ext>
            </a:extLst>
          </p:cNvPr>
          <p:cNvSpPr txBox="1"/>
          <p:nvPr/>
        </p:nvSpPr>
        <p:spPr>
          <a:xfrm>
            <a:off x="4951379" y="3920247"/>
            <a:ext cx="6682902" cy="2031325"/>
          </a:xfrm>
          <a:prstGeom prst="rect">
            <a:avLst/>
          </a:prstGeom>
          <a:noFill/>
        </p:spPr>
        <p:txBody>
          <a:bodyPr wrap="square" rtlCol="0">
            <a:spAutoFit/>
          </a:bodyPr>
          <a:lstStyle/>
          <a:p>
            <a:r>
              <a:rPr lang="en-IN" sz="1400" dirty="0"/>
              <a:t>The </a:t>
            </a:r>
            <a:r>
              <a:rPr lang="en-IN" sz="1400" b="1" dirty="0"/>
              <a:t>Review Analysis (Scatter Plot)</a:t>
            </a:r>
            <a:r>
              <a:rPr lang="en-IN" sz="1400" dirty="0"/>
              <a:t> shows the relationship between the number of reviews and the listing price. This helps the firm understand how price influences popularity.</a:t>
            </a:r>
          </a:p>
          <a:p>
            <a:endParaRPr lang="en-IN" sz="1400" dirty="0"/>
          </a:p>
          <a:p>
            <a:r>
              <a:rPr lang="en-IN" sz="1400" b="1" dirty="0"/>
              <a:t>What the Charts Depict:</a:t>
            </a:r>
          </a:p>
          <a:p>
            <a:pPr marL="285750" indent="-285750">
              <a:buFont typeface="Arial" panose="020B0604020202020204" pitchFamily="34" charset="0"/>
              <a:buChar char="•"/>
            </a:pPr>
            <a:r>
              <a:rPr lang="en-IN" sz="1400" b="1" dirty="0"/>
              <a:t>Review Insights</a:t>
            </a:r>
            <a:r>
              <a:rPr lang="en-IN" sz="1400" dirty="0"/>
              <a:t>: The </a:t>
            </a:r>
            <a:r>
              <a:rPr lang="en-IN" sz="1400" b="1" dirty="0"/>
              <a:t>scatter plot</a:t>
            </a:r>
            <a:r>
              <a:rPr lang="en-IN" sz="1400" dirty="0"/>
              <a:t> reveals that </a:t>
            </a:r>
            <a:r>
              <a:rPr lang="en-IN" sz="1400" b="1" dirty="0"/>
              <a:t>lower-priced listings</a:t>
            </a:r>
            <a:r>
              <a:rPr lang="en-IN" sz="1400" dirty="0"/>
              <a:t> tend to receive more reviews, suggesting that budget-conscious travellers are more likely to leave feedback. However, listings with higher prices, particularly </a:t>
            </a:r>
            <a:r>
              <a:rPr lang="en-IN" sz="1400" b="1" dirty="0"/>
              <a:t>entire homes</a:t>
            </a:r>
            <a:r>
              <a:rPr lang="en-IN" sz="1400" dirty="0"/>
              <a:t>, tend to have better ratings.</a:t>
            </a:r>
          </a:p>
        </p:txBody>
      </p:sp>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Story 15">
            <a:extLst>
              <a:ext uri="{FF2B5EF4-FFF2-40B4-BE49-F238E27FC236}">
                <a16:creationId xmlns:a16="http://schemas.microsoft.com/office/drawing/2014/main" id="{CEAE6641-2226-4F99-A96D-3C3160206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4090"/>
            <a:ext cx="12192000" cy="5529819"/>
          </a:xfrm>
          <a:prstGeom prst="rect">
            <a:avLst/>
          </a:prstGeom>
        </p:spPr>
      </p:pic>
      <p:sp>
        <p:nvSpPr>
          <p:cNvPr id="2" name="TextBox 1">
            <a:extLst>
              <a:ext uri="{FF2B5EF4-FFF2-40B4-BE49-F238E27FC236}">
                <a16:creationId xmlns:a16="http://schemas.microsoft.com/office/drawing/2014/main" id="{68C332F2-0D2E-274E-AB54-EA50CD5FC452}"/>
              </a:ext>
            </a:extLst>
          </p:cNvPr>
          <p:cNvSpPr txBox="1"/>
          <p:nvPr/>
        </p:nvSpPr>
        <p:spPr>
          <a:xfrm>
            <a:off x="4961106" y="4153711"/>
            <a:ext cx="6527260" cy="2246769"/>
          </a:xfrm>
          <a:prstGeom prst="rect">
            <a:avLst/>
          </a:prstGeom>
          <a:noFill/>
        </p:spPr>
        <p:txBody>
          <a:bodyPr wrap="square" rtlCol="0">
            <a:spAutoFit/>
          </a:bodyPr>
          <a:lstStyle/>
          <a:p>
            <a:r>
              <a:rPr lang="en-IN" sz="1400" dirty="0"/>
              <a:t>The </a:t>
            </a:r>
            <a:r>
              <a:rPr lang="en-IN" sz="1400" b="1" dirty="0"/>
              <a:t>Customer Rating Analysis (Bubble Chart)</a:t>
            </a:r>
            <a:r>
              <a:rPr lang="en-IN" sz="1400" dirty="0"/>
              <a:t> reveals how room types are rated, with larger bubbles representing listings with more reviews. This helps the firm identify which room types are most favoured by guests.</a:t>
            </a:r>
          </a:p>
          <a:p>
            <a:endParaRPr lang="en-IN" sz="1400" dirty="0"/>
          </a:p>
          <a:p>
            <a:r>
              <a:rPr lang="en-IN" sz="1400" b="1" dirty="0"/>
              <a:t>Rating Insights</a:t>
            </a:r>
            <a:r>
              <a:rPr lang="en-IN" sz="1400" dirty="0"/>
              <a:t>: The </a:t>
            </a:r>
            <a:r>
              <a:rPr lang="en-IN" sz="1400" b="1" dirty="0"/>
              <a:t>bubble chart</a:t>
            </a:r>
            <a:r>
              <a:rPr lang="en-IN" sz="1400" dirty="0"/>
              <a:t> shows that </a:t>
            </a:r>
            <a:r>
              <a:rPr lang="en-IN" sz="1400" b="1" dirty="0"/>
              <a:t>entire homes</a:t>
            </a:r>
            <a:r>
              <a:rPr lang="en-IN" sz="1400" dirty="0"/>
              <a:t> generally receive higher ratings compared to shared rooms, indicating a preference for more private, premium experiences.</a:t>
            </a:r>
          </a:p>
          <a:p>
            <a:endParaRPr lang="en-IN" sz="1400" dirty="0"/>
          </a:p>
          <a:p>
            <a:r>
              <a:rPr lang="en-IN" sz="1400" b="1" dirty="0"/>
              <a:t>Lower-priced listings</a:t>
            </a:r>
            <a:r>
              <a:rPr lang="en-IN" sz="1400" dirty="0"/>
              <a:t> can drive higher engagement, while </a:t>
            </a:r>
            <a:r>
              <a:rPr lang="en-IN" sz="1400" b="1" dirty="0"/>
              <a:t>entire homes</a:t>
            </a:r>
            <a:r>
              <a:rPr lang="en-IN" sz="1400" dirty="0"/>
              <a:t> can attract higher-end clientele with better ratings and overall satisfaction.</a:t>
            </a:r>
            <a:endParaRPr lang="en-US" sz="1400" dirty="0"/>
          </a:p>
        </p:txBody>
      </p:sp>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Story 16">
            <a:extLst>
              <a:ext uri="{FF2B5EF4-FFF2-40B4-BE49-F238E27FC236}">
                <a16:creationId xmlns:a16="http://schemas.microsoft.com/office/drawing/2014/main" id="{A3C2DBB5-EB36-4C39-B72D-905E19AE22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4090"/>
            <a:ext cx="12192000" cy="5529819"/>
          </a:xfrm>
          <a:prstGeom prst="rect">
            <a:avLst/>
          </a:prstGeom>
        </p:spPr>
      </p:pic>
      <p:sp>
        <p:nvSpPr>
          <p:cNvPr id="2" name="TextBox 1">
            <a:extLst>
              <a:ext uri="{FF2B5EF4-FFF2-40B4-BE49-F238E27FC236}">
                <a16:creationId xmlns:a16="http://schemas.microsoft.com/office/drawing/2014/main" id="{800E0264-E631-CA45-B544-84C042C5FE16}"/>
              </a:ext>
            </a:extLst>
          </p:cNvPr>
          <p:cNvSpPr txBox="1"/>
          <p:nvPr/>
        </p:nvSpPr>
        <p:spPr>
          <a:xfrm>
            <a:off x="389106" y="5992238"/>
            <a:ext cx="11566188" cy="738664"/>
          </a:xfrm>
          <a:prstGeom prst="rect">
            <a:avLst/>
          </a:prstGeom>
          <a:noFill/>
        </p:spPr>
        <p:txBody>
          <a:bodyPr wrap="square" rtlCol="0">
            <a:spAutoFit/>
          </a:bodyPr>
          <a:lstStyle/>
          <a:p>
            <a:r>
              <a:rPr lang="en-IN" sz="1400" b="1" dirty="0"/>
              <a:t>Top Hosts</a:t>
            </a:r>
            <a:r>
              <a:rPr lang="en-IN" sz="1400" dirty="0"/>
              <a:t>: The chart highlights hosts who have multiple listings and consistently receive high reviews in total and also in a month. These hosts are more active and successful, often managing multiple properties across neighbourhoods. The chart clearly shows the competitive landscape of top-performing hosts, giving the firm actionable insights on how to manage their listings and provide a superior guest experience.</a:t>
            </a:r>
            <a:endParaRPr lang="en-US" sz="1400" dirty="0"/>
          </a:p>
        </p:txBody>
      </p:sp>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150</TotalTime>
  <Words>1085</Words>
  <Application>Microsoft Macintosh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Airbnb Newyork Analysis</vt:lpstr>
      <vt:lpstr>Problem Statement of the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Newyork Analysis</dc:title>
  <dc:creator/>
  <cp:lastModifiedBy>Microsoft Office User</cp:lastModifiedBy>
  <cp:revision>5</cp:revision>
  <dcterms:created xsi:type="dcterms:W3CDTF">2024-10-15T10:48:02Z</dcterms:created>
  <dcterms:modified xsi:type="dcterms:W3CDTF">2024-10-15T13:38:33Z</dcterms:modified>
</cp:coreProperties>
</file>