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Lato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628">
          <p15:clr>
            <a:srgbClr val="9AA0A6"/>
          </p15:clr>
        </p15:guide>
        <p15:guide id="2" orient="horz" pos="1080">
          <p15:clr>
            <a:srgbClr val="9AA0A6"/>
          </p15:clr>
        </p15:guide>
        <p15:guide id="3" pos="19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628"/>
        <p:guide pos="1080" orient="horz"/>
        <p:guide pos="19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ato-regular.fntdata"/><Relationship Id="rId21" Type="http://schemas.openxmlformats.org/officeDocument/2006/relationships/slide" Target="slides/slide16.xml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Lato-boldItalic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e5c13809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e5c13809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fbf731d1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fbf731d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fbf731d1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fbf731d1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fbf731d1a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fbf731d1a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fbf731d1a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fbf731d1a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fbf731d1a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3fbf731d1a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6ea054e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36ea054e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5c13809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5c13809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e5c13809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e5c13809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e5c13809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e5c13809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f934ef5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f934ef5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6ea054e80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6ea054e80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f934ef51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f934ef51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6ea054e8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6ea054e8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e5c13809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e5c1380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5100" y="1054575"/>
            <a:ext cx="9169200" cy="408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03500" y="381475"/>
            <a:ext cx="3708300" cy="370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00" y="1184450"/>
            <a:ext cx="2718101" cy="21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860800" y="330200"/>
            <a:ext cx="3961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Pod: </a:t>
            </a:r>
            <a:r>
              <a:rPr b="1" lang="en" sz="3500">
                <a:solidFill>
                  <a:srgbClr val="45818E"/>
                </a:solidFill>
              </a:rPr>
              <a:t>Salteñas</a:t>
            </a:r>
            <a:endParaRPr sz="2500">
              <a:solidFill>
                <a:srgbClr val="45818E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371600" y="3340100"/>
            <a:ext cx="1257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34F5C"/>
                </a:solidFill>
                <a:latin typeface="Lato"/>
                <a:ea typeface="Lato"/>
                <a:cs typeface="Lato"/>
                <a:sym typeface="Lato"/>
              </a:rPr>
              <a:t>July 2022</a:t>
            </a:r>
            <a:endParaRPr sz="1900">
              <a:solidFill>
                <a:srgbClr val="134F5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927600" y="1118075"/>
            <a:ext cx="28950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Group 1:</a:t>
            </a:r>
            <a:endParaRPr b="1" sz="2000"/>
          </a:p>
          <a:p>
            <a:pPr indent="0" lvl="0" marL="4000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C343D"/>
                </a:solidFill>
              </a:rPr>
              <a:t>Evan Cesanek</a:t>
            </a:r>
            <a:endParaRPr sz="1600">
              <a:solidFill>
                <a:srgbClr val="0C343D"/>
              </a:solidFill>
            </a:endParaRPr>
          </a:p>
          <a:p>
            <a:pPr indent="0" lvl="0" marL="4000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C343D"/>
                </a:solidFill>
              </a:rPr>
              <a:t>Daan Wesselink</a:t>
            </a:r>
            <a:endParaRPr sz="1600">
              <a:solidFill>
                <a:srgbClr val="0C343D"/>
              </a:solidFill>
            </a:endParaRPr>
          </a:p>
          <a:p>
            <a:pPr indent="0" lvl="0" marL="4000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C343D"/>
                </a:solidFill>
              </a:rPr>
              <a:t>Akhilesh Kumar</a:t>
            </a:r>
            <a:endParaRPr sz="1600">
              <a:solidFill>
                <a:srgbClr val="0C343D"/>
              </a:solidFill>
            </a:endParaRPr>
          </a:p>
          <a:p>
            <a:pPr indent="0" lvl="0" marL="4000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C343D"/>
                </a:solidFill>
              </a:rPr>
              <a:t>P</a:t>
            </a:r>
            <a:r>
              <a:rPr lang="en" sz="1600">
                <a:solidFill>
                  <a:srgbClr val="0C343D"/>
                </a:solidFill>
              </a:rPr>
              <a:t>asha Zamani</a:t>
            </a:r>
            <a:endParaRPr sz="1600">
              <a:solidFill>
                <a:srgbClr val="0C343D"/>
              </a:solidFill>
            </a:endParaRPr>
          </a:p>
          <a:p>
            <a:pPr indent="0" lvl="0" marL="4000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C343D"/>
                </a:solidFill>
              </a:rPr>
              <a:t>Erjun Zhang</a:t>
            </a:r>
            <a:endParaRPr sz="1600">
              <a:solidFill>
                <a:srgbClr val="0C343D"/>
              </a:solidFill>
            </a:endParaRPr>
          </a:p>
          <a:p>
            <a:pPr indent="0" lvl="0" marL="4000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C343D"/>
                </a:solidFill>
              </a:rPr>
              <a:t>Baby Kumari</a:t>
            </a:r>
            <a:endParaRPr sz="1600">
              <a:solidFill>
                <a:srgbClr val="0C343D"/>
              </a:solidFill>
            </a:endParaRPr>
          </a:p>
          <a:p>
            <a:pPr indent="0" lvl="0" marL="4000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5818E"/>
                </a:solidFill>
              </a:rPr>
              <a:t>TA: </a:t>
            </a:r>
            <a:r>
              <a:rPr lang="en" sz="1600">
                <a:solidFill>
                  <a:srgbClr val="45818E"/>
                </a:solidFill>
              </a:rPr>
              <a:t>Charles I.Saidu</a:t>
            </a:r>
            <a:endParaRPr sz="1600">
              <a:solidFill>
                <a:srgbClr val="45818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5818E"/>
                </a:solidFill>
              </a:rPr>
              <a:t>Mentor:</a:t>
            </a:r>
            <a:r>
              <a:rPr lang="en" sz="1600">
                <a:solidFill>
                  <a:srgbClr val="45818E"/>
                </a:solidFill>
              </a:rPr>
              <a:t> Naoki Hiratani </a:t>
            </a:r>
            <a:endParaRPr sz="1600">
              <a:solidFill>
                <a:srgbClr val="45818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45818E"/>
                </a:solidFill>
              </a:rPr>
              <a:t>Project TA: </a:t>
            </a:r>
            <a:r>
              <a:rPr lang="en" sz="1600">
                <a:solidFill>
                  <a:srgbClr val="45818E"/>
                </a:solidFill>
              </a:rPr>
              <a:t>Farrokh Karimi</a:t>
            </a:r>
            <a:endParaRPr sz="1600">
              <a:solidFill>
                <a:srgbClr val="45818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/>
          <p:nvPr/>
        </p:nvSpPr>
        <p:spPr>
          <a:xfrm>
            <a:off x="-12600" y="1018475"/>
            <a:ext cx="9169200" cy="408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00" y="794600"/>
            <a:ext cx="8050899" cy="45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2"/>
          <p:cNvSpPr txBox="1"/>
          <p:nvPr/>
        </p:nvSpPr>
        <p:spPr>
          <a:xfrm>
            <a:off x="1818950" y="154800"/>
            <a:ext cx="55062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5818E"/>
                </a:solidFill>
              </a:rPr>
              <a:t>ANN</a:t>
            </a:r>
            <a:r>
              <a:rPr b="1" lang="en" sz="3600">
                <a:solidFill>
                  <a:srgbClr val="45818E"/>
                </a:solidFill>
              </a:rPr>
              <a:t> </a:t>
            </a:r>
            <a:r>
              <a:rPr b="1" lang="en" sz="3000">
                <a:solidFill>
                  <a:schemeClr val="accent3"/>
                </a:solidFill>
              </a:rPr>
              <a:t>(mean firing rates)</a:t>
            </a:r>
            <a:endParaRPr b="1" sz="3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/>
          <p:nvPr/>
        </p:nvSpPr>
        <p:spPr>
          <a:xfrm>
            <a:off x="-12600" y="1018475"/>
            <a:ext cx="9169200" cy="408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"/>
          <p:cNvSpPr txBox="1"/>
          <p:nvPr/>
        </p:nvSpPr>
        <p:spPr>
          <a:xfrm>
            <a:off x="1035275" y="154800"/>
            <a:ext cx="70737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5818E"/>
                </a:solidFill>
              </a:rPr>
              <a:t>ANN does not outperform SVM</a:t>
            </a:r>
            <a:endParaRPr b="1" sz="3000">
              <a:solidFill>
                <a:schemeClr val="accent3"/>
              </a:solidFill>
            </a:endParaRPr>
          </a:p>
        </p:txBody>
      </p:sp>
      <p:pic>
        <p:nvPicPr>
          <p:cNvPr id="250" name="Google Shape;2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254" y="797475"/>
            <a:ext cx="7893494" cy="45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/>
          <p:nvPr/>
        </p:nvSpPr>
        <p:spPr>
          <a:xfrm>
            <a:off x="-12600" y="1018475"/>
            <a:ext cx="9169200" cy="408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75" y="797475"/>
            <a:ext cx="8045250" cy="453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4"/>
          <p:cNvSpPr txBox="1"/>
          <p:nvPr/>
        </p:nvSpPr>
        <p:spPr>
          <a:xfrm>
            <a:off x="1818950" y="154800"/>
            <a:ext cx="55062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5818E"/>
                </a:solidFill>
              </a:rPr>
              <a:t>CNN</a:t>
            </a:r>
            <a:r>
              <a:rPr b="1" lang="en" sz="3600">
                <a:solidFill>
                  <a:srgbClr val="45818E"/>
                </a:solidFill>
              </a:rPr>
              <a:t> </a:t>
            </a:r>
            <a:r>
              <a:rPr b="1" lang="en" sz="3000">
                <a:solidFill>
                  <a:schemeClr val="accent3"/>
                </a:solidFill>
              </a:rPr>
              <a:t>(full time series)</a:t>
            </a:r>
            <a:endParaRPr b="1" sz="3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/>
          <p:nvPr/>
        </p:nvSpPr>
        <p:spPr>
          <a:xfrm>
            <a:off x="-12600" y="1018475"/>
            <a:ext cx="9169200" cy="408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5"/>
          <p:cNvSpPr txBox="1"/>
          <p:nvPr/>
        </p:nvSpPr>
        <p:spPr>
          <a:xfrm>
            <a:off x="1115250" y="164850"/>
            <a:ext cx="6913500" cy="1200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5818E"/>
                </a:solidFill>
              </a:rPr>
              <a:t>CNN</a:t>
            </a:r>
            <a:r>
              <a:rPr b="1" lang="en" sz="3600">
                <a:solidFill>
                  <a:srgbClr val="45818E"/>
                </a:solidFill>
              </a:rPr>
              <a:t> outperforms SVM</a:t>
            </a:r>
            <a:endParaRPr b="1" sz="3600">
              <a:solidFill>
                <a:srgbClr val="45818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accent3"/>
                </a:solidFill>
              </a:rPr>
              <a:t>(but uses full time series)</a:t>
            </a:r>
            <a:endParaRPr b="1" sz="3600">
              <a:solidFill>
                <a:srgbClr val="45818E"/>
              </a:solidFill>
            </a:endParaRPr>
          </a:p>
        </p:txBody>
      </p:sp>
      <p:pic>
        <p:nvPicPr>
          <p:cNvPr id="264" name="Google Shape;2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50" y="749750"/>
            <a:ext cx="8076301" cy="45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/>
          <p:nvPr/>
        </p:nvSpPr>
        <p:spPr>
          <a:xfrm>
            <a:off x="-12600" y="1018475"/>
            <a:ext cx="9169200" cy="408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"/>
          <p:cNvSpPr txBox="1"/>
          <p:nvPr/>
        </p:nvSpPr>
        <p:spPr>
          <a:xfrm>
            <a:off x="3308125" y="1186050"/>
            <a:ext cx="5659800" cy="600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CC0000"/>
                </a:solidFill>
              </a:rPr>
              <a:t>1st</a:t>
            </a:r>
            <a:r>
              <a:rPr b="1" lang="en" sz="2700">
                <a:solidFill>
                  <a:srgbClr val="45818E"/>
                </a:solidFill>
              </a:rPr>
              <a:t> vs. </a:t>
            </a:r>
            <a:r>
              <a:rPr b="1" lang="en" sz="2700">
                <a:solidFill>
                  <a:srgbClr val="674EA7"/>
                </a:solidFill>
              </a:rPr>
              <a:t>2nd</a:t>
            </a:r>
            <a:r>
              <a:rPr b="1" lang="en" sz="2700">
                <a:solidFill>
                  <a:srgbClr val="45818E"/>
                </a:solidFill>
              </a:rPr>
              <a:t> presentation</a:t>
            </a:r>
            <a:endParaRPr b="1" sz="2100">
              <a:solidFill>
                <a:schemeClr val="accent3"/>
              </a:solidFill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68000" y="1176600"/>
            <a:ext cx="3097200" cy="92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5818E"/>
                </a:solidFill>
              </a:rPr>
              <a:t>ANN</a:t>
            </a:r>
            <a:endParaRPr b="1" sz="2400">
              <a:solidFill>
                <a:srgbClr val="45818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</a:rPr>
              <a:t>(mean firing rates)</a:t>
            </a:r>
            <a:endParaRPr b="1" sz="2400">
              <a:solidFill>
                <a:schemeClr val="accent3"/>
              </a:solidFill>
            </a:endParaRPr>
          </a:p>
        </p:txBody>
      </p:sp>
      <p:pic>
        <p:nvPicPr>
          <p:cNvPr id="272" name="Google Shape;272;p26"/>
          <p:cNvPicPr preferRelativeResize="0"/>
          <p:nvPr/>
        </p:nvPicPr>
        <p:blipFill rotWithShape="1">
          <a:blip r:embed="rId3">
            <a:alphaModFix/>
          </a:blip>
          <a:srcRect b="0" l="0" r="12226" t="0"/>
          <a:stretch/>
        </p:blipFill>
        <p:spPr>
          <a:xfrm>
            <a:off x="659649" y="1129750"/>
            <a:ext cx="7850526" cy="50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125" y="1780105"/>
            <a:ext cx="5659801" cy="46264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6"/>
          <p:cNvSpPr/>
          <p:nvPr/>
        </p:nvSpPr>
        <p:spPr>
          <a:xfrm>
            <a:off x="4893925" y="1862625"/>
            <a:ext cx="369300" cy="297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"/>
          <p:cNvSpPr/>
          <p:nvPr/>
        </p:nvSpPr>
        <p:spPr>
          <a:xfrm>
            <a:off x="5346200" y="1862625"/>
            <a:ext cx="369300" cy="297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7625300" y="1862625"/>
            <a:ext cx="369300" cy="297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/>
          <p:nvPr/>
        </p:nvSpPr>
        <p:spPr>
          <a:xfrm>
            <a:off x="8077575" y="1862625"/>
            <a:ext cx="369300" cy="297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"/>
          <p:cNvSpPr txBox="1"/>
          <p:nvPr/>
        </p:nvSpPr>
        <p:spPr>
          <a:xfrm>
            <a:off x="3418275" y="4274500"/>
            <a:ext cx="14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818E"/>
                </a:solidFill>
              </a:rPr>
              <a:t>Active</a:t>
            </a:r>
            <a:endParaRPr sz="100"/>
          </a:p>
        </p:txBody>
      </p:sp>
      <p:sp>
        <p:nvSpPr>
          <p:cNvPr id="279" name="Google Shape;279;p26"/>
          <p:cNvSpPr txBox="1"/>
          <p:nvPr/>
        </p:nvSpPr>
        <p:spPr>
          <a:xfrm>
            <a:off x="1177350" y="4274500"/>
            <a:ext cx="14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818E"/>
                </a:solidFill>
              </a:rPr>
              <a:t>Active</a:t>
            </a:r>
            <a:endParaRPr sz="100"/>
          </a:p>
        </p:txBody>
      </p:sp>
      <p:sp>
        <p:nvSpPr>
          <p:cNvPr id="280" name="Google Shape;280;p26"/>
          <p:cNvSpPr txBox="1"/>
          <p:nvPr/>
        </p:nvSpPr>
        <p:spPr>
          <a:xfrm>
            <a:off x="5730375" y="4274500"/>
            <a:ext cx="14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818E"/>
                </a:solidFill>
              </a:rPr>
              <a:t>Passive</a:t>
            </a:r>
            <a:endParaRPr sz="100"/>
          </a:p>
        </p:txBody>
      </p:sp>
      <p:sp>
        <p:nvSpPr>
          <p:cNvPr id="281" name="Google Shape;281;p26"/>
          <p:cNvSpPr txBox="1"/>
          <p:nvPr/>
        </p:nvSpPr>
        <p:spPr>
          <a:xfrm>
            <a:off x="1216525" y="142275"/>
            <a:ext cx="665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5818E"/>
                </a:solidFill>
              </a:rPr>
              <a:t>Decoding image-change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/>
          <p:nvPr/>
        </p:nvSpPr>
        <p:spPr>
          <a:xfrm>
            <a:off x="-12550" y="944225"/>
            <a:ext cx="9169200" cy="408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7"/>
          <p:cNvSpPr txBox="1"/>
          <p:nvPr/>
        </p:nvSpPr>
        <p:spPr>
          <a:xfrm>
            <a:off x="1437950" y="166625"/>
            <a:ext cx="66009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5818E"/>
                </a:solidFill>
              </a:rPr>
              <a:t>SVM, MLP And CNN </a:t>
            </a:r>
            <a:r>
              <a:rPr b="1" lang="en" sz="3000">
                <a:solidFill>
                  <a:schemeClr val="accent3"/>
                </a:solidFill>
              </a:rPr>
              <a:t>(PCA)</a:t>
            </a:r>
            <a:endParaRPr b="1" sz="3000">
              <a:solidFill>
                <a:schemeClr val="accent3"/>
              </a:solidFill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417750" y="1843875"/>
            <a:ext cx="14013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</a:t>
            </a:r>
            <a:endParaRPr/>
          </a:p>
        </p:txBody>
      </p:sp>
      <p:sp>
        <p:nvSpPr>
          <p:cNvPr id="289" name="Google Shape;289;p27"/>
          <p:cNvSpPr txBox="1"/>
          <p:nvPr/>
        </p:nvSpPr>
        <p:spPr>
          <a:xfrm>
            <a:off x="417750" y="2453475"/>
            <a:ext cx="14013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(n=10~15)</a:t>
            </a:r>
            <a:endParaRPr/>
          </a:p>
        </p:txBody>
      </p:sp>
      <p:sp>
        <p:nvSpPr>
          <p:cNvPr id="290" name="Google Shape;290;p27"/>
          <p:cNvSpPr txBox="1"/>
          <p:nvPr/>
        </p:nvSpPr>
        <p:spPr>
          <a:xfrm>
            <a:off x="417750" y="1060225"/>
            <a:ext cx="14013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constant feature</a:t>
            </a:r>
            <a:endParaRPr/>
          </a:p>
        </p:txBody>
      </p:sp>
      <p:sp>
        <p:nvSpPr>
          <p:cNvPr id="291" name="Google Shape;291;p27"/>
          <p:cNvSpPr txBox="1"/>
          <p:nvPr/>
        </p:nvSpPr>
        <p:spPr>
          <a:xfrm>
            <a:off x="417750" y="3291675"/>
            <a:ext cx="14013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data (0.8/0.2)</a:t>
            </a:r>
            <a:endParaRPr/>
          </a:p>
        </p:txBody>
      </p:sp>
      <p:sp>
        <p:nvSpPr>
          <p:cNvPr id="292" name="Google Shape;292;p27"/>
          <p:cNvSpPr txBox="1"/>
          <p:nvPr/>
        </p:nvSpPr>
        <p:spPr>
          <a:xfrm>
            <a:off x="417750" y="4129875"/>
            <a:ext cx="14013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SVM, MLP, and CNN</a:t>
            </a:r>
            <a:endParaRPr/>
          </a:p>
        </p:txBody>
      </p:sp>
      <p:cxnSp>
        <p:nvCxnSpPr>
          <p:cNvPr id="293" name="Google Shape;293;p27"/>
          <p:cNvCxnSpPr>
            <a:stCxn id="290" idx="2"/>
            <a:endCxn id="288" idx="0"/>
          </p:cNvCxnSpPr>
          <p:nvPr/>
        </p:nvCxnSpPr>
        <p:spPr>
          <a:xfrm>
            <a:off x="1118400" y="1675825"/>
            <a:ext cx="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27"/>
          <p:cNvCxnSpPr>
            <a:stCxn id="288" idx="2"/>
            <a:endCxn id="289" idx="0"/>
          </p:cNvCxnSpPr>
          <p:nvPr/>
        </p:nvCxnSpPr>
        <p:spPr>
          <a:xfrm>
            <a:off x="1118400" y="2244075"/>
            <a:ext cx="0" cy="2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7"/>
          <p:cNvCxnSpPr>
            <a:stCxn id="289" idx="2"/>
            <a:endCxn id="291" idx="0"/>
          </p:cNvCxnSpPr>
          <p:nvPr/>
        </p:nvCxnSpPr>
        <p:spPr>
          <a:xfrm>
            <a:off x="1118400" y="3069075"/>
            <a:ext cx="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7"/>
          <p:cNvCxnSpPr>
            <a:stCxn id="291" idx="2"/>
            <a:endCxn id="292" idx="0"/>
          </p:cNvCxnSpPr>
          <p:nvPr/>
        </p:nvCxnSpPr>
        <p:spPr>
          <a:xfrm>
            <a:off x="1118400" y="3907275"/>
            <a:ext cx="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97" name="Google Shape;2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863" y="1221825"/>
            <a:ext cx="5267325" cy="353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27"/>
          <p:cNvCxnSpPr/>
          <p:nvPr/>
        </p:nvCxnSpPr>
        <p:spPr>
          <a:xfrm>
            <a:off x="3304825" y="1958775"/>
            <a:ext cx="440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7"/>
          <p:cNvCxnSpPr/>
          <p:nvPr/>
        </p:nvCxnSpPr>
        <p:spPr>
          <a:xfrm>
            <a:off x="3304825" y="2873175"/>
            <a:ext cx="440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7"/>
          <p:cNvCxnSpPr/>
          <p:nvPr/>
        </p:nvCxnSpPr>
        <p:spPr>
          <a:xfrm>
            <a:off x="3304825" y="3635175"/>
            <a:ext cx="440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301" name="Google Shape;301;p27"/>
          <p:cNvSpPr txBox="1"/>
          <p:nvPr/>
        </p:nvSpPr>
        <p:spPr>
          <a:xfrm>
            <a:off x="8026150" y="1438200"/>
            <a:ext cx="9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Mouse 1</a:t>
            </a:r>
            <a:endParaRPr/>
          </a:p>
        </p:txBody>
      </p:sp>
      <p:sp>
        <p:nvSpPr>
          <p:cNvPr id="302" name="Google Shape;302;p27"/>
          <p:cNvSpPr txBox="1"/>
          <p:nvPr/>
        </p:nvSpPr>
        <p:spPr>
          <a:xfrm>
            <a:off x="8026150" y="2047800"/>
            <a:ext cx="9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Mouse 2</a:t>
            </a:r>
            <a:endParaRPr/>
          </a:p>
        </p:txBody>
      </p:sp>
      <p:sp>
        <p:nvSpPr>
          <p:cNvPr id="303" name="Google Shape;303;p27"/>
          <p:cNvSpPr txBox="1"/>
          <p:nvPr/>
        </p:nvSpPr>
        <p:spPr>
          <a:xfrm>
            <a:off x="8026150" y="2733600"/>
            <a:ext cx="9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Mouse 3</a:t>
            </a:r>
            <a:endParaRPr/>
          </a:p>
        </p:txBody>
      </p:sp>
      <p:sp>
        <p:nvSpPr>
          <p:cNvPr id="304" name="Google Shape;304;p27"/>
          <p:cNvSpPr txBox="1"/>
          <p:nvPr/>
        </p:nvSpPr>
        <p:spPr>
          <a:xfrm>
            <a:off x="8026150" y="3729675"/>
            <a:ext cx="9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Mouse 4</a:t>
            </a:r>
            <a:endParaRPr/>
          </a:p>
        </p:txBody>
      </p:sp>
      <p:cxnSp>
        <p:nvCxnSpPr>
          <p:cNvPr id="305" name="Google Shape;305;p27"/>
          <p:cNvCxnSpPr/>
          <p:nvPr/>
        </p:nvCxnSpPr>
        <p:spPr>
          <a:xfrm flipH="1" rot="10800000">
            <a:off x="4075350" y="1587575"/>
            <a:ext cx="1736100" cy="2505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7"/>
          <p:cNvCxnSpPr/>
          <p:nvPr/>
        </p:nvCxnSpPr>
        <p:spPr>
          <a:xfrm flipH="1" rot="10800000">
            <a:off x="5996975" y="1485450"/>
            <a:ext cx="1661700" cy="92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7"/>
          <p:cNvCxnSpPr/>
          <p:nvPr/>
        </p:nvCxnSpPr>
        <p:spPr>
          <a:xfrm flipH="1" rot="10800000">
            <a:off x="3778275" y="2153625"/>
            <a:ext cx="1689600" cy="2136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7"/>
          <p:cNvCxnSpPr/>
          <p:nvPr/>
        </p:nvCxnSpPr>
        <p:spPr>
          <a:xfrm flipH="1" rot="10800000">
            <a:off x="5518125" y="2060775"/>
            <a:ext cx="1732200" cy="1116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27"/>
          <p:cNvSpPr/>
          <p:nvPr/>
        </p:nvSpPr>
        <p:spPr>
          <a:xfrm>
            <a:off x="3230575" y="1343175"/>
            <a:ext cx="1039800" cy="61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4985125" y="2921925"/>
            <a:ext cx="1039800" cy="61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27"/>
          <p:cNvCxnSpPr/>
          <p:nvPr/>
        </p:nvCxnSpPr>
        <p:spPr>
          <a:xfrm flipH="1" rot="10800000">
            <a:off x="3369825" y="2432175"/>
            <a:ext cx="1763700" cy="1860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27"/>
          <p:cNvCxnSpPr/>
          <p:nvPr/>
        </p:nvCxnSpPr>
        <p:spPr>
          <a:xfrm flipH="1" rot="10800000">
            <a:off x="5217175" y="2191025"/>
            <a:ext cx="1726800" cy="23190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27"/>
          <p:cNvSpPr txBox="1"/>
          <p:nvPr/>
        </p:nvSpPr>
        <p:spPr>
          <a:xfrm>
            <a:off x="3745563" y="1329475"/>
            <a:ext cx="3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14" name="Google Shape;314;p27"/>
          <p:cNvSpPr txBox="1"/>
          <p:nvPr/>
        </p:nvSpPr>
        <p:spPr>
          <a:xfrm>
            <a:off x="5918113" y="2025563"/>
            <a:ext cx="3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15" name="Google Shape;315;p27"/>
          <p:cNvSpPr txBox="1"/>
          <p:nvPr/>
        </p:nvSpPr>
        <p:spPr>
          <a:xfrm>
            <a:off x="5342563" y="3054075"/>
            <a:ext cx="3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2005175" y="1271800"/>
            <a:ext cx="74400" cy="31935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2172275" y="2757125"/>
            <a:ext cx="324900" cy="9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 txBox="1"/>
          <p:nvPr/>
        </p:nvSpPr>
        <p:spPr>
          <a:xfrm>
            <a:off x="317500" y="342900"/>
            <a:ext cx="563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</a:rPr>
              <a:t>Conclusions</a:t>
            </a:r>
            <a:endParaRPr b="1" sz="2400"/>
          </a:p>
        </p:txBody>
      </p:sp>
      <p:sp>
        <p:nvSpPr>
          <p:cNvPr id="323" name="Google Shape;323;p28"/>
          <p:cNvSpPr/>
          <p:nvPr/>
        </p:nvSpPr>
        <p:spPr>
          <a:xfrm>
            <a:off x="-12600" y="1018475"/>
            <a:ext cx="9169200" cy="408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"/>
          <p:cNvSpPr txBox="1"/>
          <p:nvPr/>
        </p:nvSpPr>
        <p:spPr>
          <a:xfrm>
            <a:off x="1041700" y="2083275"/>
            <a:ext cx="73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 txBox="1"/>
          <p:nvPr/>
        </p:nvSpPr>
        <p:spPr>
          <a:xfrm>
            <a:off x="597200" y="1458375"/>
            <a:ext cx="7315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lang="en">
                <a:solidFill>
                  <a:srgbClr val="191919"/>
                </a:solidFill>
              </a:rPr>
              <a:t>Image identity information is encoded in SLC and SST inhibitory neurons (but not in VIP)</a:t>
            </a:r>
            <a:endParaRPr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lang="en">
                <a:solidFill>
                  <a:srgbClr val="191919"/>
                </a:solidFill>
              </a:rPr>
              <a:t>CNNs are an effective approach for neural decoding using time-series activity of multiple neurons, where high feature dimensionality can thwart standard machine learning methods</a:t>
            </a:r>
            <a:endParaRPr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lang="en">
                <a:solidFill>
                  <a:srgbClr val="191919"/>
                </a:solidFill>
              </a:rPr>
              <a:t>SST decoding performance drops considerably when </a:t>
            </a:r>
            <a:r>
              <a:rPr lang="en">
                <a:solidFill>
                  <a:srgbClr val="191919"/>
                </a:solidFill>
              </a:rPr>
              <a:t>tested on </a:t>
            </a:r>
            <a:r>
              <a:rPr lang="en">
                <a:solidFill>
                  <a:srgbClr val="191919"/>
                </a:solidFill>
              </a:rPr>
              <a:t>initial image presentations, suggesting that these neurons may respond differently to image change versus repeated-image recognition</a:t>
            </a:r>
            <a:endParaRPr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lang="en">
                <a:solidFill>
                  <a:srgbClr val="191919"/>
                </a:solidFill>
              </a:rPr>
              <a:t>Follow-up analysis shows that SST neurons also encode whether it is the first or second presentation of an image</a:t>
            </a:r>
            <a:endParaRPr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-25100" y="1054575"/>
            <a:ext cx="9169200" cy="408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689700" y="1181575"/>
            <a:ext cx="3819600" cy="3911700"/>
          </a:xfrm>
          <a:prstGeom prst="roundRect">
            <a:avLst>
              <a:gd fmla="val 933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863900" y="1181575"/>
            <a:ext cx="2857500" cy="3911700"/>
          </a:xfrm>
          <a:prstGeom prst="roundRect">
            <a:avLst>
              <a:gd fmla="val 933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30200" y="356075"/>
            <a:ext cx="425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34F5C"/>
                </a:solidFill>
                <a:highlight>
                  <a:srgbClr val="FFFFFF"/>
                </a:highlight>
              </a:rPr>
              <a:t>P</a:t>
            </a:r>
            <a:r>
              <a:rPr b="1" lang="en" sz="2400">
                <a:solidFill>
                  <a:srgbClr val="134F5C"/>
                </a:solidFill>
                <a:highlight>
                  <a:srgbClr val="FFFFFF"/>
                </a:highlight>
              </a:rPr>
              <a:t>henomenon</a:t>
            </a:r>
            <a:endParaRPr b="1" sz="2400">
              <a:solidFill>
                <a:srgbClr val="134F5C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688" y="1536325"/>
            <a:ext cx="2450888" cy="181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111" y="3472316"/>
            <a:ext cx="3562690" cy="148003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4866338" y="1167775"/>
            <a:ext cx="320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34F5C"/>
                </a:solidFill>
              </a:rPr>
              <a:t>V</a:t>
            </a:r>
            <a:r>
              <a:rPr b="1" lang="en" sz="1700">
                <a:solidFill>
                  <a:srgbClr val="134F5C"/>
                </a:solidFill>
              </a:rPr>
              <a:t>isual change detection task</a:t>
            </a:r>
            <a:endParaRPr b="1" sz="1700">
              <a:solidFill>
                <a:srgbClr val="134F5C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3550" y="1700175"/>
            <a:ext cx="2538201" cy="136671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801400" y="11798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34F5C"/>
                </a:solidFill>
              </a:rPr>
              <a:t>(</a:t>
            </a:r>
            <a:r>
              <a:rPr b="1" lang="en">
                <a:solidFill>
                  <a:schemeClr val="dk1"/>
                </a:solidFill>
              </a:rPr>
              <a:t>8 </a:t>
            </a:r>
            <a:r>
              <a:rPr lang="en">
                <a:solidFill>
                  <a:schemeClr val="dk1"/>
                </a:solidFill>
              </a:rPr>
              <a:t>natural scene images</a:t>
            </a:r>
            <a:r>
              <a:rPr b="1" lang="en">
                <a:solidFill>
                  <a:srgbClr val="134F5C"/>
                </a:solidFill>
              </a:rPr>
              <a:t>)</a:t>
            </a:r>
            <a:endParaRPr b="1">
              <a:solidFill>
                <a:srgbClr val="134F5C"/>
              </a:solidFill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5611" y="101601"/>
            <a:ext cx="145599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7">
            <a:alphaModFix/>
          </a:blip>
          <a:srcRect b="68518" l="8600" r="44681" t="24593"/>
          <a:stretch/>
        </p:blipFill>
        <p:spPr>
          <a:xfrm>
            <a:off x="1154250" y="1541175"/>
            <a:ext cx="2338924" cy="1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8">
            <a:alphaModFix/>
          </a:blip>
          <a:srcRect b="14729" l="10617" r="8088" t="17075"/>
          <a:stretch/>
        </p:blipFill>
        <p:spPr>
          <a:xfrm>
            <a:off x="1075963" y="3200524"/>
            <a:ext cx="2450875" cy="10848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2334600" y="4228425"/>
            <a:ext cx="113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</a:rPr>
              <a:t> Mouse visual cortex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927100" y="4152225"/>
            <a:ext cx="125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</a:rPr>
              <a:t>2-photon Ca</a:t>
            </a:r>
            <a:r>
              <a:rPr baseline="30000" lang="en">
                <a:solidFill>
                  <a:srgbClr val="134F5C"/>
                </a:solidFill>
              </a:rPr>
              <a:t>+2 </a:t>
            </a:r>
            <a:r>
              <a:rPr lang="en">
                <a:solidFill>
                  <a:srgbClr val="134F5C"/>
                </a:solidFill>
              </a:rPr>
              <a:t>imaging</a:t>
            </a:r>
            <a:endParaRPr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-12600" y="1018475"/>
            <a:ext cx="9169200" cy="408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304800" y="356075"/>
            <a:ext cx="563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34F5C"/>
                </a:solidFill>
                <a:highlight>
                  <a:srgbClr val="FFFFFF"/>
                </a:highlight>
              </a:rPr>
              <a:t>Question</a:t>
            </a:r>
            <a:endParaRPr b="1" sz="2400">
              <a:solidFill>
                <a:srgbClr val="134F5C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17500" y="1346675"/>
            <a:ext cx="6718500" cy="3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818E"/>
                </a:solidFill>
              </a:rPr>
              <a:t>It is shown that excitatory </a:t>
            </a:r>
            <a:r>
              <a:rPr b="1" lang="en" sz="2400">
                <a:solidFill>
                  <a:srgbClr val="FF00FF"/>
                </a:solidFill>
              </a:rPr>
              <a:t>SLC</a:t>
            </a:r>
            <a:r>
              <a:rPr lang="en" sz="2400">
                <a:solidFill>
                  <a:srgbClr val="45818E"/>
                </a:solidFill>
              </a:rPr>
              <a:t> cells in the visual cortex are image selective.</a:t>
            </a:r>
            <a:endParaRPr sz="2400">
              <a:solidFill>
                <a:srgbClr val="45818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</a:rPr>
              <a:t>(Garrett, Manavi, et al, 2020)</a:t>
            </a:r>
            <a:endParaRPr>
              <a:solidFill>
                <a:srgbClr val="45818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34F5C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500"/>
              <a:buChar char="-"/>
            </a:pPr>
            <a:r>
              <a:rPr b="1" lang="en" sz="2500">
                <a:solidFill>
                  <a:srgbClr val="134F5C"/>
                </a:solidFill>
              </a:rPr>
              <a:t>Do inhibitory neurons of visual cortex (</a:t>
            </a:r>
            <a:r>
              <a:rPr b="1" lang="en" sz="2500">
                <a:solidFill>
                  <a:srgbClr val="FF00FF"/>
                </a:solidFill>
              </a:rPr>
              <a:t>VIP</a:t>
            </a:r>
            <a:r>
              <a:rPr b="1" lang="en" sz="2500">
                <a:solidFill>
                  <a:srgbClr val="134F5C"/>
                </a:solidFill>
              </a:rPr>
              <a:t> and </a:t>
            </a:r>
            <a:r>
              <a:rPr b="1" lang="en" sz="2500">
                <a:solidFill>
                  <a:srgbClr val="FF00FF"/>
                </a:solidFill>
              </a:rPr>
              <a:t>SST</a:t>
            </a:r>
            <a:r>
              <a:rPr b="1" lang="en" sz="2500">
                <a:solidFill>
                  <a:srgbClr val="134F5C"/>
                </a:solidFill>
              </a:rPr>
              <a:t>) carry information about the identity of visual </a:t>
            </a:r>
            <a:r>
              <a:rPr b="1" lang="en" sz="2500">
                <a:solidFill>
                  <a:srgbClr val="134F5C"/>
                </a:solidFill>
              </a:rPr>
              <a:t>stimuli ?</a:t>
            </a:r>
            <a:endParaRPr b="1" sz="2500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134F5C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500"/>
              <a:buChar char="-"/>
            </a:pPr>
            <a:r>
              <a:rPr b="1" lang="en" sz="2500">
                <a:solidFill>
                  <a:srgbClr val="134F5C"/>
                </a:solidFill>
              </a:rPr>
              <a:t>Which neurons encode visual change ?</a:t>
            </a:r>
            <a:endParaRPr b="1" sz="2500">
              <a:solidFill>
                <a:srgbClr val="134F5C"/>
              </a:solidFill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0" l="0" r="0" t="10698"/>
          <a:stretch/>
        </p:blipFill>
        <p:spPr>
          <a:xfrm>
            <a:off x="7150400" y="190975"/>
            <a:ext cx="1853899" cy="169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 flipH="1" rot="10800000">
            <a:off x="-12600" y="-12325"/>
            <a:ext cx="9169200" cy="103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317500" y="342900"/>
            <a:ext cx="563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34F5C"/>
                </a:solidFill>
              </a:rPr>
              <a:t>Data</a:t>
            </a:r>
            <a:endParaRPr b="1" sz="2400">
              <a:solidFill>
                <a:srgbClr val="134F5C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0" l="0" r="-1564" t="0"/>
          <a:stretch/>
        </p:blipFill>
        <p:spPr>
          <a:xfrm>
            <a:off x="3460850" y="2164746"/>
            <a:ext cx="5639101" cy="274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1050" y="4583651"/>
            <a:ext cx="1460200" cy="4013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228600" y="1145475"/>
            <a:ext cx="8261700" cy="20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15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600"/>
              <a:buChar char="●"/>
            </a:pPr>
            <a:r>
              <a:rPr b="1" lang="en" sz="1600">
                <a:solidFill>
                  <a:srgbClr val="134F5C"/>
                </a:solidFill>
              </a:rPr>
              <a:t>Three visual cell types: </a:t>
            </a:r>
            <a:r>
              <a:rPr lang="en" sz="1600">
                <a:solidFill>
                  <a:srgbClr val="134F5C"/>
                </a:solidFill>
              </a:rPr>
              <a:t>SST inhibitory</a:t>
            </a:r>
            <a:r>
              <a:rPr b="1" lang="en">
                <a:solidFill>
                  <a:srgbClr val="134F5C"/>
                </a:solidFill>
              </a:rPr>
              <a:t> </a:t>
            </a:r>
            <a:r>
              <a:rPr lang="en">
                <a:solidFill>
                  <a:srgbClr val="134F5C"/>
                </a:solidFill>
              </a:rPr>
              <a:t>(N=7)</a:t>
            </a:r>
            <a:r>
              <a:rPr lang="en" sz="1600">
                <a:solidFill>
                  <a:srgbClr val="134F5C"/>
                </a:solidFill>
              </a:rPr>
              <a:t>, VIP inhibitory</a:t>
            </a:r>
            <a:r>
              <a:rPr lang="en">
                <a:solidFill>
                  <a:srgbClr val="134F5C"/>
                </a:solidFill>
              </a:rPr>
              <a:t> (N=5)</a:t>
            </a:r>
            <a:r>
              <a:rPr lang="en" sz="1600">
                <a:solidFill>
                  <a:srgbClr val="134F5C"/>
                </a:solidFill>
              </a:rPr>
              <a:t>,</a:t>
            </a:r>
            <a:r>
              <a:rPr b="1" lang="en" sz="1600">
                <a:solidFill>
                  <a:srgbClr val="134F5C"/>
                </a:solidFill>
              </a:rPr>
              <a:t> </a:t>
            </a:r>
            <a:r>
              <a:rPr lang="en" sz="1600">
                <a:solidFill>
                  <a:srgbClr val="134F5C"/>
                </a:solidFill>
              </a:rPr>
              <a:t>SLC excitatory</a:t>
            </a:r>
            <a:r>
              <a:rPr b="1" lang="en">
                <a:solidFill>
                  <a:srgbClr val="134F5C"/>
                </a:solidFill>
              </a:rPr>
              <a:t> </a:t>
            </a:r>
            <a:r>
              <a:rPr lang="en">
                <a:solidFill>
                  <a:srgbClr val="134F5C"/>
                </a:solidFill>
              </a:rPr>
              <a:t>(N=5)</a:t>
            </a:r>
            <a:endParaRPr>
              <a:solidFill>
                <a:srgbClr val="134F5C"/>
              </a:solidFill>
            </a:endParaRPr>
          </a:p>
          <a:p>
            <a:pPr indent="-215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600"/>
              <a:buChar char="●"/>
            </a:pPr>
            <a:r>
              <a:rPr b="1" lang="en" sz="1600">
                <a:solidFill>
                  <a:srgbClr val="134F5C"/>
                </a:solidFill>
              </a:rPr>
              <a:t>Two-photon calcium imaging </a:t>
            </a:r>
            <a:r>
              <a:rPr lang="en">
                <a:solidFill>
                  <a:srgbClr val="134F5C"/>
                </a:solidFill>
              </a:rPr>
              <a:t>(neural activity = fluorescence change, dF/F)</a:t>
            </a:r>
            <a:endParaRPr>
              <a:solidFill>
                <a:srgbClr val="134F5C"/>
              </a:solidFill>
            </a:endParaRPr>
          </a:p>
          <a:p>
            <a:pPr indent="-2032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400"/>
              <a:buChar char="○"/>
            </a:pPr>
            <a:r>
              <a:rPr lang="en">
                <a:solidFill>
                  <a:srgbClr val="134F5C"/>
                </a:solidFill>
              </a:rPr>
              <a:t>Mean baseline-corrected activity</a:t>
            </a:r>
            <a:endParaRPr>
              <a:solidFill>
                <a:srgbClr val="134F5C"/>
              </a:solidFill>
            </a:endParaRPr>
          </a:p>
          <a:p>
            <a:pPr indent="-2032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400"/>
              <a:buChar char="○"/>
            </a:pPr>
            <a:r>
              <a:rPr lang="en">
                <a:solidFill>
                  <a:srgbClr val="134F5C"/>
                </a:solidFill>
              </a:rPr>
              <a:t>Full time-series [-150, 750] ms</a:t>
            </a:r>
            <a:endParaRPr>
              <a:solidFill>
                <a:srgbClr val="134F5C"/>
              </a:solidFill>
            </a:endParaRPr>
          </a:p>
          <a:p>
            <a:pPr indent="-215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600"/>
              <a:buChar char="●"/>
            </a:pPr>
            <a:r>
              <a:rPr b="1" lang="en" sz="1600">
                <a:solidFill>
                  <a:srgbClr val="134F5C"/>
                </a:solidFill>
              </a:rPr>
              <a:t>Familiar images only</a:t>
            </a:r>
            <a:endParaRPr b="1" sz="1600">
              <a:solidFill>
                <a:srgbClr val="134F5C"/>
              </a:solidFill>
            </a:endParaRPr>
          </a:p>
          <a:p>
            <a:pPr indent="-215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600"/>
              <a:buChar char="●"/>
            </a:pPr>
            <a:r>
              <a:rPr b="1" lang="en" sz="1600">
                <a:solidFill>
                  <a:srgbClr val="134F5C"/>
                </a:solidFill>
              </a:rPr>
              <a:t>Active and passive viewing</a:t>
            </a:r>
            <a:endParaRPr b="1" sz="1600"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 flipH="1" rot="10800000">
            <a:off x="-12600" y="-12325"/>
            <a:ext cx="9169200" cy="103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317500" y="342900"/>
            <a:ext cx="469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34F5C"/>
                </a:solidFill>
              </a:rPr>
              <a:t>Decoding image identity</a:t>
            </a:r>
            <a:endParaRPr b="1" sz="2400">
              <a:solidFill>
                <a:srgbClr val="134F5C"/>
              </a:solidFill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5252375" y="266700"/>
            <a:ext cx="2498400" cy="4712400"/>
          </a:xfrm>
          <a:prstGeom prst="roundRect">
            <a:avLst>
              <a:gd fmla="val 1228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0" l="0" r="76212" t="49060"/>
          <a:stretch/>
        </p:blipFill>
        <p:spPr>
          <a:xfrm>
            <a:off x="8326847" y="790626"/>
            <a:ext cx="654878" cy="597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50814" l="0" r="76212" t="0"/>
          <a:stretch/>
        </p:blipFill>
        <p:spPr>
          <a:xfrm>
            <a:off x="8349345" y="4326222"/>
            <a:ext cx="654878" cy="576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0" l="26124" r="50086" t="49060"/>
          <a:stretch/>
        </p:blipFill>
        <p:spPr>
          <a:xfrm>
            <a:off x="8326851" y="1347845"/>
            <a:ext cx="654878" cy="597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51166" r="25044" t="49060"/>
          <a:stretch/>
        </p:blipFill>
        <p:spPr>
          <a:xfrm>
            <a:off x="8326856" y="1909884"/>
            <a:ext cx="654878" cy="597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0" l="76212" r="0" t="49060"/>
          <a:stretch/>
        </p:blipFill>
        <p:spPr>
          <a:xfrm>
            <a:off x="8326860" y="190500"/>
            <a:ext cx="654878" cy="597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50814" l="26593" r="51252" t="0"/>
          <a:stretch/>
        </p:blipFill>
        <p:spPr>
          <a:xfrm>
            <a:off x="8371846" y="3704120"/>
            <a:ext cx="609881" cy="576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50814" l="51402" r="26443" t="0"/>
          <a:stretch/>
        </p:blipFill>
        <p:spPr>
          <a:xfrm>
            <a:off x="8349349" y="3082018"/>
            <a:ext cx="609881" cy="576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50814" l="76212" r="0" t="0"/>
          <a:stretch/>
        </p:blipFill>
        <p:spPr>
          <a:xfrm>
            <a:off x="8326847" y="2505190"/>
            <a:ext cx="654878" cy="57682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/>
          <p:nvPr/>
        </p:nvSpPr>
        <p:spPr>
          <a:xfrm>
            <a:off x="7480575" y="352250"/>
            <a:ext cx="6549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7480575" y="961850"/>
            <a:ext cx="6549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7480575" y="1571450"/>
            <a:ext cx="6549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7480575" y="2181050"/>
            <a:ext cx="6549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7480575" y="2714450"/>
            <a:ext cx="6549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7480575" y="3324050"/>
            <a:ext cx="6549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7480575" y="3933650"/>
            <a:ext cx="6549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7480575" y="4543250"/>
            <a:ext cx="6549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5476721" y="1760990"/>
            <a:ext cx="192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5431146" y="2376590"/>
            <a:ext cx="192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Decoder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/>
          <p:nvPr/>
        </p:nvSpPr>
        <p:spPr>
          <a:xfrm flipH="1" rot="10800000">
            <a:off x="-12600" y="-12325"/>
            <a:ext cx="9169200" cy="103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317500" y="342900"/>
            <a:ext cx="469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34F5C"/>
                </a:solidFill>
              </a:rPr>
              <a:t>Decoding image identity</a:t>
            </a:r>
            <a:endParaRPr b="1" sz="2400">
              <a:solidFill>
                <a:srgbClr val="134F5C"/>
              </a:solidFill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5252375" y="266700"/>
            <a:ext cx="2498400" cy="4712400"/>
          </a:xfrm>
          <a:prstGeom prst="roundRect">
            <a:avLst>
              <a:gd fmla="val 1228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76212" t="49060"/>
          <a:stretch/>
        </p:blipFill>
        <p:spPr>
          <a:xfrm>
            <a:off x="8326847" y="790626"/>
            <a:ext cx="654878" cy="597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50814" l="0" r="76212" t="0"/>
          <a:stretch/>
        </p:blipFill>
        <p:spPr>
          <a:xfrm>
            <a:off x="8349345" y="4326222"/>
            <a:ext cx="654878" cy="576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26124" r="50086" t="49060"/>
          <a:stretch/>
        </p:blipFill>
        <p:spPr>
          <a:xfrm>
            <a:off x="8326851" y="1347845"/>
            <a:ext cx="654878" cy="597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51166" r="25044" t="49060"/>
          <a:stretch/>
        </p:blipFill>
        <p:spPr>
          <a:xfrm>
            <a:off x="8326856" y="1909884"/>
            <a:ext cx="654878" cy="597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76212" r="0" t="49060"/>
          <a:stretch/>
        </p:blipFill>
        <p:spPr>
          <a:xfrm>
            <a:off x="8326860" y="190500"/>
            <a:ext cx="654878" cy="597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50814" l="26593" r="51252" t="0"/>
          <a:stretch/>
        </p:blipFill>
        <p:spPr>
          <a:xfrm>
            <a:off x="8371846" y="3704120"/>
            <a:ext cx="609881" cy="576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50814" l="51402" r="26443" t="0"/>
          <a:stretch/>
        </p:blipFill>
        <p:spPr>
          <a:xfrm>
            <a:off x="8349349" y="3082018"/>
            <a:ext cx="609881" cy="576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50814" l="76212" r="0" t="0"/>
          <a:stretch/>
        </p:blipFill>
        <p:spPr>
          <a:xfrm>
            <a:off x="8326847" y="2505190"/>
            <a:ext cx="654878" cy="57682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7480575" y="352250"/>
            <a:ext cx="6549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7480575" y="961850"/>
            <a:ext cx="6549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7480575" y="1571450"/>
            <a:ext cx="6549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7480575" y="2181050"/>
            <a:ext cx="6549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7480575" y="2714450"/>
            <a:ext cx="6549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7480575" y="3324050"/>
            <a:ext cx="6549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7480575" y="3933650"/>
            <a:ext cx="6549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7480575" y="4543250"/>
            <a:ext cx="6549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5431146" y="2376590"/>
            <a:ext cx="192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Decoder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700" y="3100970"/>
            <a:ext cx="5006024" cy="195546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/>
          <p:nvPr/>
        </p:nvSpPr>
        <p:spPr>
          <a:xfrm>
            <a:off x="3321925" y="1868300"/>
            <a:ext cx="1899900" cy="84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5">
            <a:alphaModFix/>
          </a:blip>
          <a:srcRect b="0" l="0" r="25412" t="0"/>
          <a:stretch/>
        </p:blipFill>
        <p:spPr>
          <a:xfrm>
            <a:off x="317500" y="1348375"/>
            <a:ext cx="2928225" cy="195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/>
          <p:nvPr/>
        </p:nvSpPr>
        <p:spPr>
          <a:xfrm>
            <a:off x="709450" y="1463225"/>
            <a:ext cx="1126200" cy="1541400"/>
          </a:xfrm>
          <a:prstGeom prst="rect">
            <a:avLst/>
          </a:prstGeom>
          <a:solidFill>
            <a:srgbClr val="FFFFFF">
              <a:alpha val="73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2159200" y="1463225"/>
            <a:ext cx="953400" cy="1541400"/>
          </a:xfrm>
          <a:prstGeom prst="rect">
            <a:avLst/>
          </a:prstGeom>
          <a:solidFill>
            <a:srgbClr val="FFFFFF">
              <a:alpha val="73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1835650" y="1404075"/>
            <a:ext cx="323700" cy="162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p18"/>
          <p:cNvCxnSpPr/>
          <p:nvPr/>
        </p:nvCxnSpPr>
        <p:spPr>
          <a:xfrm flipH="1">
            <a:off x="1581050" y="3022950"/>
            <a:ext cx="263400" cy="5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8"/>
          <p:cNvCxnSpPr/>
          <p:nvPr/>
        </p:nvCxnSpPr>
        <p:spPr>
          <a:xfrm flipH="1">
            <a:off x="2007850" y="3022950"/>
            <a:ext cx="151500" cy="5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/>
          <p:nvPr/>
        </p:nvSpPr>
        <p:spPr>
          <a:xfrm flipH="1" rot="10800000">
            <a:off x="-12600" y="-12325"/>
            <a:ext cx="9169200" cy="103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00" y="3100970"/>
            <a:ext cx="5006024" cy="195546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/>
          <p:nvPr/>
        </p:nvSpPr>
        <p:spPr>
          <a:xfrm>
            <a:off x="3214750" y="2593513"/>
            <a:ext cx="6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highlight>
                  <a:srgbClr val="134F5C"/>
                </a:highlight>
              </a:rPr>
              <a:t> Out </a:t>
            </a:r>
            <a:r>
              <a:rPr b="1" lang="en">
                <a:solidFill>
                  <a:srgbClr val="134F5C"/>
                </a:solidFill>
                <a:highlight>
                  <a:srgbClr val="134F5C"/>
                </a:highlight>
              </a:rPr>
              <a:t>.</a:t>
            </a:r>
            <a:endParaRPr b="1">
              <a:solidFill>
                <a:srgbClr val="134F5C"/>
              </a:solidFill>
              <a:highlight>
                <a:srgbClr val="134F5C"/>
              </a:highlight>
            </a:endParaRPr>
          </a:p>
        </p:txBody>
      </p:sp>
      <p:sp>
        <p:nvSpPr>
          <p:cNvPr id="159" name="Google Shape;159;p19"/>
          <p:cNvSpPr/>
          <p:nvPr/>
        </p:nvSpPr>
        <p:spPr>
          <a:xfrm rot="5400000">
            <a:off x="374350" y="2680450"/>
            <a:ext cx="277800" cy="1380000"/>
          </a:xfrm>
          <a:prstGeom prst="leftBrace">
            <a:avLst>
              <a:gd fmla="val 40569" name="adj1"/>
              <a:gd fmla="val 50000" name="adj2"/>
            </a:avLst>
          </a:prstGeom>
          <a:noFill/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160" name="Google Shape;160;p19"/>
          <p:cNvSpPr/>
          <p:nvPr/>
        </p:nvSpPr>
        <p:spPr>
          <a:xfrm rot="5400000">
            <a:off x="4433100" y="2552050"/>
            <a:ext cx="277800" cy="1636800"/>
          </a:xfrm>
          <a:prstGeom prst="leftBrace">
            <a:avLst>
              <a:gd fmla="val 40569" name="adj1"/>
              <a:gd fmla="val 50000" name="adj2"/>
            </a:avLst>
          </a:prstGeom>
          <a:noFill/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5252375" y="266700"/>
            <a:ext cx="2498400" cy="4712400"/>
          </a:xfrm>
          <a:prstGeom prst="roundRect">
            <a:avLst>
              <a:gd fmla="val 1228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4">
            <a:alphaModFix/>
          </a:blip>
          <a:srcRect b="0" l="0" r="76212" t="49060"/>
          <a:stretch/>
        </p:blipFill>
        <p:spPr>
          <a:xfrm>
            <a:off x="8326847" y="790626"/>
            <a:ext cx="654878" cy="597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 rotWithShape="1">
          <a:blip r:embed="rId4">
            <a:alphaModFix/>
          </a:blip>
          <a:srcRect b="50814" l="0" r="76212" t="0"/>
          <a:stretch/>
        </p:blipFill>
        <p:spPr>
          <a:xfrm>
            <a:off x="8349345" y="4326222"/>
            <a:ext cx="654878" cy="576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 rotWithShape="1">
          <a:blip r:embed="rId4">
            <a:alphaModFix/>
          </a:blip>
          <a:srcRect b="0" l="26124" r="50086" t="49060"/>
          <a:stretch/>
        </p:blipFill>
        <p:spPr>
          <a:xfrm>
            <a:off x="8326851" y="1347845"/>
            <a:ext cx="654878" cy="597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 rotWithShape="1">
          <a:blip r:embed="rId4">
            <a:alphaModFix/>
          </a:blip>
          <a:srcRect b="0" l="51166" r="25044" t="49060"/>
          <a:stretch/>
        </p:blipFill>
        <p:spPr>
          <a:xfrm>
            <a:off x="8326856" y="1909884"/>
            <a:ext cx="654878" cy="597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 rotWithShape="1">
          <a:blip r:embed="rId4">
            <a:alphaModFix/>
          </a:blip>
          <a:srcRect b="0" l="76212" r="0" t="49060"/>
          <a:stretch/>
        </p:blipFill>
        <p:spPr>
          <a:xfrm>
            <a:off x="8326860" y="190500"/>
            <a:ext cx="654878" cy="597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 rotWithShape="1">
          <a:blip r:embed="rId4">
            <a:alphaModFix/>
          </a:blip>
          <a:srcRect b="50814" l="26593" r="51252" t="0"/>
          <a:stretch/>
        </p:blipFill>
        <p:spPr>
          <a:xfrm>
            <a:off x="8371846" y="3704120"/>
            <a:ext cx="609881" cy="576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 rotWithShape="1">
          <a:blip r:embed="rId4">
            <a:alphaModFix/>
          </a:blip>
          <a:srcRect b="50814" l="51402" r="26443" t="0"/>
          <a:stretch/>
        </p:blipFill>
        <p:spPr>
          <a:xfrm>
            <a:off x="8349349" y="3082018"/>
            <a:ext cx="609881" cy="576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 rotWithShape="1">
          <a:blip r:embed="rId4">
            <a:alphaModFix/>
          </a:blip>
          <a:srcRect b="50814" l="76212" r="0" t="0"/>
          <a:stretch/>
        </p:blipFill>
        <p:spPr>
          <a:xfrm>
            <a:off x="8326847" y="2505190"/>
            <a:ext cx="654878" cy="57682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/>
          <p:nvPr/>
        </p:nvSpPr>
        <p:spPr>
          <a:xfrm>
            <a:off x="7480575" y="352250"/>
            <a:ext cx="6549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7480575" y="961850"/>
            <a:ext cx="6549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7480575" y="1571450"/>
            <a:ext cx="6549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7480575" y="2181050"/>
            <a:ext cx="6549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7480575" y="2714450"/>
            <a:ext cx="6549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7480575" y="3324050"/>
            <a:ext cx="6549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7480575" y="3933650"/>
            <a:ext cx="6549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7480575" y="4543250"/>
            <a:ext cx="6549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72100" y="2849100"/>
            <a:ext cx="11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highlight>
                  <a:srgbClr val="76A5AF"/>
                </a:highlight>
              </a:rPr>
              <a:t>Train/test</a:t>
            </a:r>
            <a:endParaRPr b="1">
              <a:solidFill>
                <a:schemeClr val="lt1"/>
              </a:solidFill>
              <a:highlight>
                <a:srgbClr val="76A5AF"/>
              </a:highlight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1157350" y="2593513"/>
            <a:ext cx="65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highlight>
                  <a:srgbClr val="134F5C"/>
                </a:highlight>
              </a:rPr>
              <a:t> Out </a:t>
            </a:r>
            <a:r>
              <a:rPr b="1" lang="en">
                <a:solidFill>
                  <a:srgbClr val="134F5C"/>
                </a:solidFill>
                <a:highlight>
                  <a:srgbClr val="134F5C"/>
                </a:highlight>
              </a:rPr>
              <a:t>.</a:t>
            </a:r>
            <a:endParaRPr b="1">
              <a:solidFill>
                <a:srgbClr val="134F5C"/>
              </a:solidFill>
              <a:highlight>
                <a:srgbClr val="134F5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highlight>
                <a:srgbClr val="134F5C"/>
              </a:highlight>
            </a:endParaRPr>
          </a:p>
        </p:txBody>
      </p:sp>
      <p:sp>
        <p:nvSpPr>
          <p:cNvPr id="180" name="Google Shape;180;p19"/>
          <p:cNvSpPr/>
          <p:nvPr/>
        </p:nvSpPr>
        <p:spPr>
          <a:xfrm rot="5400000">
            <a:off x="2333175" y="2552050"/>
            <a:ext cx="277800" cy="1636800"/>
          </a:xfrm>
          <a:prstGeom prst="leftBrace">
            <a:avLst>
              <a:gd fmla="val 40569" name="adj1"/>
              <a:gd fmla="val 50000" name="adj2"/>
            </a:avLst>
          </a:prstGeom>
          <a:noFill/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5087375" y="3057950"/>
            <a:ext cx="165000" cy="82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0" y="3100975"/>
            <a:ext cx="165000" cy="82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2015201" y="2847650"/>
            <a:ext cx="11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highlight>
                  <a:srgbClr val="76A5AF"/>
                </a:highlight>
              </a:rPr>
              <a:t>Train/test</a:t>
            </a:r>
            <a:endParaRPr b="1">
              <a:solidFill>
                <a:schemeClr val="lt1"/>
              </a:solidFill>
              <a:highlight>
                <a:srgbClr val="76A5AF"/>
              </a:highlight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4044975" y="2849100"/>
            <a:ext cx="11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highlight>
                  <a:srgbClr val="76A5AF"/>
                </a:highlight>
              </a:rPr>
              <a:t>Train/test</a:t>
            </a:r>
            <a:endParaRPr b="1">
              <a:solidFill>
                <a:schemeClr val="lt1"/>
              </a:solidFill>
              <a:highlight>
                <a:srgbClr val="76A5AF"/>
              </a:highlight>
            </a:endParaRPr>
          </a:p>
        </p:txBody>
      </p:sp>
      <p:cxnSp>
        <p:nvCxnSpPr>
          <p:cNvPr id="185" name="Google Shape;185;p19"/>
          <p:cNvCxnSpPr/>
          <p:nvPr/>
        </p:nvCxnSpPr>
        <p:spPr>
          <a:xfrm flipH="1" rot="10800000">
            <a:off x="1358563" y="2925250"/>
            <a:ext cx="139800" cy="5841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9"/>
          <p:cNvCxnSpPr/>
          <p:nvPr/>
        </p:nvCxnSpPr>
        <p:spPr>
          <a:xfrm flipH="1" rot="10800000">
            <a:off x="3452125" y="2925250"/>
            <a:ext cx="139800" cy="5841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19"/>
          <p:cNvSpPr/>
          <p:nvPr/>
        </p:nvSpPr>
        <p:spPr>
          <a:xfrm>
            <a:off x="3321925" y="1298300"/>
            <a:ext cx="1899900" cy="84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9"/>
          <p:cNvGrpSpPr/>
          <p:nvPr/>
        </p:nvGrpSpPr>
        <p:grpSpPr>
          <a:xfrm>
            <a:off x="1015874" y="1055201"/>
            <a:ext cx="2219009" cy="1481840"/>
            <a:chOff x="317500" y="778375"/>
            <a:chExt cx="2928225" cy="1955450"/>
          </a:xfrm>
        </p:grpSpPr>
        <p:pic>
          <p:nvPicPr>
            <p:cNvPr id="189" name="Google Shape;189;p19"/>
            <p:cNvPicPr preferRelativeResize="0"/>
            <p:nvPr/>
          </p:nvPicPr>
          <p:blipFill rotWithShape="1">
            <a:blip r:embed="rId5">
              <a:alphaModFix/>
            </a:blip>
            <a:srcRect b="0" l="0" r="25412" t="0"/>
            <a:stretch/>
          </p:blipFill>
          <p:spPr>
            <a:xfrm>
              <a:off x="317500" y="778375"/>
              <a:ext cx="2928225" cy="1955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19"/>
            <p:cNvSpPr/>
            <p:nvPr/>
          </p:nvSpPr>
          <p:spPr>
            <a:xfrm>
              <a:off x="709450" y="893225"/>
              <a:ext cx="1126200" cy="1541400"/>
            </a:xfrm>
            <a:prstGeom prst="rect">
              <a:avLst/>
            </a:prstGeom>
            <a:solidFill>
              <a:srgbClr val="FFFFFF">
                <a:alpha val="73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2159200" y="893225"/>
              <a:ext cx="953400" cy="1541400"/>
            </a:xfrm>
            <a:prstGeom prst="rect">
              <a:avLst/>
            </a:prstGeom>
            <a:solidFill>
              <a:srgbClr val="FFFFFF">
                <a:alpha val="73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19"/>
          <p:cNvSpPr txBox="1"/>
          <p:nvPr/>
        </p:nvSpPr>
        <p:spPr>
          <a:xfrm>
            <a:off x="5476721" y="1760990"/>
            <a:ext cx="1924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SVM (baseline) 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ANN 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CNN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317500" y="342900"/>
            <a:ext cx="469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34F5C"/>
                </a:solidFill>
              </a:rPr>
              <a:t>Decoding image identity</a:t>
            </a:r>
            <a:endParaRPr b="1" sz="2400"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/>
          <p:nvPr/>
        </p:nvSpPr>
        <p:spPr>
          <a:xfrm>
            <a:off x="-12600" y="1018475"/>
            <a:ext cx="9169200" cy="408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89200" y="2007075"/>
            <a:ext cx="2641500" cy="233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 txBox="1"/>
          <p:nvPr/>
        </p:nvSpPr>
        <p:spPr>
          <a:xfrm>
            <a:off x="1818950" y="154800"/>
            <a:ext cx="55062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5818E"/>
                </a:solidFill>
              </a:rPr>
              <a:t>Network architectures</a:t>
            </a:r>
            <a:endParaRPr b="1" sz="3000">
              <a:solidFill>
                <a:schemeClr val="accent3"/>
              </a:solidFill>
            </a:endParaRPr>
          </a:p>
        </p:txBody>
      </p:sp>
      <p:pic>
        <p:nvPicPr>
          <p:cNvPr id="201" name="Google Shape;2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75" y="2188800"/>
            <a:ext cx="2422949" cy="1973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" name="Google Shape;202;p20"/>
          <p:cNvGrpSpPr/>
          <p:nvPr/>
        </p:nvGrpSpPr>
        <p:grpSpPr>
          <a:xfrm>
            <a:off x="2912450" y="1609050"/>
            <a:ext cx="2848860" cy="3132725"/>
            <a:chOff x="63800" y="1651475"/>
            <a:chExt cx="2848860" cy="3132725"/>
          </a:xfrm>
        </p:grpSpPr>
        <p:grpSp>
          <p:nvGrpSpPr>
            <p:cNvPr id="203" name="Google Shape;203;p20"/>
            <p:cNvGrpSpPr/>
            <p:nvPr/>
          </p:nvGrpSpPr>
          <p:grpSpPr>
            <a:xfrm>
              <a:off x="139800" y="1710575"/>
              <a:ext cx="2772860" cy="3073625"/>
              <a:chOff x="139800" y="1710575"/>
              <a:chExt cx="2772860" cy="3073625"/>
            </a:xfrm>
          </p:grpSpPr>
          <p:pic>
            <p:nvPicPr>
              <p:cNvPr id="204" name="Google Shape;204;p20"/>
              <p:cNvPicPr preferRelativeResize="0"/>
              <p:nvPr/>
            </p:nvPicPr>
            <p:blipFill rotWithShape="1">
              <a:blip r:embed="rId4">
                <a:alphaModFix amt="80000"/>
              </a:blip>
              <a:srcRect b="5204" l="0" r="5855" t="0"/>
              <a:stretch/>
            </p:blipFill>
            <p:spPr>
              <a:xfrm>
                <a:off x="139800" y="1803400"/>
                <a:ext cx="2691900" cy="2642100"/>
              </a:xfrm>
              <a:prstGeom prst="roundRect">
                <a:avLst>
                  <a:gd fmla="val 8973" name="adj"/>
                </a:avLst>
              </a:prstGeom>
              <a:noFill/>
              <a:ln>
                <a:noFill/>
              </a:ln>
            </p:spPr>
          </p:pic>
          <p:sp>
            <p:nvSpPr>
              <p:cNvPr id="205" name="Google Shape;205;p20"/>
              <p:cNvSpPr txBox="1"/>
              <p:nvPr/>
            </p:nvSpPr>
            <p:spPr>
              <a:xfrm>
                <a:off x="317500" y="1710575"/>
                <a:ext cx="35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0"/>
              <p:cNvSpPr/>
              <p:nvPr/>
            </p:nvSpPr>
            <p:spPr>
              <a:xfrm>
                <a:off x="216000" y="2805950"/>
                <a:ext cx="1041600" cy="738900"/>
              </a:xfrm>
              <a:prstGeom prst="roundRect">
                <a:avLst>
                  <a:gd fmla="val 2409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7" name="Google Shape;207;p20"/>
              <p:cNvGrpSpPr/>
              <p:nvPr/>
            </p:nvGrpSpPr>
            <p:grpSpPr>
              <a:xfrm>
                <a:off x="1040618" y="3002499"/>
                <a:ext cx="61803" cy="298755"/>
                <a:chOff x="1650150" y="1886400"/>
                <a:chExt cx="79500" cy="384300"/>
              </a:xfrm>
            </p:grpSpPr>
            <p:sp>
              <p:nvSpPr>
                <p:cNvPr id="208" name="Google Shape;208;p20"/>
                <p:cNvSpPr/>
                <p:nvPr/>
              </p:nvSpPr>
              <p:spPr>
                <a:xfrm>
                  <a:off x="1650150" y="1886400"/>
                  <a:ext cx="79500" cy="79500"/>
                </a:xfrm>
                <a:prstGeom prst="ellipse">
                  <a:avLst/>
                </a:prstGeom>
                <a:solidFill>
                  <a:srgbClr val="45818E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20"/>
                <p:cNvSpPr/>
                <p:nvPr/>
              </p:nvSpPr>
              <p:spPr>
                <a:xfrm>
                  <a:off x="1650150" y="2038800"/>
                  <a:ext cx="79500" cy="79500"/>
                </a:xfrm>
                <a:prstGeom prst="ellipse">
                  <a:avLst/>
                </a:prstGeom>
                <a:solidFill>
                  <a:srgbClr val="45818E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20"/>
                <p:cNvSpPr/>
                <p:nvPr/>
              </p:nvSpPr>
              <p:spPr>
                <a:xfrm>
                  <a:off x="1650150" y="2191200"/>
                  <a:ext cx="79500" cy="79500"/>
                </a:xfrm>
                <a:prstGeom prst="ellipse">
                  <a:avLst/>
                </a:prstGeom>
                <a:solidFill>
                  <a:srgbClr val="45818E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1" name="Google Shape;211;p20"/>
              <p:cNvGrpSpPr/>
              <p:nvPr/>
            </p:nvGrpSpPr>
            <p:grpSpPr>
              <a:xfrm>
                <a:off x="405618" y="3015199"/>
                <a:ext cx="61803" cy="298755"/>
                <a:chOff x="1650150" y="1886400"/>
                <a:chExt cx="79500" cy="384300"/>
              </a:xfrm>
            </p:grpSpPr>
            <p:sp>
              <p:nvSpPr>
                <p:cNvPr id="212" name="Google Shape;212;p20"/>
                <p:cNvSpPr/>
                <p:nvPr/>
              </p:nvSpPr>
              <p:spPr>
                <a:xfrm>
                  <a:off x="1650150" y="1886400"/>
                  <a:ext cx="79500" cy="79500"/>
                </a:xfrm>
                <a:prstGeom prst="ellipse">
                  <a:avLst/>
                </a:prstGeom>
                <a:solidFill>
                  <a:srgbClr val="45818E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20"/>
                <p:cNvSpPr/>
                <p:nvPr/>
              </p:nvSpPr>
              <p:spPr>
                <a:xfrm>
                  <a:off x="1650150" y="2038800"/>
                  <a:ext cx="79500" cy="79500"/>
                </a:xfrm>
                <a:prstGeom prst="ellipse">
                  <a:avLst/>
                </a:prstGeom>
                <a:solidFill>
                  <a:srgbClr val="45818E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20"/>
                <p:cNvSpPr/>
                <p:nvPr/>
              </p:nvSpPr>
              <p:spPr>
                <a:xfrm>
                  <a:off x="1650150" y="2191200"/>
                  <a:ext cx="79500" cy="79500"/>
                </a:xfrm>
                <a:prstGeom prst="ellipse">
                  <a:avLst/>
                </a:prstGeom>
                <a:solidFill>
                  <a:srgbClr val="45818E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5" name="Google Shape;215;p20"/>
              <p:cNvSpPr txBox="1"/>
              <p:nvPr/>
            </p:nvSpPr>
            <p:spPr>
              <a:xfrm>
                <a:off x="220760" y="4445500"/>
                <a:ext cx="26919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134F5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</a:t>
                </a:r>
                <a:r>
                  <a:rPr b="1" baseline="30000" lang="en" sz="1000">
                    <a:solidFill>
                      <a:srgbClr val="134F5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100                             </a:t>
                </a:r>
                <a:r>
                  <a:rPr b="1" lang="en" sz="1000">
                    <a:solidFill>
                      <a:srgbClr val="134F5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</a:t>
                </a:r>
                <a:r>
                  <a:rPr b="1" baseline="30000" lang="en" sz="1000">
                    <a:solidFill>
                      <a:srgbClr val="134F5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100                            </a:t>
                </a:r>
                <a:r>
                  <a:rPr b="1" lang="en" sz="1000">
                    <a:solidFill>
                      <a:srgbClr val="134F5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</a:t>
                </a:r>
                <a:r>
                  <a:rPr b="1" baseline="30000" lang="en" sz="1000">
                    <a:solidFill>
                      <a:srgbClr val="134F5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                                 </a:t>
                </a:r>
                <a:r>
                  <a:rPr b="1" lang="en" sz="1000">
                    <a:solidFill>
                      <a:srgbClr val="134F5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</a:t>
                </a:r>
                <a:r>
                  <a:rPr b="1" baseline="30000" lang="en" sz="1000">
                    <a:solidFill>
                      <a:srgbClr val="134F5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  <a:endParaRPr b="1" baseline="30000" sz="1000">
                  <a:solidFill>
                    <a:srgbClr val="134F5C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16" name="Google Shape;216;p20"/>
            <p:cNvSpPr/>
            <p:nvPr/>
          </p:nvSpPr>
          <p:spPr>
            <a:xfrm>
              <a:off x="63800" y="1651475"/>
              <a:ext cx="2848800" cy="3132600"/>
            </a:xfrm>
            <a:prstGeom prst="roundRect">
              <a:avLst>
                <a:gd fmla="val 9607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7" name="Google Shape;2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7550" y="1733685"/>
            <a:ext cx="2674500" cy="2658600"/>
          </a:xfrm>
          <a:prstGeom prst="roundRect">
            <a:avLst>
              <a:gd fmla="val 10801" name="adj"/>
            </a:avLst>
          </a:prstGeom>
          <a:noFill/>
          <a:ln>
            <a:noFill/>
          </a:ln>
        </p:spPr>
      </p:pic>
      <p:sp>
        <p:nvSpPr>
          <p:cNvPr id="218" name="Google Shape;218;p20"/>
          <p:cNvSpPr txBox="1"/>
          <p:nvPr/>
        </p:nvSpPr>
        <p:spPr>
          <a:xfrm rot="1800806">
            <a:off x="6131775" y="4275685"/>
            <a:ext cx="1206710" cy="7389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1D input</a:t>
            </a:r>
            <a:endParaRPr b="1" sz="12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(channels = # of imaged cells)</a:t>
            </a:r>
            <a:endParaRPr b="1" sz="12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 rot="1800281">
            <a:off x="6784651" y="4032304"/>
            <a:ext cx="1764350" cy="5541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1D Conv +</a:t>
            </a:r>
            <a:endParaRPr b="1" sz="12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pooling</a:t>
            </a:r>
            <a:endParaRPr b="1" sz="12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 rot="1799997">
            <a:off x="7103695" y="3375329"/>
            <a:ext cx="1813803" cy="5541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1D Conv +</a:t>
            </a:r>
            <a:endParaRPr b="1" sz="12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pooling</a:t>
            </a:r>
            <a:endParaRPr b="1" sz="12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6744000" y="2642075"/>
            <a:ext cx="579237" cy="554092"/>
          </a:xfrm>
          <a:custGeom>
            <a:rect b="b" l="l" r="r" t="t"/>
            <a:pathLst>
              <a:path extrusionOk="0" h="13716" w="13208">
                <a:moveTo>
                  <a:pt x="0" y="0"/>
                </a:moveTo>
                <a:cubicBezTo>
                  <a:pt x="508" y="1524"/>
                  <a:pt x="1778" y="7112"/>
                  <a:pt x="3048" y="9144"/>
                </a:cubicBezTo>
                <a:cubicBezTo>
                  <a:pt x="4318" y="11176"/>
                  <a:pt x="5927" y="11430"/>
                  <a:pt x="7620" y="12192"/>
                </a:cubicBezTo>
                <a:cubicBezTo>
                  <a:pt x="9313" y="12954"/>
                  <a:pt x="12277" y="13462"/>
                  <a:pt x="13208" y="13716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stealth"/>
          </a:ln>
        </p:spPr>
      </p:sp>
      <p:sp>
        <p:nvSpPr>
          <p:cNvPr id="222" name="Google Shape;222;p20"/>
          <p:cNvSpPr/>
          <p:nvPr/>
        </p:nvSpPr>
        <p:spPr>
          <a:xfrm>
            <a:off x="6363000" y="3099275"/>
            <a:ext cx="655447" cy="738915"/>
          </a:xfrm>
          <a:custGeom>
            <a:rect b="b" l="l" r="r" t="t"/>
            <a:pathLst>
              <a:path extrusionOk="0" h="13716" w="13208">
                <a:moveTo>
                  <a:pt x="0" y="0"/>
                </a:moveTo>
                <a:cubicBezTo>
                  <a:pt x="508" y="1524"/>
                  <a:pt x="1778" y="7112"/>
                  <a:pt x="3048" y="9144"/>
                </a:cubicBezTo>
                <a:cubicBezTo>
                  <a:pt x="4318" y="11176"/>
                  <a:pt x="5927" y="11430"/>
                  <a:pt x="7620" y="12192"/>
                </a:cubicBezTo>
                <a:cubicBezTo>
                  <a:pt x="9313" y="12954"/>
                  <a:pt x="12277" y="13462"/>
                  <a:pt x="13208" y="13716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stealth"/>
          </a:ln>
        </p:spPr>
      </p:sp>
      <p:sp>
        <p:nvSpPr>
          <p:cNvPr id="223" name="Google Shape;223;p20"/>
          <p:cNvSpPr txBox="1"/>
          <p:nvPr/>
        </p:nvSpPr>
        <p:spPr>
          <a:xfrm rot="1749085">
            <a:off x="6868847" y="2462318"/>
            <a:ext cx="1465760" cy="554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Flatten</a:t>
            </a:r>
            <a:endParaRPr b="1" sz="12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 = 6 * # of cells)</a:t>
            </a:r>
            <a:endParaRPr b="1" sz="12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0"/>
          <p:cNvSpPr txBox="1"/>
          <p:nvPr/>
        </p:nvSpPr>
        <p:spPr>
          <a:xfrm rot="1800555">
            <a:off x="7758158" y="1890619"/>
            <a:ext cx="1016116" cy="369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FC2 (25, 8)</a:t>
            </a:r>
            <a:endParaRPr b="1" sz="12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0"/>
          <p:cNvSpPr txBox="1"/>
          <p:nvPr/>
        </p:nvSpPr>
        <p:spPr>
          <a:xfrm rot="1800555">
            <a:off x="7283558" y="2144744"/>
            <a:ext cx="1016116" cy="369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FC1 (d, 25)</a:t>
            </a:r>
            <a:endParaRPr b="1" sz="12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7600" y="1714500"/>
            <a:ext cx="2848850" cy="29166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7" name="Google Shape;227;p20"/>
          <p:cNvSpPr txBox="1"/>
          <p:nvPr/>
        </p:nvSpPr>
        <p:spPr>
          <a:xfrm>
            <a:off x="0" y="1057788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SVM (baseline) 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2752025" y="10578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ANN 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9" name="Google Shape;229;p20"/>
          <p:cNvSpPr txBox="1"/>
          <p:nvPr/>
        </p:nvSpPr>
        <p:spPr>
          <a:xfrm>
            <a:off x="5864800" y="10312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CNN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/>
          <p:nvPr/>
        </p:nvSpPr>
        <p:spPr>
          <a:xfrm>
            <a:off x="-12600" y="1018475"/>
            <a:ext cx="9169200" cy="408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 txBox="1"/>
          <p:nvPr/>
        </p:nvSpPr>
        <p:spPr>
          <a:xfrm>
            <a:off x="1818950" y="154800"/>
            <a:ext cx="55062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5818E"/>
                </a:solidFill>
              </a:rPr>
              <a:t>SVM</a:t>
            </a:r>
            <a:r>
              <a:rPr b="1" lang="en" sz="3600">
                <a:solidFill>
                  <a:srgbClr val="45818E"/>
                </a:solidFill>
              </a:rPr>
              <a:t> </a:t>
            </a:r>
            <a:r>
              <a:rPr b="1" lang="en" sz="3000">
                <a:solidFill>
                  <a:schemeClr val="accent3"/>
                </a:solidFill>
              </a:rPr>
              <a:t>(mean firing rates)</a:t>
            </a:r>
            <a:endParaRPr b="1" sz="3000">
              <a:solidFill>
                <a:schemeClr val="accent3"/>
              </a:solidFill>
            </a:endParaRPr>
          </a:p>
        </p:txBody>
      </p:sp>
      <p:pic>
        <p:nvPicPr>
          <p:cNvPr id="236" name="Google Shape;2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00" y="801300"/>
            <a:ext cx="8050899" cy="45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