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7"/>
  </p:notesMasterIdLst>
  <p:handoutMasterIdLst>
    <p:handoutMasterId r:id="rId18"/>
  </p:handoutMasterIdLst>
  <p:sldIdLst>
    <p:sldId id="256" r:id="rId2"/>
    <p:sldId id="257" r:id="rId3"/>
    <p:sldId id="278" r:id="rId4"/>
    <p:sldId id="269" r:id="rId5"/>
    <p:sldId id="273" r:id="rId6"/>
    <p:sldId id="271" r:id="rId7"/>
    <p:sldId id="276" r:id="rId8"/>
    <p:sldId id="258" r:id="rId9"/>
    <p:sldId id="270" r:id="rId10"/>
    <p:sldId id="279" r:id="rId11"/>
    <p:sldId id="274" r:id="rId12"/>
    <p:sldId id="272" r:id="rId13"/>
    <p:sldId id="275" r:id="rId14"/>
    <p:sldId id="27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212A673-206F-448D-A153-79D6EA2910A1}">
          <p14:sldIdLst>
            <p14:sldId id="256"/>
            <p14:sldId id="257"/>
            <p14:sldId id="278"/>
            <p14:sldId id="269"/>
            <p14:sldId id="273"/>
            <p14:sldId id="271"/>
            <p14:sldId id="276"/>
            <p14:sldId id="258"/>
            <p14:sldId id="270"/>
            <p14:sldId id="279"/>
            <p14:sldId id="274"/>
            <p14:sldId id="272"/>
            <p14:sldId id="275"/>
            <p14:sldId id="277"/>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83834-58A3-F8EF-E3BF-0AE5ADF0B6DD}" v="1802" dt="2022-04-14T01:58:48.162"/>
    <p1510:client id="{34A05164-3101-4215-8151-FF6F17EEE4A1}" v="1971" dt="2022-04-14T01:51:52.552"/>
    <p1510:client id="{FB7D729A-EC45-1DE9-91C2-DF64FFE396C8}" v="78" dt="2022-04-14T03:24:28.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556FB0-EAA9-45C6-B102-C3951381FD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fff</a:t>
            </a:r>
          </a:p>
        </p:txBody>
      </p:sp>
      <p:sp>
        <p:nvSpPr>
          <p:cNvPr id="3" name="Date Placeholder 2">
            <a:extLst>
              <a:ext uri="{FF2B5EF4-FFF2-40B4-BE49-F238E27FC236}">
                <a16:creationId xmlns:a16="http://schemas.microsoft.com/office/drawing/2014/main" id="{8D74A066-7FB6-4612-995F-A006B3A5C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0FB37C-2E84-448C-A0BB-27D002A1A830}" type="datetimeFigureOut">
              <a:rPr lang="en-IN" smtClean="0"/>
              <a:t>13-04-2022</a:t>
            </a:fld>
            <a:endParaRPr lang="en-IN"/>
          </a:p>
        </p:txBody>
      </p:sp>
      <p:sp>
        <p:nvSpPr>
          <p:cNvPr id="4" name="Footer Placeholder 3">
            <a:extLst>
              <a:ext uri="{FF2B5EF4-FFF2-40B4-BE49-F238E27FC236}">
                <a16:creationId xmlns:a16="http://schemas.microsoft.com/office/drawing/2014/main" id="{642D1282-9C2B-4C6A-88DB-F8EF599AD0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Reference</a:t>
            </a:r>
          </a:p>
        </p:txBody>
      </p:sp>
      <p:sp>
        <p:nvSpPr>
          <p:cNvPr id="5" name="Slide Number Placeholder 4">
            <a:extLst>
              <a:ext uri="{FF2B5EF4-FFF2-40B4-BE49-F238E27FC236}">
                <a16:creationId xmlns:a16="http://schemas.microsoft.com/office/drawing/2014/main" id="{FA991CE8-B9AF-499E-A8AC-C627ADAEEF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0DA69F-6BFD-4F56-B350-53138933A934}" type="slidenum">
              <a:rPr lang="en-IN" smtClean="0"/>
              <a:t>‹#›</a:t>
            </a:fld>
            <a:endParaRPr lang="en-IN"/>
          </a:p>
        </p:txBody>
      </p:sp>
    </p:spTree>
    <p:extLst>
      <p:ext uri="{BB962C8B-B14F-4D97-AF65-F5344CB8AC3E}">
        <p14:creationId xmlns:p14="http://schemas.microsoft.com/office/powerpoint/2010/main" val="11630375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noProof="0" err="1"/>
              <a:t>fff</a:t>
            </a:r>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E3CCC-9469-414F-8AFB-3F0A47F41F8F}"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Reference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CE7CF-1C86-4D16-8B44-A8FFBA518C83}" type="slidenum">
              <a:rPr lang="en-IN" smtClean="0"/>
              <a:t>‹#›</a:t>
            </a:fld>
            <a:endParaRPr lang="en-IN"/>
          </a:p>
        </p:txBody>
      </p:sp>
    </p:spTree>
    <p:extLst>
      <p:ext uri="{BB962C8B-B14F-4D97-AF65-F5344CB8AC3E}">
        <p14:creationId xmlns:p14="http://schemas.microsoft.com/office/powerpoint/2010/main" val="25613719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part of our project we mainly focused to find a way to </a:t>
            </a:r>
            <a:r>
              <a:rPr lang="en-US" err="1"/>
              <a:t>expedit</a:t>
            </a:r>
            <a:r>
              <a:rPr lang="en-US"/>
              <a:t> learning in Convolution Neural Networks using a new technique. Furthermore we aimed to find new regularization technique using the feature maps.</a:t>
            </a:r>
          </a:p>
          <a:p>
            <a:r>
              <a:rPr lang="en-US"/>
              <a:t> </a:t>
            </a:r>
            <a:endParaRPr lang="en-US">
              <a:cs typeface="Calibri"/>
            </a:endParaRPr>
          </a:p>
          <a:p>
            <a:r>
              <a:rPr lang="en-US"/>
              <a:t>1. Expedite learning in neural networks </a:t>
            </a:r>
            <a:endParaRPr lang="en-US">
              <a:cs typeface="Calibri"/>
            </a:endParaRPr>
          </a:p>
          <a:p>
            <a:r>
              <a:rPr lang="en-US"/>
              <a:t>    - similarity check</a:t>
            </a:r>
            <a:endParaRPr lang="en-US">
              <a:cs typeface="Calibri"/>
            </a:endParaRPr>
          </a:p>
          <a:p>
            <a:r>
              <a:rPr lang="en-US"/>
              <a:t>    - To </a:t>
            </a:r>
            <a:r>
              <a:rPr lang="en-US" err="1"/>
              <a:t>acceralate</a:t>
            </a:r>
            <a:r>
              <a:rPr lang="en-US"/>
              <a:t> the learning in neural networks, we used a technique of similarity check. As a part of this, we first calculated similarity measure between the feature maps extracted from previous batch trained images and the input images in current batch. We then passed only those images that aren't similar further to the deeper layers of CNN.</a:t>
            </a:r>
            <a:endParaRPr lang="en-US">
              <a:cs typeface="Calibri"/>
            </a:endParaRPr>
          </a:p>
          <a:p>
            <a:r>
              <a:rPr lang="en-US"/>
              <a:t> </a:t>
            </a:r>
            <a:endParaRPr lang="en-US">
              <a:cs typeface="Calibri"/>
            </a:endParaRPr>
          </a:p>
          <a:p>
            <a:r>
              <a:rPr lang="en-US"/>
              <a:t>2. Regularizing a model</a:t>
            </a:r>
            <a:endParaRPr lang="en-US">
              <a:cs typeface="Calibri"/>
            </a:endParaRPr>
          </a:p>
          <a:p>
            <a:r>
              <a:rPr lang="en-US"/>
              <a:t>    - To find a new regularization technique, we experimented by training a model with feature maps generated by first convolution layer.</a:t>
            </a:r>
            <a:endParaRPr lang="en-US">
              <a:cs typeface="Calibri"/>
            </a:endParaRPr>
          </a:p>
          <a:p>
            <a:r>
              <a:rPr lang="en-US"/>
              <a:t> </a:t>
            </a:r>
            <a:endParaRPr lang="en-US">
              <a:cs typeface="Calibri"/>
            </a:endParaRPr>
          </a:p>
          <a:p>
            <a:r>
              <a:rPr lang="en-US"/>
              <a:t>In all our experiments we have used MNIST and fashion MNIST datasets.</a:t>
            </a:r>
          </a:p>
        </p:txBody>
      </p:sp>
      <p:sp>
        <p:nvSpPr>
          <p:cNvPr id="4" name="Footer Placeholder 3"/>
          <p:cNvSpPr>
            <a:spLocks noGrp="1"/>
          </p:cNvSpPr>
          <p:nvPr>
            <p:ph type="ftr" sz="quarter" idx="4"/>
          </p:nvPr>
        </p:nvSpPr>
        <p:spPr/>
        <p:txBody>
          <a:bodyPr/>
          <a:lstStyle/>
          <a:p>
            <a:r>
              <a:rPr lang="en-IN"/>
              <a:t>Reference</a:t>
            </a:r>
          </a:p>
        </p:txBody>
      </p:sp>
      <p:sp>
        <p:nvSpPr>
          <p:cNvPr id="5" name="Slide Number Placeholder 4"/>
          <p:cNvSpPr>
            <a:spLocks noGrp="1"/>
          </p:cNvSpPr>
          <p:nvPr>
            <p:ph type="sldNum" sz="quarter" idx="5"/>
          </p:nvPr>
        </p:nvSpPr>
        <p:spPr/>
        <p:txBody>
          <a:bodyPr/>
          <a:lstStyle/>
          <a:p>
            <a:fld id="{805CE7CF-1C86-4D16-8B44-A8FFBA518C83}" type="slidenum">
              <a:rPr lang="en-IN" smtClean="0"/>
              <a:t>2</a:t>
            </a:fld>
            <a:endParaRPr lang="en-IN"/>
          </a:p>
        </p:txBody>
      </p:sp>
    </p:spTree>
    <p:extLst>
      <p:ext uri="{BB962C8B-B14F-4D97-AF65-F5344CB8AC3E}">
        <p14:creationId xmlns:p14="http://schemas.microsoft.com/office/powerpoint/2010/main" val="4223514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userDrawn="1">
  <p:cSld name="Title">
    <p:spTree>
      <p:nvGrpSpPr>
        <p:cNvPr id="1" name="Shape 23"/>
        <p:cNvGrpSpPr/>
        <p:nvPr/>
      </p:nvGrpSpPr>
      <p:grpSpPr>
        <a:xfrm>
          <a:off x="0" y="0"/>
          <a:ext cx="0" cy="0"/>
          <a:chOff x="0" y="0"/>
          <a:chExt cx="0" cy="0"/>
        </a:xfrm>
      </p:grpSpPr>
      <p:sp>
        <p:nvSpPr>
          <p:cNvPr id="25" name="Google Shape;25;p4"/>
          <p:cNvSpPr txBox="1"/>
          <p:nvPr/>
        </p:nvSpPr>
        <p:spPr>
          <a:xfrm>
            <a:off x="1478944" y="945809"/>
            <a:ext cx="9573492" cy="655418"/>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800" b="1">
                <a:solidFill>
                  <a:schemeClr val="tx2">
                    <a:lumMod val="10000"/>
                  </a:schemeClr>
                </a:solidFill>
              </a:rPr>
              <a:t>Understanding and expediting learning in Convolution Neural Networks using feature maps</a:t>
            </a:r>
          </a:p>
        </p:txBody>
      </p:sp>
      <p:sp>
        <p:nvSpPr>
          <p:cNvPr id="26" name="Google Shape;26;p4"/>
          <p:cNvSpPr/>
          <p:nvPr/>
        </p:nvSpPr>
        <p:spPr>
          <a:xfrm>
            <a:off x="7631044" y="2132900"/>
            <a:ext cx="2280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 name="Google Shape;27;p4"/>
          <p:cNvSpPr/>
          <p:nvPr/>
        </p:nvSpPr>
        <p:spPr>
          <a:xfrm>
            <a:off x="9912236" y="2132900"/>
            <a:ext cx="2280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4"/>
          <p:cNvSpPr/>
          <p:nvPr/>
        </p:nvSpPr>
        <p:spPr>
          <a:xfrm>
            <a:off x="0" y="2132900"/>
            <a:ext cx="2280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4"/>
          <p:cNvSpPr/>
          <p:nvPr/>
        </p:nvSpPr>
        <p:spPr>
          <a:xfrm>
            <a:off x="2280567" y="2132900"/>
            <a:ext cx="22804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 name="TextBox 4">
            <a:extLst>
              <a:ext uri="{FF2B5EF4-FFF2-40B4-BE49-F238E27FC236}">
                <a16:creationId xmlns:a16="http://schemas.microsoft.com/office/drawing/2014/main" id="{70ACE1A1-9E66-4C83-A1B7-A1231AB9914D}"/>
              </a:ext>
            </a:extLst>
          </p:cNvPr>
          <p:cNvSpPr txBox="1"/>
          <p:nvPr userDrawn="1"/>
        </p:nvSpPr>
        <p:spPr>
          <a:xfrm>
            <a:off x="1478944" y="2659883"/>
            <a:ext cx="2457854" cy="707886"/>
          </a:xfrm>
          <a:prstGeom prst="rect">
            <a:avLst/>
          </a:prstGeom>
          <a:noFill/>
        </p:spPr>
        <p:txBody>
          <a:bodyPr wrap="square" rtlCol="0">
            <a:spAutoFit/>
          </a:bodyPr>
          <a:lstStyle/>
          <a:p>
            <a:pPr algn="ctr"/>
            <a:r>
              <a:rPr lang="en-IN" sz="2000">
                <a:latin typeface="Times New Roman" panose="02020603050405020304" pitchFamily="18" charset="0"/>
                <a:cs typeface="Times New Roman" panose="02020603050405020304" pitchFamily="18" charset="0"/>
              </a:rPr>
              <a:t>Anand, Mayank</a:t>
            </a:r>
          </a:p>
          <a:p>
            <a:pPr algn="ctr"/>
            <a:r>
              <a:rPr lang="en-IN" sz="2000">
                <a:latin typeface="Times New Roman" panose="02020603050405020304" pitchFamily="18" charset="0"/>
                <a:cs typeface="Times New Roman" panose="02020603050405020304" pitchFamily="18" charset="0"/>
              </a:rPr>
              <a:t> my321532@dal.ca</a:t>
            </a:r>
          </a:p>
        </p:txBody>
      </p:sp>
      <p:sp>
        <p:nvSpPr>
          <p:cNvPr id="13" name="TextBox 12">
            <a:extLst>
              <a:ext uri="{FF2B5EF4-FFF2-40B4-BE49-F238E27FC236}">
                <a16:creationId xmlns:a16="http://schemas.microsoft.com/office/drawing/2014/main" id="{499D7C54-AD1D-4ADC-B6B6-739C6110FB31}"/>
              </a:ext>
            </a:extLst>
          </p:cNvPr>
          <p:cNvSpPr txBox="1"/>
          <p:nvPr userDrawn="1"/>
        </p:nvSpPr>
        <p:spPr>
          <a:xfrm>
            <a:off x="4286657" y="2659883"/>
            <a:ext cx="3344387" cy="707886"/>
          </a:xfrm>
          <a:prstGeom prst="rect">
            <a:avLst/>
          </a:prstGeom>
          <a:noFill/>
        </p:spPr>
        <p:txBody>
          <a:bodyPr wrap="square" rtlCol="0">
            <a:spAutoFit/>
          </a:bodyPr>
          <a:lstStyle/>
          <a:p>
            <a:pPr algn="ctr"/>
            <a:r>
              <a:rPr lang="en-IN" sz="2000" b="0" i="0" u="none" strike="noStrike" cap="none">
                <a:solidFill>
                  <a:srgbClr val="000000"/>
                </a:solidFill>
                <a:latin typeface="Times New Roman" panose="02020603050405020304" pitchFamily="18" charset="0"/>
                <a:cs typeface="Times New Roman" panose="02020603050405020304" pitchFamily="18" charset="0"/>
                <a:sym typeface="Arial"/>
              </a:rPr>
              <a:t>Bhupathiraju, Akhilesh Varma ak445438@dal.ca</a:t>
            </a:r>
          </a:p>
        </p:txBody>
      </p:sp>
      <p:sp>
        <p:nvSpPr>
          <p:cNvPr id="9" name="TextBox 8">
            <a:extLst>
              <a:ext uri="{FF2B5EF4-FFF2-40B4-BE49-F238E27FC236}">
                <a16:creationId xmlns:a16="http://schemas.microsoft.com/office/drawing/2014/main" id="{77FBA4E2-CECB-4C5C-9F5B-C0C6D4B249DA}"/>
              </a:ext>
            </a:extLst>
          </p:cNvPr>
          <p:cNvSpPr txBox="1"/>
          <p:nvPr userDrawn="1"/>
        </p:nvSpPr>
        <p:spPr>
          <a:xfrm>
            <a:off x="7980903" y="2659883"/>
            <a:ext cx="2457854" cy="707886"/>
          </a:xfrm>
          <a:prstGeom prst="rect">
            <a:avLst/>
          </a:prstGeom>
          <a:noFill/>
        </p:spPr>
        <p:txBody>
          <a:bodyPr wrap="square" rtlCol="0">
            <a:spAutoFit/>
          </a:bodyPr>
          <a:lstStyle/>
          <a:p>
            <a:pPr algn="ctr"/>
            <a:r>
              <a:rPr lang="sv-SE" sz="2000">
                <a:latin typeface="Times New Roman" panose="02020603050405020304" pitchFamily="18" charset="0"/>
                <a:cs typeface="Times New Roman" panose="02020603050405020304" pitchFamily="18" charset="0"/>
              </a:rPr>
              <a:t>Chandrala, Rohini</a:t>
            </a:r>
          </a:p>
          <a:p>
            <a:pPr algn="ctr"/>
            <a:r>
              <a:rPr lang="sv-SE" sz="2000">
                <a:latin typeface="Times New Roman" panose="02020603050405020304" pitchFamily="18" charset="0"/>
                <a:cs typeface="Times New Roman" panose="02020603050405020304" pitchFamily="18" charset="0"/>
              </a:rPr>
              <a:t>rh359742@dal.ca</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6560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column">
    <p:spTree>
      <p:nvGrpSpPr>
        <p:cNvPr id="1" name="Shape 31"/>
        <p:cNvGrpSpPr/>
        <p:nvPr/>
      </p:nvGrpSpPr>
      <p:grpSpPr>
        <a:xfrm>
          <a:off x="0" y="0"/>
          <a:ext cx="0" cy="0"/>
          <a:chOff x="0" y="0"/>
          <a:chExt cx="0" cy="0"/>
        </a:xfrm>
      </p:grpSpPr>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06532" y="6001305"/>
            <a:ext cx="11932501" cy="679272"/>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12686140"/>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accent1">
                <a:lumMod val="5000"/>
                <a:lumOff val="95000"/>
                <a:alpha val="14000"/>
              </a:schemeClr>
            </a:gs>
            <a:gs pos="96000">
              <a:schemeClr val="accent1">
                <a:lumMod val="45000"/>
                <a:lumOff val="55000"/>
                <a:alpha val="4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67706416"/>
      </p:ext>
    </p:extLst>
  </p:cSld>
  <p:clrMap bg1="lt1" tx1="dk1" bg2="dk2" tx2="lt2" accent1="accent1" accent2="accent2" accent3="accent3" accent4="accent4" accent5="accent5" accent6="accent6" hlink="hlink" folHlink="folHlink"/>
  <p:sldLayoutIdLst>
    <p:sldLayoutId id="2147483796" r:id="rId1"/>
    <p:sldLayoutId id="2147483804" r:id="rId2"/>
  </p:sldLayoutIdLst>
  <p:transition>
    <p:fade thruBlk="1"/>
  </p:transition>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CB787-48D5-FE18-42D2-E42AFCB2A500}"/>
              </a:ext>
            </a:extLst>
          </p:cNvPr>
          <p:cNvSpPr>
            <a:spLocks noGrp="1"/>
          </p:cNvSpPr>
          <p:nvPr>
            <p:ph type="sldNum" idx="12"/>
          </p:nvPr>
        </p:nvSpPr>
        <p:spPr/>
        <p:txBody>
          <a:bodyPr/>
          <a:lstStyle/>
          <a:p>
            <a:fld id="{00000000-1234-1234-1234-123412341234}" type="slidenum">
              <a:rPr lang="en" smtClean="0"/>
              <a:pPr/>
              <a:t>10</a:t>
            </a:fld>
            <a:endParaRPr lang="en"/>
          </a:p>
        </p:txBody>
      </p:sp>
      <p:sp>
        <p:nvSpPr>
          <p:cNvPr id="4" name="TextBox 2">
            <a:extLst>
              <a:ext uri="{FF2B5EF4-FFF2-40B4-BE49-F238E27FC236}">
                <a16:creationId xmlns:a16="http://schemas.microsoft.com/office/drawing/2014/main" id="{2F5CAEEB-10AA-FF19-0EFB-D95FFF6235F6}"/>
              </a:ext>
            </a:extLst>
          </p:cNvPr>
          <p:cNvSpPr txBox="1"/>
          <p:nvPr/>
        </p:nvSpPr>
        <p:spPr>
          <a:xfrm>
            <a:off x="2860473" y="2563071"/>
            <a:ext cx="6414141" cy="9541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rgbClr val="000000"/>
                </a:solidFill>
                <a:latin typeface="Times New Roman"/>
                <a:cs typeface="Times New Roman"/>
              </a:rPr>
              <a:t>Results and Analysis</a:t>
            </a:r>
          </a:p>
          <a:p>
            <a:pPr algn="ctr"/>
            <a:endParaRPr lang="en-US" sz="2800" b="1">
              <a:solidFill>
                <a:srgbClr val="000000"/>
              </a:solidFill>
              <a:latin typeface="Times New Roman"/>
              <a:cs typeface="Times New Roman"/>
            </a:endParaRPr>
          </a:p>
        </p:txBody>
      </p:sp>
    </p:spTree>
    <p:extLst>
      <p:ext uri="{BB962C8B-B14F-4D97-AF65-F5344CB8AC3E}">
        <p14:creationId xmlns:p14="http://schemas.microsoft.com/office/powerpoint/2010/main" val="111325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5EE7F-31CE-D6EC-732A-B8B87544F12D}"/>
              </a:ext>
            </a:extLst>
          </p:cNvPr>
          <p:cNvSpPr>
            <a:spLocks noGrp="1"/>
          </p:cNvSpPr>
          <p:nvPr>
            <p:ph type="sldNum" idx="12"/>
          </p:nvPr>
        </p:nvSpPr>
        <p:spPr/>
        <p:txBody>
          <a:bodyPr/>
          <a:lstStyle/>
          <a:p>
            <a:fld id="{00000000-1234-1234-1234-123412341234}" type="slidenum">
              <a:rPr lang="en" smtClean="0"/>
              <a:pPr/>
              <a:t>11</a:t>
            </a:fld>
            <a:endParaRPr lang="en"/>
          </a:p>
        </p:txBody>
      </p:sp>
      <p:sp>
        <p:nvSpPr>
          <p:cNvPr id="5" name="Slide Number Placeholder 1">
            <a:extLst>
              <a:ext uri="{FF2B5EF4-FFF2-40B4-BE49-F238E27FC236}">
                <a16:creationId xmlns:a16="http://schemas.microsoft.com/office/drawing/2014/main" id="{C82AAF34-5CCF-0613-3FED-003B79FD0318}"/>
              </a:ext>
            </a:extLst>
          </p:cNvPr>
          <p:cNvSpPr txBox="1">
            <a:spLocks/>
          </p:cNvSpPr>
          <p:nvPr/>
        </p:nvSpPr>
        <p:spPr>
          <a:xfrm>
            <a:off x="258932" y="6153705"/>
            <a:ext cx="11932501" cy="679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733" b="0" i="0" u="none" strike="noStrike" cap="none">
                <a:solidFill>
                  <a:schemeClr val="accent6"/>
                </a:solidFill>
                <a:latin typeface="Lato"/>
                <a:ea typeface="Lato"/>
                <a:cs typeface="Lato"/>
                <a:sym typeface="Lato"/>
              </a:defRPr>
            </a:lvl9pPr>
          </a:lstStyle>
          <a:p>
            <a:endParaRPr lang="en" sz="1700"/>
          </a:p>
        </p:txBody>
      </p:sp>
      <p:sp>
        <p:nvSpPr>
          <p:cNvPr id="9" name="TextBox 2">
            <a:extLst>
              <a:ext uri="{FF2B5EF4-FFF2-40B4-BE49-F238E27FC236}">
                <a16:creationId xmlns:a16="http://schemas.microsoft.com/office/drawing/2014/main" id="{EB7A057E-FC33-6530-3BBD-E552F150339F}"/>
              </a:ext>
            </a:extLst>
          </p:cNvPr>
          <p:cNvSpPr txBox="1"/>
          <p:nvPr/>
        </p:nvSpPr>
        <p:spPr>
          <a:xfrm>
            <a:off x="676485" y="560924"/>
            <a:ext cx="1083115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000000"/>
                </a:solidFill>
                <a:latin typeface="Times New Roman"/>
                <a:cs typeface="Times New Roman"/>
              </a:rPr>
              <a:t>Results of accelerating learning</a:t>
            </a:r>
          </a:p>
        </p:txBody>
      </p:sp>
      <p:sp>
        <p:nvSpPr>
          <p:cNvPr id="11" name="TextBox 3">
            <a:extLst>
              <a:ext uri="{FF2B5EF4-FFF2-40B4-BE49-F238E27FC236}">
                <a16:creationId xmlns:a16="http://schemas.microsoft.com/office/drawing/2014/main" id="{CA792D6E-2CDA-2E9A-1C85-273D7B7FB916}"/>
              </a:ext>
            </a:extLst>
          </p:cNvPr>
          <p:cNvSpPr txBox="1"/>
          <p:nvPr/>
        </p:nvSpPr>
        <p:spPr>
          <a:xfrm>
            <a:off x="496992" y="1616932"/>
            <a:ext cx="4717381" cy="323165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Experimented with various batch sizes </a:t>
            </a:r>
          </a:p>
          <a:p>
            <a:pPr algn="just">
              <a:buFont typeface="Arial" panose="020B0604020202020204" pitchFamily="34" charset="0"/>
              <a:buChar char="•"/>
            </a:pPr>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Model trained with batch size 4096 out-performed </a:t>
            </a:r>
          </a:p>
          <a:p>
            <a:pPr marL="800100" lvl="1" indent="-342900" algn="just">
              <a:buFont typeface="Courier New"/>
              <a:buChar char="o"/>
            </a:pPr>
            <a:r>
              <a:rPr lang="en-IN" sz="2400">
                <a:solidFill>
                  <a:srgbClr val="000000"/>
                </a:solidFill>
                <a:latin typeface="Times New Roman"/>
                <a:cs typeface="Times New Roman"/>
              </a:rPr>
              <a:t>Average cache hits is around 18k. </a:t>
            </a:r>
          </a:p>
        </p:txBody>
      </p:sp>
      <p:pic>
        <p:nvPicPr>
          <p:cNvPr id="12" name="Picture 12" descr="Table&#10;&#10;Description automatically generated">
            <a:extLst>
              <a:ext uri="{FF2B5EF4-FFF2-40B4-BE49-F238E27FC236}">
                <a16:creationId xmlns:a16="http://schemas.microsoft.com/office/drawing/2014/main" id="{C8C7FAD0-A246-6DA3-F7CC-6005903839E8}"/>
              </a:ext>
            </a:extLst>
          </p:cNvPr>
          <p:cNvPicPr>
            <a:picLocks noChangeAspect="1"/>
          </p:cNvPicPr>
          <p:nvPr/>
        </p:nvPicPr>
        <p:blipFill>
          <a:blip r:embed="rId2"/>
          <a:stretch>
            <a:fillRect/>
          </a:stretch>
        </p:blipFill>
        <p:spPr>
          <a:xfrm>
            <a:off x="5194184" y="1446752"/>
            <a:ext cx="6997816" cy="3877718"/>
          </a:xfrm>
          <a:prstGeom prst="rect">
            <a:avLst/>
          </a:prstGeom>
        </p:spPr>
      </p:pic>
    </p:spTree>
    <p:extLst>
      <p:ext uri="{BB962C8B-B14F-4D97-AF65-F5344CB8AC3E}">
        <p14:creationId xmlns:p14="http://schemas.microsoft.com/office/powerpoint/2010/main" val="123416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5EE7F-31CE-D6EC-732A-B8B87544F12D}"/>
              </a:ext>
            </a:extLst>
          </p:cNvPr>
          <p:cNvSpPr>
            <a:spLocks noGrp="1"/>
          </p:cNvSpPr>
          <p:nvPr>
            <p:ph type="sldNum" idx="12"/>
          </p:nvPr>
        </p:nvSpPr>
        <p:spPr/>
        <p:txBody>
          <a:bodyPr/>
          <a:lstStyle/>
          <a:p>
            <a:fld id="{00000000-1234-1234-1234-123412341234}" type="slidenum">
              <a:rPr lang="en" smtClean="0"/>
              <a:pPr/>
              <a:t>12</a:t>
            </a:fld>
            <a:endParaRPr lang="en"/>
          </a:p>
        </p:txBody>
      </p:sp>
      <p:sp>
        <p:nvSpPr>
          <p:cNvPr id="9" name="TextBox 2">
            <a:extLst>
              <a:ext uri="{FF2B5EF4-FFF2-40B4-BE49-F238E27FC236}">
                <a16:creationId xmlns:a16="http://schemas.microsoft.com/office/drawing/2014/main" id="{EB7A057E-FC33-6530-3BBD-E552F150339F}"/>
              </a:ext>
            </a:extLst>
          </p:cNvPr>
          <p:cNvSpPr txBox="1"/>
          <p:nvPr/>
        </p:nvSpPr>
        <p:spPr>
          <a:xfrm>
            <a:off x="676485" y="560924"/>
            <a:ext cx="1083115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000000"/>
                </a:solidFill>
                <a:latin typeface="Times New Roman"/>
                <a:cs typeface="Times New Roman"/>
              </a:rPr>
              <a:t>Contd...</a:t>
            </a:r>
            <a:endParaRPr lang="en-US">
              <a:cs typeface="Arial"/>
            </a:endParaRPr>
          </a:p>
        </p:txBody>
      </p:sp>
      <p:sp>
        <p:nvSpPr>
          <p:cNvPr id="11" name="TextBox 3">
            <a:extLst>
              <a:ext uri="{FF2B5EF4-FFF2-40B4-BE49-F238E27FC236}">
                <a16:creationId xmlns:a16="http://schemas.microsoft.com/office/drawing/2014/main" id="{CA792D6E-2CDA-2E9A-1C85-273D7B7FB916}"/>
              </a:ext>
            </a:extLst>
          </p:cNvPr>
          <p:cNvSpPr txBox="1"/>
          <p:nvPr/>
        </p:nvSpPr>
        <p:spPr>
          <a:xfrm>
            <a:off x="610481" y="3432762"/>
            <a:ext cx="9402870" cy="138499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Accuracies are either better or equal to original values comparatively.</a:t>
            </a:r>
          </a:p>
          <a:p>
            <a:pPr algn="just"/>
            <a:endParaRPr lang="en-IN" sz="2400">
              <a:solidFill>
                <a:srgbClr val="000000"/>
              </a:solidFill>
              <a:latin typeface="Times New Roman"/>
              <a:cs typeface="Times New Roman"/>
            </a:endParaRPr>
          </a:p>
        </p:txBody>
      </p:sp>
      <p:pic>
        <p:nvPicPr>
          <p:cNvPr id="15" name="Picture 15" descr="Table&#10;&#10;Description automatically generated">
            <a:extLst>
              <a:ext uri="{FF2B5EF4-FFF2-40B4-BE49-F238E27FC236}">
                <a16:creationId xmlns:a16="http://schemas.microsoft.com/office/drawing/2014/main" id="{C2ADA174-553C-5744-E3B9-1CC78D20937E}"/>
              </a:ext>
            </a:extLst>
          </p:cNvPr>
          <p:cNvPicPr>
            <a:picLocks noChangeAspect="1"/>
          </p:cNvPicPr>
          <p:nvPr/>
        </p:nvPicPr>
        <p:blipFill>
          <a:blip r:embed="rId2"/>
          <a:stretch>
            <a:fillRect/>
          </a:stretch>
        </p:blipFill>
        <p:spPr>
          <a:xfrm>
            <a:off x="744165" y="1241485"/>
            <a:ext cx="9276944" cy="2129562"/>
          </a:xfrm>
          <a:prstGeom prst="rect">
            <a:avLst/>
          </a:prstGeom>
        </p:spPr>
      </p:pic>
    </p:spTree>
    <p:extLst>
      <p:ext uri="{BB962C8B-B14F-4D97-AF65-F5344CB8AC3E}">
        <p14:creationId xmlns:p14="http://schemas.microsoft.com/office/powerpoint/2010/main" val="351462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5EE7F-31CE-D6EC-732A-B8B87544F12D}"/>
              </a:ext>
            </a:extLst>
          </p:cNvPr>
          <p:cNvSpPr>
            <a:spLocks noGrp="1"/>
          </p:cNvSpPr>
          <p:nvPr>
            <p:ph type="sldNum" idx="12"/>
          </p:nvPr>
        </p:nvSpPr>
        <p:spPr/>
        <p:txBody>
          <a:bodyPr/>
          <a:lstStyle/>
          <a:p>
            <a:fld id="{00000000-1234-1234-1234-123412341234}" type="slidenum">
              <a:rPr lang="en" smtClean="0"/>
              <a:pPr/>
              <a:t>13</a:t>
            </a:fld>
            <a:endParaRPr lang="en"/>
          </a:p>
        </p:txBody>
      </p:sp>
      <p:sp>
        <p:nvSpPr>
          <p:cNvPr id="9" name="TextBox 2">
            <a:extLst>
              <a:ext uri="{FF2B5EF4-FFF2-40B4-BE49-F238E27FC236}">
                <a16:creationId xmlns:a16="http://schemas.microsoft.com/office/drawing/2014/main" id="{EB7A057E-FC33-6530-3BBD-E552F150339F}"/>
              </a:ext>
            </a:extLst>
          </p:cNvPr>
          <p:cNvSpPr txBox="1"/>
          <p:nvPr/>
        </p:nvSpPr>
        <p:spPr>
          <a:xfrm>
            <a:off x="676485" y="560924"/>
            <a:ext cx="1083115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000000"/>
                </a:solidFill>
                <a:latin typeface="Times New Roman"/>
                <a:cs typeface="Times New Roman"/>
              </a:rPr>
              <a:t>Results of model trained on feature maps</a:t>
            </a:r>
          </a:p>
        </p:txBody>
      </p:sp>
      <p:sp>
        <p:nvSpPr>
          <p:cNvPr id="11" name="TextBox 3">
            <a:extLst>
              <a:ext uri="{FF2B5EF4-FFF2-40B4-BE49-F238E27FC236}">
                <a16:creationId xmlns:a16="http://schemas.microsoft.com/office/drawing/2014/main" id="{CA792D6E-2CDA-2E9A-1C85-273D7B7FB916}"/>
              </a:ext>
            </a:extLst>
          </p:cNvPr>
          <p:cNvSpPr txBox="1"/>
          <p:nvPr/>
        </p:nvSpPr>
        <p:spPr>
          <a:xfrm>
            <a:off x="707758" y="1714209"/>
            <a:ext cx="4684956" cy="286232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Better accuracies observed on the testing set compared to the training set.</a:t>
            </a:r>
          </a:p>
          <a:p>
            <a:pPr algn="just">
              <a:buFont typeface="Arial" panose="020B0604020202020204" pitchFamily="34" charset="0"/>
              <a:buChar char="•"/>
            </a:pPr>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Regularized only a bit.</a:t>
            </a:r>
          </a:p>
          <a:p>
            <a:pPr algn="just"/>
            <a:endParaRPr lang="en-IN" sz="2400">
              <a:solidFill>
                <a:srgbClr val="000000"/>
              </a:solidFill>
              <a:latin typeface="Times New Roman"/>
              <a:cs typeface="Times New Roman"/>
            </a:endParaRPr>
          </a:p>
        </p:txBody>
      </p:sp>
      <p:pic>
        <p:nvPicPr>
          <p:cNvPr id="3" name="Picture 3" descr="Table&#10;&#10;Description automatically generated">
            <a:extLst>
              <a:ext uri="{FF2B5EF4-FFF2-40B4-BE49-F238E27FC236}">
                <a16:creationId xmlns:a16="http://schemas.microsoft.com/office/drawing/2014/main" id="{FB4AA4FA-0192-85A6-3FDB-4E0B6CCA0D65}"/>
              </a:ext>
            </a:extLst>
          </p:cNvPr>
          <p:cNvPicPr>
            <a:picLocks noChangeAspect="1"/>
          </p:cNvPicPr>
          <p:nvPr/>
        </p:nvPicPr>
        <p:blipFill>
          <a:blip r:embed="rId2"/>
          <a:stretch>
            <a:fillRect/>
          </a:stretch>
        </p:blipFill>
        <p:spPr>
          <a:xfrm>
            <a:off x="5705272" y="1640600"/>
            <a:ext cx="6488348" cy="3422777"/>
          </a:xfrm>
          <a:prstGeom prst="rect">
            <a:avLst/>
          </a:prstGeom>
        </p:spPr>
      </p:pic>
    </p:spTree>
    <p:extLst>
      <p:ext uri="{BB962C8B-B14F-4D97-AF65-F5344CB8AC3E}">
        <p14:creationId xmlns:p14="http://schemas.microsoft.com/office/powerpoint/2010/main" val="163466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5EE7F-31CE-D6EC-732A-B8B87544F12D}"/>
              </a:ext>
            </a:extLst>
          </p:cNvPr>
          <p:cNvSpPr>
            <a:spLocks noGrp="1"/>
          </p:cNvSpPr>
          <p:nvPr>
            <p:ph type="sldNum" idx="12"/>
          </p:nvPr>
        </p:nvSpPr>
        <p:spPr/>
        <p:txBody>
          <a:bodyPr/>
          <a:lstStyle/>
          <a:p>
            <a:fld id="{00000000-1234-1234-1234-123412341234}" type="slidenum">
              <a:rPr lang="en" smtClean="0"/>
              <a:pPr/>
              <a:t>14</a:t>
            </a:fld>
            <a:endParaRPr lang="en"/>
          </a:p>
        </p:txBody>
      </p:sp>
      <p:sp>
        <p:nvSpPr>
          <p:cNvPr id="9" name="TextBox 2">
            <a:extLst>
              <a:ext uri="{FF2B5EF4-FFF2-40B4-BE49-F238E27FC236}">
                <a16:creationId xmlns:a16="http://schemas.microsoft.com/office/drawing/2014/main" id="{EB7A057E-FC33-6530-3BBD-E552F150339F}"/>
              </a:ext>
            </a:extLst>
          </p:cNvPr>
          <p:cNvSpPr txBox="1"/>
          <p:nvPr/>
        </p:nvSpPr>
        <p:spPr>
          <a:xfrm>
            <a:off x="676485" y="560924"/>
            <a:ext cx="1083115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000000"/>
                </a:solidFill>
                <a:latin typeface="Times New Roman"/>
                <a:cs typeface="Times New Roman"/>
              </a:rPr>
              <a:t>Results of model trained on feature maps on Perturbed images</a:t>
            </a:r>
          </a:p>
        </p:txBody>
      </p:sp>
      <p:sp>
        <p:nvSpPr>
          <p:cNvPr id="11" name="TextBox 3">
            <a:extLst>
              <a:ext uri="{FF2B5EF4-FFF2-40B4-BE49-F238E27FC236}">
                <a16:creationId xmlns:a16="http://schemas.microsoft.com/office/drawing/2014/main" id="{CA792D6E-2CDA-2E9A-1C85-273D7B7FB916}"/>
              </a:ext>
            </a:extLst>
          </p:cNvPr>
          <p:cNvSpPr txBox="1"/>
          <p:nvPr/>
        </p:nvSpPr>
        <p:spPr>
          <a:xfrm>
            <a:off x="691546" y="3221996"/>
            <a:ext cx="10278359" cy="138499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Model trained on feature maps performed better on perturbed images</a:t>
            </a:r>
          </a:p>
          <a:p>
            <a:pPr algn="just"/>
            <a:endParaRPr lang="en-IN" sz="2400">
              <a:solidFill>
                <a:srgbClr val="000000"/>
              </a:solidFill>
              <a:latin typeface="Times New Roman"/>
              <a:cs typeface="Times New Roman"/>
            </a:endParaRPr>
          </a:p>
        </p:txBody>
      </p:sp>
      <p:pic>
        <p:nvPicPr>
          <p:cNvPr id="4" name="Picture 4" descr="Table&#10;&#10;Description automatically generated">
            <a:extLst>
              <a:ext uri="{FF2B5EF4-FFF2-40B4-BE49-F238E27FC236}">
                <a16:creationId xmlns:a16="http://schemas.microsoft.com/office/drawing/2014/main" id="{44C87D2C-7A3F-256A-556A-339A3E462DB4}"/>
              </a:ext>
            </a:extLst>
          </p:cNvPr>
          <p:cNvPicPr>
            <a:picLocks noChangeAspect="1"/>
          </p:cNvPicPr>
          <p:nvPr/>
        </p:nvPicPr>
        <p:blipFill>
          <a:blip r:embed="rId2"/>
          <a:stretch>
            <a:fillRect/>
          </a:stretch>
        </p:blipFill>
        <p:spPr>
          <a:xfrm>
            <a:off x="606357" y="1499252"/>
            <a:ext cx="10468582" cy="2051774"/>
          </a:xfrm>
          <a:prstGeom prst="rect">
            <a:avLst/>
          </a:prstGeom>
        </p:spPr>
      </p:pic>
    </p:spTree>
    <p:extLst>
      <p:ext uri="{BB962C8B-B14F-4D97-AF65-F5344CB8AC3E}">
        <p14:creationId xmlns:p14="http://schemas.microsoft.com/office/powerpoint/2010/main" val="341212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892F57-B8A6-44DE-BB3B-7C2D67CDE707}"/>
              </a:ext>
            </a:extLst>
          </p:cNvPr>
          <p:cNvSpPr>
            <a:spLocks noGrp="1"/>
          </p:cNvSpPr>
          <p:nvPr>
            <p:ph type="sldNum" idx="12"/>
          </p:nvPr>
        </p:nvSpPr>
        <p:spPr/>
        <p:txBody>
          <a:bodyPr/>
          <a:lstStyle/>
          <a:p>
            <a:fld id="{00000000-1234-1234-1234-123412341234}" type="slidenum">
              <a:rPr lang="en" smtClean="0"/>
              <a:pPr/>
              <a:t>15</a:t>
            </a:fld>
            <a:endParaRPr lang="en"/>
          </a:p>
        </p:txBody>
      </p:sp>
      <p:sp>
        <p:nvSpPr>
          <p:cNvPr id="3" name="TextBox 2">
            <a:extLst>
              <a:ext uri="{FF2B5EF4-FFF2-40B4-BE49-F238E27FC236}">
                <a16:creationId xmlns:a16="http://schemas.microsoft.com/office/drawing/2014/main" id="{C66440C1-1A15-4057-B632-EFDC5A098799}"/>
              </a:ext>
            </a:extLst>
          </p:cNvPr>
          <p:cNvSpPr txBox="1"/>
          <p:nvPr/>
        </p:nvSpPr>
        <p:spPr>
          <a:xfrm>
            <a:off x="5132740" y="2643514"/>
            <a:ext cx="2639879" cy="584775"/>
          </a:xfrm>
          <a:prstGeom prst="rect">
            <a:avLst/>
          </a:prstGeom>
          <a:noFill/>
        </p:spPr>
        <p:txBody>
          <a:bodyPr wrap="square" lIns="91440" tIns="45720" rIns="91440" bIns="45720" rtlCol="0" anchor="t">
            <a:spAutoFit/>
          </a:bodyPr>
          <a:lstStyle/>
          <a:p>
            <a:r>
              <a:rPr lang="en-US" sz="3200" b="1">
                <a:latin typeface="Times New Roman"/>
                <a:cs typeface="Times New Roman"/>
              </a:rPr>
              <a:t>Thank you!!</a:t>
            </a:r>
            <a:endParaRPr 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26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96F85-033B-4691-888C-F510BED037C5}"/>
              </a:ext>
            </a:extLst>
          </p:cNvPr>
          <p:cNvSpPr>
            <a:spLocks noGrp="1"/>
          </p:cNvSpPr>
          <p:nvPr>
            <p:ph type="sldNum" idx="12"/>
          </p:nvPr>
        </p:nvSpPr>
        <p:spPr/>
        <p:txBody>
          <a:bodyPr/>
          <a:lstStyle/>
          <a:p>
            <a:fld id="{00000000-1234-1234-1234-123412341234}" type="slidenum">
              <a:rPr lang="en" smtClean="0"/>
              <a:pPr/>
              <a:t>2</a:t>
            </a:fld>
            <a:endParaRPr lang="en"/>
          </a:p>
        </p:txBody>
      </p:sp>
      <p:sp>
        <p:nvSpPr>
          <p:cNvPr id="4" name="TextBox 3">
            <a:extLst>
              <a:ext uri="{FF2B5EF4-FFF2-40B4-BE49-F238E27FC236}">
                <a16:creationId xmlns:a16="http://schemas.microsoft.com/office/drawing/2014/main" id="{90260163-489A-4BEE-9613-3398C1269D06}"/>
              </a:ext>
            </a:extLst>
          </p:cNvPr>
          <p:cNvSpPr txBox="1"/>
          <p:nvPr/>
        </p:nvSpPr>
        <p:spPr>
          <a:xfrm>
            <a:off x="4305671" y="470517"/>
            <a:ext cx="3986074"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Problem Statement</a:t>
            </a:r>
            <a:endParaRPr lang="en-IN" sz="28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F037EC1-2D76-4C66-9E0C-34E8A7C7E9EA}"/>
              </a:ext>
            </a:extLst>
          </p:cNvPr>
          <p:cNvSpPr txBox="1"/>
          <p:nvPr/>
        </p:nvSpPr>
        <p:spPr>
          <a:xfrm>
            <a:off x="837460" y="1162975"/>
            <a:ext cx="10517080" cy="4457952"/>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endParaRPr lang="en-IN" sz="2400">
              <a:latin typeface="Times New Roman"/>
            </a:endParaRPr>
          </a:p>
          <a:p>
            <a:pPr marL="285750" indent="-285750" algn="just">
              <a:buFont typeface="Arial,Sans-Serif" panose="020B0604020202020204" pitchFamily="34" charset="0"/>
              <a:buChar char="•"/>
            </a:pPr>
            <a:r>
              <a:rPr lang="en-IN" sz="2400">
                <a:latin typeface="Times New Roman"/>
                <a:cs typeface="Times New Roman"/>
              </a:rPr>
              <a:t> Expedite learning in neural networks </a:t>
            </a:r>
          </a:p>
          <a:p>
            <a:pPr algn="just"/>
            <a:r>
              <a:rPr lang="en-IN" sz="2400">
                <a:latin typeface="Times New Roman"/>
                <a:cs typeface="Times New Roman"/>
              </a:rPr>
              <a:t>            -  with similarity check</a:t>
            </a:r>
          </a:p>
          <a:p>
            <a:pPr algn="just"/>
            <a:endParaRPr lang="en-IN" sz="2400">
              <a:latin typeface="Times New Roman"/>
              <a:cs typeface="Times New Roman"/>
            </a:endParaRPr>
          </a:p>
          <a:p>
            <a:pPr marL="285750" indent="-285750" algn="just">
              <a:buFont typeface="Arial,Sans-Serif" panose="020B0604020202020204" pitchFamily="34" charset="0"/>
              <a:buChar char="•"/>
            </a:pPr>
            <a:r>
              <a:rPr lang="en-IN" sz="2400">
                <a:latin typeface="Times New Roman"/>
                <a:cs typeface="Times New Roman"/>
              </a:rPr>
              <a:t> Regularizing a model</a:t>
            </a:r>
          </a:p>
          <a:p>
            <a:pPr algn="just"/>
            <a:r>
              <a:rPr lang="en-IN" sz="2400">
                <a:latin typeface="Times New Roman"/>
              </a:rPr>
              <a:t>            - by</a:t>
            </a:r>
            <a:r>
              <a:rPr lang="en-IN" sz="2400">
                <a:latin typeface="Times New Roman"/>
                <a:cs typeface="Times New Roman"/>
              </a:rPr>
              <a:t> training the model with feature maps</a:t>
            </a:r>
          </a:p>
          <a:p>
            <a:pPr marL="285750" indent="-285750" algn="just">
              <a:buFont typeface="Arial,Sans-Serif" panose="020B0604020202020204" pitchFamily="34" charset="0"/>
              <a:buChar char="•"/>
            </a:pPr>
            <a:endParaRPr lang="en-IN" sz="2400">
              <a:latin typeface="Times New Roman"/>
            </a:endParaRPr>
          </a:p>
          <a:p>
            <a:pPr marL="285750" indent="-285750" algn="just">
              <a:lnSpc>
                <a:spcPct val="150000"/>
              </a:lnSpc>
              <a:buFont typeface="Arial" panose="020B0604020202020204" pitchFamily="34" charset="0"/>
              <a:buChar char="•"/>
            </a:pPr>
            <a:endParaRPr lang="en-IN" sz="2400">
              <a:latin typeface="Times New Roman"/>
            </a:endParaRPr>
          </a:p>
          <a:p>
            <a:pPr marL="285750" indent="-285750" algn="just">
              <a:lnSpc>
                <a:spcPct val="150000"/>
              </a:lnSpc>
              <a:buFont typeface="Arial" panose="020B0604020202020204" pitchFamily="34" charset="0"/>
              <a:buChar char="•"/>
            </a:pPr>
            <a:endParaRPr lang="en-IN" sz="2400">
              <a:latin typeface="Times New Roman"/>
            </a:endParaRPr>
          </a:p>
          <a:p>
            <a:pPr marL="285750" indent="-285750" algn="just">
              <a:lnSpc>
                <a:spcPct val="150000"/>
              </a:lnSpc>
              <a:buFont typeface="Arial" panose="020B0604020202020204" pitchFamily="34" charset="0"/>
              <a:buChar char="•"/>
            </a:pPr>
            <a:endParaRPr lang="en-US" sz="2400">
              <a:latin typeface="Times New Roman"/>
            </a:endParaRPr>
          </a:p>
        </p:txBody>
      </p:sp>
    </p:spTree>
    <p:extLst>
      <p:ext uri="{BB962C8B-B14F-4D97-AF65-F5344CB8AC3E}">
        <p14:creationId xmlns:p14="http://schemas.microsoft.com/office/powerpoint/2010/main" val="382487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6F4AA4-CA48-4B47-81DB-944A1F8F5ED7}"/>
              </a:ext>
            </a:extLst>
          </p:cNvPr>
          <p:cNvSpPr>
            <a:spLocks noGrp="1"/>
          </p:cNvSpPr>
          <p:nvPr>
            <p:ph type="sldNum" idx="12"/>
          </p:nvPr>
        </p:nvSpPr>
        <p:spPr/>
        <p:txBody>
          <a:bodyPr/>
          <a:lstStyle/>
          <a:p>
            <a:fld id="{00000000-1234-1234-1234-123412341234}" type="slidenum">
              <a:rPr lang="en" smtClean="0"/>
              <a:pPr/>
              <a:t>3</a:t>
            </a:fld>
            <a:endParaRPr lang="en"/>
          </a:p>
        </p:txBody>
      </p:sp>
      <p:sp>
        <p:nvSpPr>
          <p:cNvPr id="4" name="TextBox 3">
            <a:extLst>
              <a:ext uri="{FF2B5EF4-FFF2-40B4-BE49-F238E27FC236}">
                <a16:creationId xmlns:a16="http://schemas.microsoft.com/office/drawing/2014/main" id="{47E43C03-5D18-4C9B-9DE4-C61C50EB2970}"/>
              </a:ext>
            </a:extLst>
          </p:cNvPr>
          <p:cNvSpPr txBox="1"/>
          <p:nvPr/>
        </p:nvSpPr>
        <p:spPr>
          <a:xfrm>
            <a:off x="1239520" y="721222"/>
            <a:ext cx="10322560" cy="523220"/>
          </a:xfrm>
          <a:prstGeom prst="rect">
            <a:avLst/>
          </a:prstGeom>
          <a:noFill/>
        </p:spPr>
        <p:txBody>
          <a:bodyPr wrap="square">
            <a:spAutoFit/>
          </a:bodyPr>
          <a:lstStyle/>
          <a:p>
            <a:r>
              <a:rPr lang="en-IN" sz="2800" b="1">
                <a:latin typeface="Times New Roman" panose="02020603050405020304" pitchFamily="18" charset="0"/>
                <a:cs typeface="Times New Roman" panose="02020603050405020304" pitchFamily="18" charset="0"/>
              </a:rPr>
              <a:t>Expedite learning in neural networks  with similarity check</a:t>
            </a:r>
          </a:p>
        </p:txBody>
      </p:sp>
      <p:sp>
        <p:nvSpPr>
          <p:cNvPr id="6" name="TextBox 5">
            <a:extLst>
              <a:ext uri="{FF2B5EF4-FFF2-40B4-BE49-F238E27FC236}">
                <a16:creationId xmlns:a16="http://schemas.microsoft.com/office/drawing/2014/main" id="{8E309385-0F82-4531-89B9-6A8B87B2865A}"/>
              </a:ext>
            </a:extLst>
          </p:cNvPr>
          <p:cNvSpPr txBox="1"/>
          <p:nvPr/>
        </p:nvSpPr>
        <p:spPr>
          <a:xfrm>
            <a:off x="1767840" y="1960880"/>
            <a:ext cx="6471920" cy="3323987"/>
          </a:xfrm>
          <a:prstGeom prst="rect">
            <a:avLst/>
          </a:prstGeom>
          <a:noFill/>
        </p:spPr>
        <p:txBody>
          <a:bodyPr wrap="square" rtlCol="0">
            <a:spAutoFit/>
          </a:bodyPr>
          <a:lstStyle/>
          <a:p>
            <a:pPr marL="342900" indent="-342900">
              <a:buFont typeface="Arial" panose="020B0604020202020204" pitchFamily="34" charset="0"/>
              <a:buChar char="•"/>
            </a:pPr>
            <a:r>
              <a:rPr lang="en-IN" sz="2400">
                <a:latin typeface="Times New Roman" panose="02020603050405020304" pitchFamily="18" charset="0"/>
                <a:ea typeface="Calibri" panose="020F0502020204030204" pitchFamily="34" charset="0"/>
                <a:cs typeface="Times New Roman" panose="02020603050405020304" pitchFamily="18" charset="0"/>
              </a:rPr>
              <a:t>Feature Vector Extraction</a:t>
            </a:r>
          </a:p>
          <a:p>
            <a:pPr marL="342900" indent="-342900">
              <a:buFont typeface="Arial" panose="020B0604020202020204" pitchFamily="34" charset="0"/>
              <a:buChar char="•"/>
            </a:pPr>
            <a:endParaRPr lang="en-IN"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ea typeface="Calibri" panose="020F0502020204030204" pitchFamily="34" charset="0"/>
                <a:cs typeface="Times New Roman" panose="02020603050405020304" pitchFamily="18" charset="0"/>
              </a:rPr>
              <a:t>Feature Vector Caching</a:t>
            </a:r>
          </a:p>
          <a:p>
            <a:pPr marL="342900" indent="-342900">
              <a:buFont typeface="Arial" panose="020B0604020202020204" pitchFamily="34" charset="0"/>
              <a:buChar char="•"/>
            </a:pPr>
            <a:endParaRPr lang="en-IN"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ea typeface="Calibri" panose="020F0502020204030204" pitchFamily="34" charset="0"/>
                <a:cs typeface="Times New Roman" panose="02020603050405020304" pitchFamily="18" charset="0"/>
              </a:rPr>
              <a:t>Cosine Similarity Check</a:t>
            </a:r>
          </a:p>
          <a:p>
            <a:pPr marL="342900" indent="-342900">
              <a:buFont typeface="Arial" panose="020B0604020202020204" pitchFamily="34" charset="0"/>
              <a:buChar char="•"/>
            </a:pPr>
            <a:endParaRPr lang="en-IN"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ea typeface="Calibri" panose="020F0502020204030204" pitchFamily="34" charset="0"/>
                <a:cs typeface="Times New Roman" panose="02020603050405020304" pitchFamily="18" charset="0"/>
              </a:rPr>
              <a:t>Dynamic Threshold</a:t>
            </a:r>
          </a:p>
          <a:p>
            <a:endParaRPr lang="en-IN" sz="1400" b="1">
              <a:latin typeface="Times New Roman" panose="02020603050405020304" pitchFamily="18" charset="0"/>
              <a:cs typeface="Times New Roman" panose="02020603050405020304" pitchFamily="18" charset="0"/>
            </a:endParaRPr>
          </a:p>
          <a:p>
            <a:endParaRPr lang="en-IN" sz="1400" b="1">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79367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1EC43E-7B0F-4ACF-9211-3108A9579F6F}"/>
              </a:ext>
            </a:extLst>
          </p:cNvPr>
          <p:cNvSpPr>
            <a:spLocks noGrp="1"/>
          </p:cNvSpPr>
          <p:nvPr>
            <p:ph type="sldNum" idx="12"/>
          </p:nvPr>
        </p:nvSpPr>
        <p:spPr/>
        <p:txBody>
          <a:bodyPr/>
          <a:lstStyle/>
          <a:p>
            <a:fld id="{00000000-1234-1234-1234-123412341234}" type="slidenum">
              <a:rPr lang="en" smtClean="0"/>
              <a:pPr/>
              <a:t>4</a:t>
            </a:fld>
            <a:endParaRPr lang="en"/>
          </a:p>
        </p:txBody>
      </p:sp>
      <p:sp>
        <p:nvSpPr>
          <p:cNvPr id="6" name="TextBox 5">
            <a:extLst>
              <a:ext uri="{FF2B5EF4-FFF2-40B4-BE49-F238E27FC236}">
                <a16:creationId xmlns:a16="http://schemas.microsoft.com/office/drawing/2014/main" id="{55F8F5A7-B26C-4623-85CB-16C11DB7EDB7}"/>
              </a:ext>
            </a:extLst>
          </p:cNvPr>
          <p:cNvSpPr txBox="1"/>
          <p:nvPr/>
        </p:nvSpPr>
        <p:spPr>
          <a:xfrm>
            <a:off x="3701855" y="369510"/>
            <a:ext cx="4233106"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Feature Vector Extraction</a:t>
            </a:r>
          </a:p>
        </p:txBody>
      </p:sp>
      <p:grpSp>
        <p:nvGrpSpPr>
          <p:cNvPr id="24" name="Group 23">
            <a:extLst>
              <a:ext uri="{FF2B5EF4-FFF2-40B4-BE49-F238E27FC236}">
                <a16:creationId xmlns:a16="http://schemas.microsoft.com/office/drawing/2014/main" id="{52629808-4DA0-4D8A-82EC-AEB2375AFEAF}"/>
              </a:ext>
            </a:extLst>
          </p:cNvPr>
          <p:cNvGrpSpPr/>
          <p:nvPr/>
        </p:nvGrpSpPr>
        <p:grpSpPr>
          <a:xfrm>
            <a:off x="337951" y="892729"/>
            <a:ext cx="11181228" cy="5857371"/>
            <a:chOff x="337951" y="892729"/>
            <a:chExt cx="11181228" cy="5857371"/>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1435E-ABA3-4C76-B4F1-CADA9F5C6532}"/>
                    </a:ext>
                  </a:extLst>
                </p:cNvPr>
                <p:cNvSpPr txBox="1"/>
                <p:nvPr/>
              </p:nvSpPr>
              <p:spPr>
                <a:xfrm>
                  <a:off x="337951" y="892729"/>
                  <a:ext cx="5412609" cy="5318635"/>
                </a:xfrm>
                <a:prstGeom prst="rect">
                  <a:avLst/>
                </a:prstGeom>
                <a:noFill/>
              </p:spPr>
              <p:txBody>
                <a:bodyPr wrap="square" rtlCol="0">
                  <a:spAutoFit/>
                </a:bodyPr>
                <a:lstStyle/>
                <a:p>
                  <a:pPr marL="342900" indent="-342900">
                    <a:buFont typeface="Arial" panose="020B0604020202020204" pitchFamily="34" charset="0"/>
                    <a:buChar char="•"/>
                  </a:pPr>
                  <a:r>
                    <a:rPr lang="en-IN" sz="2400">
                      <a:solidFill>
                        <a:schemeClr val="tx2">
                          <a:lumMod val="10000"/>
                        </a:schemeClr>
                      </a:solidFill>
                      <a:latin typeface="Times New Roman" panose="02020603050405020304" pitchFamily="18" charset="0"/>
                      <a:cs typeface="Times New Roman" panose="02020603050405020304" pitchFamily="18" charset="0"/>
                    </a:rPr>
                    <a:t>Feature Map </a:t>
                  </a:r>
                  <a14:m>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𝐹</m:t>
                          </m:r>
                        </m:e>
                        <m:sub>
                          <m:r>
                            <a:rPr lang="en-IN" sz="2400" i="1">
                              <a:latin typeface="Cambria Math" panose="02040503050406030204" pitchFamily="18" charset="0"/>
                            </a:rPr>
                            <m:t>𝑖</m:t>
                          </m:r>
                        </m:sub>
                      </m:sSub>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𝑥</m:t>
                          </m:r>
                          <m:r>
                            <a:rPr lang="en-IN" sz="2400" i="0">
                              <a:latin typeface="Cambria Math" panose="02040503050406030204" pitchFamily="18" charset="0"/>
                            </a:rPr>
                            <m:t>,</m:t>
                          </m:r>
                          <m:r>
                            <a:rPr lang="en-IN" sz="2400" i="1">
                              <a:latin typeface="Cambria Math" panose="02040503050406030204" pitchFamily="18" charset="0"/>
                            </a:rPr>
                            <m:t>𝑦</m:t>
                          </m:r>
                        </m:e>
                      </m:d>
                      <m:r>
                        <a:rPr lang="en-US" sz="2400" b="0" i="1" smtClean="0">
                          <a:latin typeface="Cambria Math" panose="02040503050406030204" pitchFamily="18" charset="0"/>
                        </a:rPr>
                        <m:t> </m:t>
                      </m:r>
                      <m:r>
                        <a:rPr lang="en-IN" sz="2400" i="1">
                          <a:latin typeface="Cambria Math" panose="02040503050406030204" pitchFamily="18" charset="0"/>
                        </a:rPr>
                        <m:t>𝑜𝑓𝑠𝑖𝑧𝑒</m:t>
                      </m:r>
                      <m:r>
                        <a:rPr lang="en-US" sz="2400" b="0" i="1" smtClean="0">
                          <a:latin typeface="Cambria Math" panose="02040503050406030204" pitchFamily="18" charset="0"/>
                        </a:rPr>
                        <m:t> </m:t>
                      </m:r>
                      <m:r>
                        <a:rPr lang="en-IN" sz="2400" i="1">
                          <a:latin typeface="Cambria Math" panose="02040503050406030204" pitchFamily="18" charset="0"/>
                        </a:rPr>
                        <m:t>𝑃</m:t>
                      </m:r>
                      <m:r>
                        <a:rPr lang="en-IN" sz="2400" i="0">
                          <a:latin typeface="Cambria Math" panose="02040503050406030204" pitchFamily="18" charset="0"/>
                        </a:rPr>
                        <m:t>×</m:t>
                      </m:r>
                      <m:r>
                        <a:rPr lang="en-IN" sz="2400" i="1">
                          <a:latin typeface="Cambria Math" panose="02040503050406030204" pitchFamily="18" charset="0"/>
                        </a:rPr>
                        <m:t>𝑄</m:t>
                      </m:r>
                    </m:oMath>
                  </a14:m>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a:effectLst/>
                      <a:latin typeface="Times New Roman" panose="02020603050405020304" pitchFamily="18" charset="0"/>
                      <a:ea typeface="Calibri" panose="020F0502020204030204" pitchFamily="34" charset="0"/>
                      <a:cs typeface="Times New Roman" panose="02020603050405020304" pitchFamily="18" charset="0"/>
                    </a:rPr>
                    <a:t>Summing all the pixel in the extracted feature map </a:t>
                  </a:r>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𝑖</m:t>
                          </m:r>
                          <m:nary>
                            <m:naryPr>
                              <m:chr m:val="∑"/>
                              <m:supHide m:val="on"/>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𝑥</m:t>
                              </m:r>
                            </m:sub>
                            <m:sup/>
                            <m:e>
                              <m:nary>
                                <m:naryPr>
                                  <m:chr m:val="∑"/>
                                  <m:supHide m:val="on"/>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𝑦</m:t>
                                  </m:r>
                                </m:sub>
                                <m:sup/>
                                <m:e>
                                  <m:d>
                                    <m:dPr>
                                      <m:begChr m:val="|"/>
                                      <m:end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𝑥</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𝑦</m:t>
                                          </m:r>
                                        </m:e>
                                      </m:d>
                                    </m:e>
                                  </m:d>
                                </m:e>
                              </m:nary>
                            </m:e>
                          </m:nary>
                        </m:sub>
                      </m:sSub>
                    </m:oMath>
                  </a14:m>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Calculating Mean of all pixels in feature map </a:t>
                  </a:r>
                  <a14:m>
                    <m:oMath xmlns:m="http://schemas.openxmlformats.org/officeDocument/2006/math">
                      <m:sSub>
                        <m:sSubPr>
                          <m:ctrlPr>
                            <a:rPr lang="en-IN" sz="2400" i="1" smtClean="0">
                              <a:solidFill>
                                <a:srgbClr val="836967"/>
                              </a:solidFill>
                              <a:latin typeface="Cambria Math" panose="02040503050406030204" pitchFamily="18" charset="0"/>
                            </a:rPr>
                          </m:ctrlPr>
                        </m:sSubPr>
                        <m:e>
                          <m:r>
                            <m:rPr>
                              <m:sty m:val="p"/>
                            </m:rPr>
                            <a:rPr lang="en-IN" sz="2400">
                              <a:latin typeface="Cambria Math" panose="02040503050406030204" pitchFamily="18" charset="0"/>
                            </a:rPr>
                            <m:t>μ</m:t>
                          </m:r>
                        </m:e>
                        <m:sub>
                          <m:r>
                            <a:rPr lang="en-IN" sz="2400" i="1">
                              <a:latin typeface="Cambria Math" panose="02040503050406030204" pitchFamily="18" charset="0"/>
                            </a:rPr>
                            <m:t>𝑖</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a:rPr lang="en-IN" sz="2400" i="1">
                              <a:latin typeface="Cambria Math" panose="02040503050406030204" pitchFamily="18" charset="0"/>
                            </a:rPr>
                            <m:t>𝐸</m:t>
                          </m:r>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𝑖</m:t>
                              </m:r>
                            </m:e>
                          </m:d>
                        </m:num>
                        <m:den>
                          <m:r>
                            <a:rPr lang="en-IN" sz="2400" i="1">
                              <a:latin typeface="Cambria Math" panose="02040503050406030204" pitchFamily="18" charset="0"/>
                            </a:rPr>
                            <m:t>𝑃𝑄</m:t>
                          </m:r>
                        </m:den>
                      </m:f>
                    </m:oMath>
                  </a14:m>
                  <a:endParaRPr lang="en-I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Calculating Variance for all pixels in a feature map </a:t>
                  </a:r>
                  <a14:m>
                    <m:oMath xmlns:m="http://schemas.openxmlformats.org/officeDocument/2006/math">
                      <m:sSub>
                        <m:sSubPr>
                          <m:ctrlPr>
                            <a:rPr lang="en-IN" sz="2400" i="1" smtClean="0">
                              <a:solidFill>
                                <a:srgbClr val="836967"/>
                              </a:solidFill>
                              <a:latin typeface="Cambria Math" panose="02040503050406030204" pitchFamily="18" charset="0"/>
                            </a:rPr>
                          </m:ctrlPr>
                        </m:sSubPr>
                        <m:e>
                          <m:r>
                            <m:rPr>
                              <m:sty m:val="p"/>
                            </m:rPr>
                            <a:rPr lang="en-IN" sz="2400">
                              <a:latin typeface="Cambria Math" panose="02040503050406030204" pitchFamily="18" charset="0"/>
                            </a:rPr>
                            <m:t>σ</m:t>
                          </m:r>
                        </m:e>
                        <m:sub>
                          <m:r>
                            <a:rPr lang="en-IN" sz="2400" i="1">
                              <a:latin typeface="Cambria Math" panose="02040503050406030204" pitchFamily="18" charset="0"/>
                            </a:rPr>
                            <m:t>𝑖</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ad>
                            <m:radPr>
                              <m:degHide m:val="on"/>
                              <m:ctrlPr>
                                <a:rPr lang="en-IN" sz="2400" i="1">
                                  <a:solidFill>
                                    <a:srgbClr val="836967"/>
                                  </a:solidFill>
                                  <a:latin typeface="Cambria Math" panose="02040503050406030204" pitchFamily="18" charset="0"/>
                                </a:rPr>
                              </m:ctrlPr>
                            </m:radPr>
                            <m:deg/>
                            <m:e>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𝑥</m:t>
                                  </m:r>
                                </m:sub>
                                <m:sup/>
                                <m:e>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𝑦</m:t>
                                      </m:r>
                                    </m:sub>
                                    <m:sup/>
                                    <m:e>
                                      <m:sSup>
                                        <m:sSupPr>
                                          <m:ctrlPr>
                                            <a:rPr lang="en-IN" sz="2400" i="1">
                                              <a:solidFill>
                                                <a:srgbClr val="836967"/>
                                              </a:solidFill>
                                              <a:latin typeface="Cambria Math" panose="02040503050406030204" pitchFamily="18" charset="0"/>
                                            </a:rPr>
                                          </m:ctrlPr>
                                        </m:sSupPr>
                                        <m:e>
                                          <m:d>
                                            <m:dPr>
                                              <m:ctrlPr>
                                                <a:rPr lang="en-IN" sz="2400" i="1">
                                                  <a:solidFill>
                                                    <a:srgbClr val="836967"/>
                                                  </a:solidFill>
                                                  <a:latin typeface="Cambria Math" panose="02040503050406030204" pitchFamily="18" charset="0"/>
                                                </a:rPr>
                                              </m:ctrlPr>
                                            </m:dPr>
                                            <m:e>
                                              <m:d>
                                                <m:dPr>
                                                  <m:begChr m:val="|"/>
                                                  <m:endChr m:val="|"/>
                                                  <m:ctrlPr>
                                                    <a:rPr lang="en-IN" sz="2400" i="1">
                                                      <a:solidFill>
                                                        <a:srgbClr val="836967"/>
                                                      </a:solidFill>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𝐹</m:t>
                                                      </m:r>
                                                    </m:e>
                                                    <m:sub>
                                                      <m:r>
                                                        <a:rPr lang="en-IN" sz="2400" i="1">
                                                          <a:latin typeface="Cambria Math" panose="02040503050406030204" pitchFamily="18" charset="0"/>
                                                        </a:rPr>
                                                        <m:t>𝑖</m:t>
                                                      </m:r>
                                                    </m:sub>
                                                  </m:sSub>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𝑥</m:t>
                                                      </m:r>
                                                      <m:r>
                                                        <a:rPr lang="en-IN" sz="2400" i="0">
                                                          <a:latin typeface="Cambria Math" panose="02040503050406030204" pitchFamily="18" charset="0"/>
                                                        </a:rPr>
                                                        <m:t>,</m:t>
                                                      </m:r>
                                                      <m:r>
                                                        <a:rPr lang="en-IN" sz="2400" i="1">
                                                          <a:latin typeface="Cambria Math" panose="02040503050406030204" pitchFamily="18" charset="0"/>
                                                        </a:rPr>
                                                        <m:t>𝑦</m:t>
                                                      </m:r>
                                                    </m:e>
                                                  </m:d>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μ</m:t>
                                                  </m:r>
                                                </m:e>
                                                <m:sub>
                                                  <m:r>
                                                    <a:rPr lang="en-IN" sz="2400" i="1">
                                                      <a:latin typeface="Cambria Math" panose="02040503050406030204" pitchFamily="18" charset="0"/>
                                                    </a:rPr>
                                                    <m:t>𝑖</m:t>
                                                  </m:r>
                                                </m:sub>
                                              </m:sSub>
                                            </m:e>
                                          </m:d>
                                        </m:e>
                                        <m:sup>
                                          <m:r>
                                            <a:rPr lang="en-IN" sz="2400" i="0">
                                              <a:latin typeface="Cambria Math" panose="02040503050406030204" pitchFamily="18" charset="0"/>
                                            </a:rPr>
                                            <m:t>2</m:t>
                                          </m:r>
                                        </m:sup>
                                      </m:sSup>
                                    </m:e>
                                  </m:nary>
                                </m:e>
                              </m:nary>
                            </m:e>
                          </m:rad>
                        </m:num>
                        <m:den>
                          <m:r>
                            <a:rPr lang="en-IN" sz="2400" i="1">
                              <a:latin typeface="Cambria Math" panose="02040503050406030204" pitchFamily="18" charset="0"/>
                            </a:rPr>
                            <m:t>𝑃𝑄</m:t>
                          </m:r>
                        </m:den>
                      </m:f>
                    </m:oMath>
                  </a14:m>
                  <a:endParaRPr lang="en-I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Feature Vector generated for all feature maps for that image as </a:t>
                  </a:r>
                  <a:r>
                    <a:rPr lang="en-IN" sz="2400">
                      <a:solidFill>
                        <a:schemeClr val="tx2">
                          <a:lumMod val="10000"/>
                        </a:schemeClr>
                      </a:solidFill>
                      <a:latin typeface="Times New Roman" panose="02020603050405020304" pitchFamily="18" charset="0"/>
                      <a:cs typeface="Times New Roman" panose="02020603050405020304" pitchFamily="18" charset="0"/>
                    </a:rPr>
                    <a:t>V= </a:t>
                  </a:r>
                  <a14:m>
                    <m:oMath xmlns:m="http://schemas.openxmlformats.org/officeDocument/2006/math">
                      <m:r>
                        <a:rPr lang="en-US" sz="2400" b="0" i="1" smtClean="0">
                          <a:solidFill>
                            <a:srgbClr val="836967"/>
                          </a:solidFill>
                          <a:latin typeface="Cambria Math" panose="02040503050406030204" pitchFamily="18" charset="0"/>
                        </a:rPr>
                        <m:t> </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σ</m:t>
                          </m:r>
                        </m:e>
                        <m:sub>
                          <m:r>
                            <a:rPr lang="en-IN" sz="2400" i="0">
                              <a:latin typeface="Cambria Math" panose="02040503050406030204" pitchFamily="18" charset="0"/>
                            </a:rPr>
                            <m:t>0</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μ</m:t>
                          </m:r>
                        </m:e>
                        <m:sub>
                          <m:r>
                            <a:rPr lang="en-IN" sz="2400" i="0">
                              <a:latin typeface="Cambria Math" panose="02040503050406030204" pitchFamily="18" charset="0"/>
                            </a:rPr>
                            <m:t>1</m:t>
                          </m:r>
                        </m:sub>
                      </m:sSub>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σ</m:t>
                          </m:r>
                        </m:e>
                        <m:sub>
                          <m:r>
                            <a:rPr lang="en-IN" sz="2400" i="0">
                              <a:latin typeface="Cambria Math" panose="02040503050406030204" pitchFamily="18" charset="0"/>
                            </a:rPr>
                            <m:t>1</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μ</m:t>
                          </m:r>
                        </m:e>
                        <m:sub>
                          <m:r>
                            <a:rPr lang="en-IN" sz="2400" i="0">
                              <a:latin typeface="Cambria Math" panose="02040503050406030204" pitchFamily="18" charset="0"/>
                            </a:rPr>
                            <m:t>2</m:t>
                          </m:r>
                        </m:sub>
                      </m:sSub>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σ</m:t>
                          </m:r>
                        </m:e>
                        <m:sub>
                          <m:r>
                            <a:rPr lang="en-IN" sz="2400" i="0">
                              <a:latin typeface="Cambria Math" panose="02040503050406030204" pitchFamily="18" charset="0"/>
                            </a:rPr>
                            <m:t>2</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μ</m:t>
                          </m:r>
                        </m:e>
                        <m:sub>
                          <m:r>
                            <a:rPr lang="en-IN" sz="2400" i="1">
                              <a:latin typeface="Cambria Math" panose="02040503050406030204" pitchFamily="18" charset="0"/>
                            </a:rPr>
                            <m:t>𝑖</m:t>
                          </m:r>
                          <m:r>
                            <a:rPr lang="en-IN" sz="2400" i="0">
                              <a:latin typeface="Cambria Math" panose="02040503050406030204" pitchFamily="18" charset="0"/>
                            </a:rPr>
                            <m:t>−1</m:t>
                          </m:r>
                        </m:sub>
                      </m:sSub>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σ</m:t>
                          </m:r>
                        </m:e>
                        <m:sub>
                          <m:r>
                            <a:rPr lang="en-IN" sz="2400" i="1">
                              <a:latin typeface="Cambria Math" panose="02040503050406030204" pitchFamily="18" charset="0"/>
                            </a:rPr>
                            <m:t>𝑖</m:t>
                          </m:r>
                          <m:r>
                            <a:rPr lang="en-IN" sz="2400" i="0">
                              <a:latin typeface="Cambria Math" panose="02040503050406030204" pitchFamily="18" charset="0"/>
                            </a:rPr>
                            <m:t>−1</m:t>
                          </m:r>
                        </m:sub>
                      </m:sSub>
                    </m:oMath>
                  </a14:m>
                  <a:endParaRPr lang="en-IN" sz="240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5C1435E-ABA3-4C76-B4F1-CADA9F5C6532}"/>
                    </a:ext>
                  </a:extLst>
                </p:cNvPr>
                <p:cNvSpPr txBox="1">
                  <a:spLocks noRot="1" noChangeAspect="1" noMove="1" noResize="1" noEditPoints="1" noAdjustHandles="1" noChangeArrowheads="1" noChangeShapeType="1" noTextEdit="1"/>
                </p:cNvSpPr>
                <p:nvPr/>
              </p:nvSpPr>
              <p:spPr>
                <a:xfrm>
                  <a:off x="337951" y="892729"/>
                  <a:ext cx="5412609" cy="5318635"/>
                </a:xfrm>
                <a:prstGeom prst="rect">
                  <a:avLst/>
                </a:prstGeom>
                <a:blipFill>
                  <a:blip r:embed="rId2"/>
                  <a:stretch>
                    <a:fillRect l="-1464" t="-916" r="-1689"/>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277EF256-22FE-43C4-B8EE-9D571C20EF0E}"/>
                </a:ext>
              </a:extLst>
            </p:cNvPr>
            <p:cNvGrpSpPr/>
            <p:nvPr/>
          </p:nvGrpSpPr>
          <p:grpSpPr>
            <a:xfrm>
              <a:off x="5981979" y="1118305"/>
              <a:ext cx="5537200" cy="3923110"/>
              <a:chOff x="6096000" y="892730"/>
              <a:chExt cx="5392289" cy="3814327"/>
            </a:xfrm>
          </p:grpSpPr>
          <p:pic>
            <p:nvPicPr>
              <p:cNvPr id="18" name="Picture 17" descr="Diagram&#10;&#10;Description automatically generated">
                <a:extLst>
                  <a:ext uri="{FF2B5EF4-FFF2-40B4-BE49-F238E27FC236}">
                    <a16:creationId xmlns:a16="http://schemas.microsoft.com/office/drawing/2014/main" id="{84111DEF-3123-476F-95AB-2F9996AC9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92730"/>
                <a:ext cx="5392289" cy="3508829"/>
              </a:xfrm>
              <a:prstGeom prst="rect">
                <a:avLst/>
              </a:prstGeom>
            </p:spPr>
          </p:pic>
          <p:sp>
            <p:nvSpPr>
              <p:cNvPr id="19" name="TextBox 18">
                <a:extLst>
                  <a:ext uri="{FF2B5EF4-FFF2-40B4-BE49-F238E27FC236}">
                    <a16:creationId xmlns:a16="http://schemas.microsoft.com/office/drawing/2014/main" id="{6201F807-AD50-48E8-9FDD-73E05018A385}"/>
                  </a:ext>
                </a:extLst>
              </p:cNvPr>
              <p:cNvSpPr txBox="1"/>
              <p:nvPr/>
            </p:nvSpPr>
            <p:spPr>
              <a:xfrm>
                <a:off x="6601739" y="4401559"/>
                <a:ext cx="4762369" cy="305498"/>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Figure 1: Diagram that shows how feature vector is calculated. </a:t>
                </a:r>
                <a:endParaRPr lang="en-IN" i="1">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7C837045-55F0-4A42-87F5-8134107E85FF}"/>
                </a:ext>
              </a:extLst>
            </p:cNvPr>
            <p:cNvSpPr txBox="1"/>
            <p:nvPr/>
          </p:nvSpPr>
          <p:spPr>
            <a:xfrm>
              <a:off x="337951" y="6226880"/>
              <a:ext cx="11064240" cy="523220"/>
            </a:xfrm>
            <a:prstGeom prst="rect">
              <a:avLst/>
            </a:prstGeom>
            <a:noFill/>
          </p:spPr>
          <p:txBody>
            <a:bodyPr wrap="square" rtlCol="0">
              <a:spAutoFit/>
            </a:bodyPr>
            <a:lstStyle/>
            <a:p>
              <a:pPr marL="285750" indent="-285750">
                <a:buFont typeface="Wingdings" panose="05000000000000000000" pitchFamily="2" charset="2"/>
                <a:buChar char="q"/>
              </a:pPr>
              <a:r>
                <a:rPr lang="en-US" err="1"/>
                <a:t>Keunyoung</a:t>
              </a:r>
              <a:r>
                <a:rPr lang="en-US"/>
                <a:t> Park and Doo-Hyun Kim. Accelerating image classification using feature map similarity in convolutional neural networks. Applied Sciences, 9(1):108, 2019</a:t>
              </a:r>
              <a:endParaRPr lang="en-I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929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97F5F6-077E-4699-A486-BAD15C3B92AE}"/>
              </a:ext>
            </a:extLst>
          </p:cNvPr>
          <p:cNvSpPr>
            <a:spLocks noGrp="1"/>
          </p:cNvSpPr>
          <p:nvPr>
            <p:ph type="sldNum" idx="12"/>
          </p:nvPr>
        </p:nvSpPr>
        <p:spPr/>
        <p:txBody>
          <a:bodyPr/>
          <a:lstStyle/>
          <a:p>
            <a:fld id="{00000000-1234-1234-1234-123412341234}" type="slidenum">
              <a:rPr lang="en" smtClean="0"/>
              <a:pPr/>
              <a:t>5</a:t>
            </a:fld>
            <a:endParaRPr lang="en"/>
          </a:p>
        </p:txBody>
      </p:sp>
      <p:sp>
        <p:nvSpPr>
          <p:cNvPr id="3" name="TextBox 2">
            <a:extLst>
              <a:ext uri="{FF2B5EF4-FFF2-40B4-BE49-F238E27FC236}">
                <a16:creationId xmlns:a16="http://schemas.microsoft.com/office/drawing/2014/main" id="{A8E6B311-0639-475D-B8C7-EA1F406BA421}"/>
              </a:ext>
            </a:extLst>
          </p:cNvPr>
          <p:cNvSpPr txBox="1"/>
          <p:nvPr/>
        </p:nvSpPr>
        <p:spPr>
          <a:xfrm>
            <a:off x="3732335" y="283828"/>
            <a:ext cx="4233106"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Feature Vector Caching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F144BE-CB18-4AE9-89B2-CCA9ED3DD0FF}"/>
                  </a:ext>
                </a:extLst>
              </p:cNvPr>
              <p:cNvSpPr txBox="1"/>
              <p:nvPr/>
            </p:nvSpPr>
            <p:spPr>
              <a:xfrm>
                <a:off x="904240" y="1118684"/>
                <a:ext cx="9875520" cy="4709687"/>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Undesirable to write feature vectors for all input images.</a:t>
                </a:r>
              </a:p>
              <a:p>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We have one feature vector for each class label.</a:t>
                </a:r>
              </a:p>
              <a:p>
                <a:pPr marL="342900" indent="-342900">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The representative feature vector is calculated.</a:t>
                </a:r>
              </a:p>
              <a:p>
                <a:pPr marL="342900" indent="-342900">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 Each time new Feature Vector Vnew  is cached in same class , the mean feature vector is updated as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𝑉</m:t>
                        </m:r>
                      </m:e>
                      <m:sub>
                        <m:r>
                          <a:rPr lang="en-IN" sz="2400">
                            <a:latin typeface="Cambria Math" panose="02040503050406030204" pitchFamily="18" charset="0"/>
                          </a:rPr>
                          <m:t>𝑐𝑎𝑐h𝑒𝑑</m:t>
                        </m:r>
                      </m:sub>
                    </m:sSub>
                    <m:r>
                      <a:rPr lang="en-IN" sz="2400">
                        <a:latin typeface="Cambria Math" panose="02040503050406030204" pitchFamily="18" charset="0"/>
                      </a:rPr>
                      <m:t>=</m:t>
                    </m:r>
                    <m:f>
                      <m:fPr>
                        <m:ctrlPr>
                          <a:rPr lang="en-IN" sz="2400" i="1">
                            <a:latin typeface="Cambria Math" panose="02040503050406030204" pitchFamily="18" charset="0"/>
                          </a:rPr>
                        </m:ctrlPr>
                      </m:fPr>
                      <m:num>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a:latin typeface="Cambria Math" panose="02040503050406030204" pitchFamily="18" charset="0"/>
                                  </a:rPr>
                                  <m:t>𝑉</m:t>
                                </m:r>
                              </m:e>
                              <m:sub>
                                <m:r>
                                  <a:rPr lang="en-IN" sz="2400">
                                    <a:latin typeface="Cambria Math" panose="02040503050406030204" pitchFamily="18" charset="0"/>
                                  </a:rPr>
                                  <m:t>𝑐𝑎𝑐h𝑒𝑑</m:t>
                                </m:r>
                              </m:sub>
                            </m:sSub>
                            <m:r>
                              <a:rPr lang="en-IN" sz="2400">
                                <a:latin typeface="Cambria Math" panose="02040503050406030204" pitchFamily="18" charset="0"/>
                              </a:rPr>
                              <m:t>×</m:t>
                            </m:r>
                            <m:r>
                              <a:rPr lang="en-IN" sz="2400">
                                <a:latin typeface="Cambria Math" panose="02040503050406030204" pitchFamily="18" charset="0"/>
                              </a:rPr>
                              <m:t>𝑛</m:t>
                            </m:r>
                          </m:e>
                        </m:d>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𝑉</m:t>
                            </m:r>
                          </m:e>
                          <m:sub>
                            <m:r>
                              <a:rPr lang="en-IN" sz="2400">
                                <a:latin typeface="Cambria Math" panose="02040503050406030204" pitchFamily="18" charset="0"/>
                              </a:rPr>
                              <m:t>𝑛𝑒𝑤</m:t>
                            </m:r>
                          </m:sub>
                        </m:sSub>
                      </m:num>
                      <m:den>
                        <m:r>
                          <a:rPr lang="en-IN" sz="2400">
                            <a:latin typeface="Cambria Math" panose="02040503050406030204" pitchFamily="18" charset="0"/>
                          </a:rPr>
                          <m:t>𝑛</m:t>
                        </m:r>
                        <m:r>
                          <a:rPr lang="en-IN" sz="2400">
                            <a:latin typeface="Cambria Math" panose="02040503050406030204" pitchFamily="18" charset="0"/>
                          </a:rPr>
                          <m:t>+</m:t>
                        </m:r>
                        <m:r>
                          <a:rPr lang="en-IN" sz="2400">
                            <a:latin typeface="Cambria Math" panose="02040503050406030204" pitchFamily="18" charset="0"/>
                          </a:rPr>
                          <m:t>𝑏</m:t>
                        </m:r>
                      </m:den>
                    </m:f>
                  </m:oMath>
                </a14:m>
                <a:endParaRPr lang="en-IN" sz="2400">
                  <a:latin typeface="Times New Roman" panose="02020603050405020304" pitchFamily="18" charset="0"/>
                  <a:ea typeface="Calibri" panose="020F0502020204030204" pitchFamily="34" charset="0"/>
                  <a:cs typeface="Times New Roman" panose="02020603050405020304" pitchFamily="18" charset="0"/>
                </a:endParaRPr>
              </a:p>
              <a:p>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Where n is number of images cached or trained by training loop so far.</a:t>
                </a:r>
              </a:p>
              <a:p>
                <a:pPr marL="342900" indent="-342900">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Where b is the batch size.</a:t>
                </a:r>
              </a:p>
            </p:txBody>
          </p:sp>
        </mc:Choice>
        <mc:Fallback xmlns="">
          <p:sp>
            <p:nvSpPr>
              <p:cNvPr id="5" name="TextBox 4">
                <a:extLst>
                  <a:ext uri="{FF2B5EF4-FFF2-40B4-BE49-F238E27FC236}">
                    <a16:creationId xmlns:a16="http://schemas.microsoft.com/office/drawing/2014/main" id="{35F144BE-CB18-4AE9-89B2-CCA9ED3DD0FF}"/>
                  </a:ext>
                </a:extLst>
              </p:cNvPr>
              <p:cNvSpPr txBox="1">
                <a:spLocks noRot="1" noChangeAspect="1" noMove="1" noResize="1" noEditPoints="1" noAdjustHandles="1" noChangeArrowheads="1" noChangeShapeType="1" noTextEdit="1"/>
              </p:cNvSpPr>
              <p:nvPr/>
            </p:nvSpPr>
            <p:spPr>
              <a:xfrm>
                <a:off x="904240" y="1118684"/>
                <a:ext cx="9875520" cy="4709687"/>
              </a:xfrm>
              <a:prstGeom prst="rect">
                <a:avLst/>
              </a:prstGeom>
              <a:blipFill>
                <a:blip r:embed="rId2"/>
                <a:stretch>
                  <a:fillRect l="-802" t="-1036" b="-2073"/>
                </a:stretch>
              </a:blipFill>
            </p:spPr>
            <p:txBody>
              <a:bodyPr/>
              <a:lstStyle/>
              <a:p>
                <a:r>
                  <a:rPr lang="en-US">
                    <a:noFill/>
                  </a:rPr>
                  <a:t> </a:t>
                </a:r>
              </a:p>
            </p:txBody>
          </p:sp>
        </mc:Fallback>
      </mc:AlternateContent>
    </p:spTree>
    <p:extLst>
      <p:ext uri="{BB962C8B-B14F-4D97-AF65-F5344CB8AC3E}">
        <p14:creationId xmlns:p14="http://schemas.microsoft.com/office/powerpoint/2010/main" val="282971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26CF1-1334-4B74-AE87-A52B46707D68}"/>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TextBox 2">
            <a:extLst>
              <a:ext uri="{FF2B5EF4-FFF2-40B4-BE49-F238E27FC236}">
                <a16:creationId xmlns:a16="http://schemas.microsoft.com/office/drawing/2014/main" id="{B3F4619E-718A-43F0-A401-13B3EF8A459D}"/>
              </a:ext>
            </a:extLst>
          </p:cNvPr>
          <p:cNvSpPr txBox="1"/>
          <p:nvPr/>
        </p:nvSpPr>
        <p:spPr>
          <a:xfrm>
            <a:off x="3830270" y="177502"/>
            <a:ext cx="3878582"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Cosine Similarity Check</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E8DB8A-7DCB-4D87-92CF-857F1A440E68}"/>
                  </a:ext>
                </a:extLst>
              </p:cNvPr>
              <p:cNvSpPr txBox="1"/>
              <p:nvPr/>
            </p:nvSpPr>
            <p:spPr>
              <a:xfrm>
                <a:off x="696556" y="752818"/>
                <a:ext cx="10328889" cy="1876604"/>
              </a:xfrm>
              <a:prstGeom prst="rect">
                <a:avLst/>
              </a:prstGeom>
              <a:noFill/>
            </p:spPr>
            <p:txBody>
              <a:bodyPr wrap="square">
                <a:spAutoFit/>
              </a:bodyPr>
              <a:lstStyle/>
              <a:p>
                <a:pPr marL="285750" indent="-285750">
                  <a:lnSpc>
                    <a:spcPct val="115000"/>
                  </a:lnSpc>
                  <a:spcAft>
                    <a:spcPts val="1000"/>
                  </a:spcAft>
                  <a:buFont typeface="Arial" panose="020B0604020202020204" pitchFamily="34" charset="0"/>
                  <a:buChar char="•"/>
                </a:pPr>
                <a:r>
                  <a:rPr lang="en-IN" sz="2000">
                    <a:latin typeface="Times New Roman" panose="02020603050405020304" pitchFamily="18" charset="0"/>
                    <a:ea typeface="Calibri" panose="020F0502020204030204" pitchFamily="34" charset="0"/>
                    <a:cs typeface="Times New Roman" panose="02020603050405020304" pitchFamily="18" charset="0"/>
                  </a:rPr>
                  <a:t>Input Feature Vector </a:t>
                </a:r>
                <a14:m>
                  <m:oMath xmlns:m="http://schemas.openxmlformats.org/officeDocument/2006/math">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𝑉</m:t>
                        </m:r>
                      </m:e>
                      <m:sub>
                        <m:r>
                          <a:rPr lang="en-IN" sz="2000">
                            <a:latin typeface="Cambria Math" panose="02040503050406030204" pitchFamily="18" charset="0"/>
                            <a:ea typeface="Calibri" panose="020F0502020204030204" pitchFamily="34" charset="0"/>
                            <a:cs typeface="Times New Roman" panose="02020603050405020304" pitchFamily="18" charset="0"/>
                          </a:rPr>
                          <m:t>𝑞𝑢𝑒𝑟𝑦</m:t>
                        </m:r>
                      </m:sub>
                    </m:sSub>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a:latin typeface="Cambria Math" panose="02040503050406030204" pitchFamily="18" charset="0"/>
                            <a:ea typeface="Calibri" panose="020F0502020204030204" pitchFamily="34" charset="0"/>
                            <a:cs typeface="Times New Roman" panose="02020603050405020304" pitchFamily="18" charset="0"/>
                          </a:rPr>
                          <m:t>𝑄</m:t>
                        </m:r>
                      </m:e>
                    </m:d>
                    <m:r>
                      <a:rPr lang="en-US" sz="2000" b="0" i="0" smtClean="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b="0" i="0" smtClean="0">
                        <a:latin typeface="Cambria Math" panose="02040503050406030204" pitchFamily="18" charset="0"/>
                        <a:ea typeface="Calibri" panose="020F0502020204030204" pitchFamily="34" charset="0"/>
                        <a:cs typeface="Times New Roman" panose="02020603050405020304" pitchFamily="18" charset="0"/>
                      </a:rPr>
                      <m:t>and</m:t>
                    </m:r>
                    <m:r>
                      <a:rPr lang="en-US" sz="2000" b="0" i="0"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000">
                    <a:latin typeface="Times New Roman" panose="02020603050405020304" pitchFamily="18" charset="0"/>
                    <a:ea typeface="Calibri" panose="020F0502020204030204" pitchFamily="34" charset="0"/>
                    <a:cs typeface="Times New Roman" panose="02020603050405020304" pitchFamily="18" charset="0"/>
                  </a:rPr>
                  <a:t>Cached feature vector </a:t>
                </a:r>
                <a14:m>
                  <m:oMath xmlns:m="http://schemas.openxmlformats.org/officeDocument/2006/math">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𝑉</m:t>
                        </m:r>
                      </m:e>
                      <m:sub>
                        <m:r>
                          <a:rPr lang="en-IN" sz="2000">
                            <a:latin typeface="Cambria Math" panose="02040503050406030204" pitchFamily="18" charset="0"/>
                            <a:ea typeface="Calibri" panose="020F0502020204030204" pitchFamily="34" charset="0"/>
                            <a:cs typeface="Times New Roman" panose="02020603050405020304" pitchFamily="18" charset="0"/>
                          </a:rPr>
                          <m:t>𝑐𝑎𝑐h𝑒𝑑</m:t>
                        </m:r>
                      </m:sub>
                    </m:sSub>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a:latin typeface="Cambria Math" panose="02040503050406030204" pitchFamily="18" charset="0"/>
                            <a:ea typeface="Calibri" panose="020F0502020204030204" pitchFamily="34" charset="0"/>
                            <a:cs typeface="Times New Roman" panose="02020603050405020304" pitchFamily="18" charset="0"/>
                          </a:rPr>
                          <m:t>𝐶</m:t>
                        </m:r>
                      </m:e>
                    </m:d>
                  </m:oMath>
                </a14:m>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15000"/>
                  </a:lnSpc>
                  <a:spcAft>
                    <a:spcPts val="1000"/>
                  </a:spcAft>
                  <a:buFont typeface="Arial" panose="020B0604020202020204" pitchFamily="34" charset="0"/>
                  <a:buChar char="•"/>
                </a:pPr>
                <a14:m>
                  <m:oMath xmlns:m="http://schemas.openxmlformats.org/officeDocument/2006/math">
                    <m:r>
                      <m:rPr>
                        <m:sty m:val="p"/>
                      </m:rPr>
                      <a:rPr lang="en-US" sz="2000">
                        <a:latin typeface="Cambria Math" panose="02040503050406030204" pitchFamily="18" charset="0"/>
                        <a:ea typeface="Calibri" panose="020F0502020204030204" pitchFamily="34" charset="0"/>
                        <a:cs typeface="Times New Roman" panose="02020603050405020304" pitchFamily="18" charset="0"/>
                      </a:rPr>
                      <m:t>Cosine</m:t>
                    </m:r>
                    <m:r>
                      <a:rPr lang="en-US" sz="200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similarity</m:t>
                    </m:r>
                    <m:r>
                      <a:rPr lang="en-US" sz="200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is</m:t>
                    </m:r>
                    <m:r>
                      <a:rPr lang="en-US" sz="200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calculated</m:t>
                    </m:r>
                    <m:r>
                      <a:rPr lang="en-US" sz="200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as</m:t>
                    </m:r>
                    <m:r>
                      <a:rPr lang="en-US" sz="2000">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2000">
                        <a:latin typeface="Cambria Math" panose="02040503050406030204" pitchFamily="18" charset="0"/>
                        <a:ea typeface="Calibri" panose="020F0502020204030204" pitchFamily="34" charset="0"/>
                        <a:cs typeface="Times New Roman" panose="02020603050405020304" pitchFamily="18" charset="0"/>
                      </a:rPr>
                      <m:t>θ</m:t>
                    </m:r>
                    <m:r>
                      <a:rPr lang="en-IN" sz="2000">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subSup"/>
                            <m:supHide m:val="on"/>
                            <m:ctrlPr>
                              <a:rPr lang="en-IN" sz="2000" i="1">
                                <a:latin typeface="Cambria Math" panose="02040503050406030204" pitchFamily="18" charset="0"/>
                                <a:ea typeface="Calibri" panose="020F0502020204030204" pitchFamily="34" charset="0"/>
                                <a:cs typeface="Times New Roman" panose="02020603050405020304" pitchFamily="18" charset="0"/>
                              </a:rPr>
                            </m:ctrlPr>
                          </m:naryPr>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up/>
                          <m:e>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𝑄</m:t>
                                    </m:r>
                                  </m:e>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Sub>
                                <m:r>
                                  <a:rPr lang="en-IN" sz="2000">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𝐶</m:t>
                                    </m:r>
                                  </m:e>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Sub>
                              </m:e>
                            </m:d>
                          </m:e>
                        </m:nary>
                      </m:num>
                      <m:den>
                        <m:rad>
                          <m:radPr>
                            <m:degHide m:val="on"/>
                            <m:ctrlPr>
                              <a:rPr lang="en-IN" sz="2000" i="1">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subSup"/>
                                <m:supHide m:val="on"/>
                                <m:ctrlPr>
                                  <a:rPr lang="en-IN" sz="2000" i="1">
                                    <a:latin typeface="Cambria Math" panose="02040503050406030204" pitchFamily="18" charset="0"/>
                                    <a:ea typeface="Calibri" panose="020F0502020204030204" pitchFamily="34" charset="0"/>
                                    <a:cs typeface="Times New Roman" panose="02020603050405020304" pitchFamily="18" charset="0"/>
                                  </a:rPr>
                                </m:ctrlPr>
                              </m:naryPr>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up/>
                              <m:e>
                                <m:sSup>
                                  <m:sSupPr>
                                    <m:ctrlPr>
                                      <a:rPr lang="en-IN" sz="20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𝑄</m:t>
                                            </m:r>
                                          </m:e>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Sub>
                                      </m:e>
                                    </m:d>
                                  </m:e>
                                  <m:sup>
                                    <m:r>
                                      <a:rPr lang="en-IN" sz="2000">
                                        <a:latin typeface="Cambria Math" panose="02040503050406030204" pitchFamily="18" charset="0"/>
                                        <a:ea typeface="Calibri" panose="020F0502020204030204" pitchFamily="34" charset="0"/>
                                        <a:cs typeface="Times New Roman" panose="02020603050405020304" pitchFamily="18" charset="0"/>
                                      </a:rPr>
                                      <m:t>2</m:t>
                                    </m:r>
                                  </m:sup>
                                </m:sSup>
                              </m:e>
                            </m:nary>
                          </m:e>
                        </m:rad>
                        <m:r>
                          <a:rPr lang="en-IN" sz="2000">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IN" sz="2000" i="1">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subSup"/>
                                <m:supHide m:val="on"/>
                                <m:ctrlPr>
                                  <a:rPr lang="en-IN" sz="2000" i="1">
                                    <a:latin typeface="Cambria Math" panose="02040503050406030204" pitchFamily="18" charset="0"/>
                                    <a:ea typeface="Calibri" panose="020F0502020204030204" pitchFamily="34" charset="0"/>
                                    <a:cs typeface="Times New Roman" panose="02020603050405020304" pitchFamily="18" charset="0"/>
                                  </a:rPr>
                                </m:ctrlPr>
                              </m:naryPr>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up/>
                              <m:e>
                                <m:sSup>
                                  <m:sSupPr>
                                    <m:ctrlPr>
                                      <a:rPr lang="en-IN" sz="20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a:latin typeface="Cambria Math" panose="02040503050406030204" pitchFamily="18" charset="0"/>
                                                <a:ea typeface="Calibri" panose="020F0502020204030204" pitchFamily="34" charset="0"/>
                                                <a:cs typeface="Times New Roman" panose="02020603050405020304" pitchFamily="18" charset="0"/>
                                              </a:rPr>
                                            </m:ctrlPr>
                                          </m:sSubPr>
                                          <m:e>
                                            <m:r>
                                              <a:rPr lang="en-IN" sz="2000">
                                                <a:latin typeface="Cambria Math" panose="02040503050406030204" pitchFamily="18" charset="0"/>
                                                <a:ea typeface="Calibri" panose="020F0502020204030204" pitchFamily="34" charset="0"/>
                                                <a:cs typeface="Times New Roman" panose="02020603050405020304" pitchFamily="18" charset="0"/>
                                              </a:rPr>
                                              <m:t>𝐶</m:t>
                                            </m:r>
                                          </m:e>
                                          <m:sub>
                                            <m:r>
                                              <a:rPr lang="en-IN" sz="2000">
                                                <a:latin typeface="Cambria Math" panose="02040503050406030204" pitchFamily="18" charset="0"/>
                                                <a:ea typeface="Calibri" panose="020F0502020204030204" pitchFamily="34" charset="0"/>
                                                <a:cs typeface="Times New Roman" panose="02020603050405020304" pitchFamily="18" charset="0"/>
                                              </a:rPr>
                                              <m:t>𝑖</m:t>
                                            </m:r>
                                          </m:sub>
                                        </m:sSub>
                                      </m:e>
                                    </m:d>
                                  </m:e>
                                  <m:sup>
                                    <m:r>
                                      <a:rPr lang="en-IN" sz="2000">
                                        <a:latin typeface="Cambria Math" panose="02040503050406030204" pitchFamily="18" charset="0"/>
                                        <a:ea typeface="Calibri" panose="020F0502020204030204" pitchFamily="34" charset="0"/>
                                        <a:cs typeface="Times New Roman" panose="02020603050405020304" pitchFamily="18" charset="0"/>
                                      </a:rPr>
                                      <m:t>2</m:t>
                                    </m:r>
                                  </m:sup>
                                </m:sSup>
                              </m:e>
                            </m:nary>
                          </m:e>
                        </m:rad>
                      </m:den>
                    </m:f>
                  </m:oMath>
                </a14:m>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15000"/>
                  </a:lnSpc>
                  <a:spcAft>
                    <a:spcPts val="1000"/>
                  </a:spcAft>
                  <a:buFont typeface="Arial" panose="020B0604020202020204" pitchFamily="34" charset="0"/>
                  <a:buChar char="•"/>
                </a:pPr>
                <a:r>
                  <a:rPr lang="en-IN" sz="2000">
                    <a:latin typeface="Times New Roman" panose="02020603050405020304" pitchFamily="18" charset="0"/>
                    <a:ea typeface="Calibri" panose="020F0502020204030204" pitchFamily="34" charset="0"/>
                    <a:cs typeface="Times New Roman" panose="02020603050405020304" pitchFamily="18" charset="0"/>
                  </a:rPr>
                  <a:t>The real value comes between 0 and 1, closer the value to 1 means similar the vectors are.</a:t>
                </a:r>
              </a:p>
            </p:txBody>
          </p:sp>
        </mc:Choice>
        <mc:Fallback xmlns="">
          <p:sp>
            <p:nvSpPr>
              <p:cNvPr id="5" name="TextBox 4">
                <a:extLst>
                  <a:ext uri="{FF2B5EF4-FFF2-40B4-BE49-F238E27FC236}">
                    <a16:creationId xmlns:a16="http://schemas.microsoft.com/office/drawing/2014/main" id="{B8E8DB8A-7DCB-4D87-92CF-857F1A440E68}"/>
                  </a:ext>
                </a:extLst>
              </p:cNvPr>
              <p:cNvSpPr txBox="1">
                <a:spLocks noRot="1" noChangeAspect="1" noMove="1" noResize="1" noEditPoints="1" noAdjustHandles="1" noChangeArrowheads="1" noChangeShapeType="1" noTextEdit="1"/>
              </p:cNvSpPr>
              <p:nvPr/>
            </p:nvSpPr>
            <p:spPr>
              <a:xfrm>
                <a:off x="696556" y="752818"/>
                <a:ext cx="10328889" cy="1876604"/>
              </a:xfrm>
              <a:prstGeom prst="rect">
                <a:avLst/>
              </a:prstGeom>
              <a:blipFill>
                <a:blip r:embed="rId2"/>
                <a:stretch>
                  <a:fillRect l="-531" b="-4870"/>
                </a:stretch>
              </a:blipFill>
            </p:spPr>
            <p:txBody>
              <a:bodyPr/>
              <a:lstStyle/>
              <a:p>
                <a:r>
                  <a:rPr lang="en-US">
                    <a:noFill/>
                  </a:rPr>
                  <a:t> </a:t>
                </a:r>
              </a:p>
            </p:txBody>
          </p:sp>
        </mc:Fallback>
      </mc:AlternateContent>
      <p:pic>
        <p:nvPicPr>
          <p:cNvPr id="19" name="Picture 18" descr="Chart, line chart&#10;&#10;Description automatically generated">
            <a:extLst>
              <a:ext uri="{FF2B5EF4-FFF2-40B4-BE49-F238E27FC236}">
                <a16:creationId xmlns:a16="http://schemas.microsoft.com/office/drawing/2014/main" id="{364A7C4E-9ADA-4F0E-BD0B-0C57CCD9C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45" y="2629422"/>
            <a:ext cx="5596020" cy="3948418"/>
          </a:xfrm>
          <a:prstGeom prst="rect">
            <a:avLst/>
          </a:prstGeom>
        </p:spPr>
      </p:pic>
      <p:pic>
        <p:nvPicPr>
          <p:cNvPr id="21" name="Picture 20" descr="Chart, line chart&#10;&#10;Description automatically generated">
            <a:extLst>
              <a:ext uri="{FF2B5EF4-FFF2-40B4-BE49-F238E27FC236}">
                <a16:creationId xmlns:a16="http://schemas.microsoft.com/office/drawing/2014/main" id="{78E13FD8-1A0F-4278-BBD8-871677BFB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635" y="2629422"/>
            <a:ext cx="5596020" cy="3948419"/>
          </a:xfrm>
          <a:prstGeom prst="rect">
            <a:avLst/>
          </a:prstGeom>
        </p:spPr>
      </p:pic>
      <p:sp>
        <p:nvSpPr>
          <p:cNvPr id="22" name="TextBox 21">
            <a:extLst>
              <a:ext uri="{FF2B5EF4-FFF2-40B4-BE49-F238E27FC236}">
                <a16:creationId xmlns:a16="http://schemas.microsoft.com/office/drawing/2014/main" id="{CAC35B45-945F-4EB5-A47D-B9411195E5AE}"/>
              </a:ext>
            </a:extLst>
          </p:cNvPr>
          <p:cNvSpPr txBox="1"/>
          <p:nvPr/>
        </p:nvSpPr>
        <p:spPr>
          <a:xfrm>
            <a:off x="587352" y="6423951"/>
            <a:ext cx="5575282" cy="307777"/>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Figure 2: Cosine Similarity Visualization at a very early stage of training.</a:t>
            </a:r>
            <a:endParaRPr lang="en-IN" i="1">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E2AA702-544D-462F-B365-A44DFBA08E1F}"/>
              </a:ext>
            </a:extLst>
          </p:cNvPr>
          <p:cNvSpPr txBox="1"/>
          <p:nvPr/>
        </p:nvSpPr>
        <p:spPr>
          <a:xfrm>
            <a:off x="6464267" y="6426928"/>
            <a:ext cx="5110480" cy="307777"/>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Figure 3: Cosine Similarity Visualization at later stage of training.</a:t>
            </a:r>
            <a:endParaRPr lang="en-IN"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47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35318E-E9F3-44B6-8A84-A2E563D6F017}"/>
              </a:ext>
            </a:extLst>
          </p:cNvPr>
          <p:cNvSpPr>
            <a:spLocks noGrp="1"/>
          </p:cNvSpPr>
          <p:nvPr>
            <p:ph type="sldNum" idx="12"/>
          </p:nvPr>
        </p:nvSpPr>
        <p:spPr>
          <a:xfrm>
            <a:off x="137012" y="5980985"/>
            <a:ext cx="11932501" cy="679272"/>
          </a:xfrm>
        </p:spPr>
        <p:txBody>
          <a:bodyPr/>
          <a:lstStyle/>
          <a:p>
            <a:fld id="{00000000-1234-1234-1234-123412341234}" type="slidenum">
              <a:rPr lang="en" smtClean="0"/>
              <a:pPr/>
              <a:t>7</a:t>
            </a:fld>
            <a:endParaRPr lang="en"/>
          </a:p>
        </p:txBody>
      </p:sp>
      <p:pic>
        <p:nvPicPr>
          <p:cNvPr id="5" name="Picture 4">
            <a:extLst>
              <a:ext uri="{FF2B5EF4-FFF2-40B4-BE49-F238E27FC236}">
                <a16:creationId xmlns:a16="http://schemas.microsoft.com/office/drawing/2014/main" id="{2E6D08BA-014A-4902-9CB4-795EDD21B4D3}"/>
              </a:ext>
            </a:extLst>
          </p:cNvPr>
          <p:cNvPicPr>
            <a:picLocks noChangeAspect="1"/>
          </p:cNvPicPr>
          <p:nvPr/>
        </p:nvPicPr>
        <p:blipFill>
          <a:blip r:embed="rId2"/>
          <a:stretch>
            <a:fillRect/>
          </a:stretch>
        </p:blipFill>
        <p:spPr>
          <a:xfrm>
            <a:off x="4123419" y="4820460"/>
            <a:ext cx="4442845" cy="1074513"/>
          </a:xfrm>
          <a:prstGeom prst="rect">
            <a:avLst/>
          </a:prstGeom>
        </p:spPr>
      </p:pic>
      <p:sp>
        <p:nvSpPr>
          <p:cNvPr id="7" name="TextBox 6">
            <a:extLst>
              <a:ext uri="{FF2B5EF4-FFF2-40B4-BE49-F238E27FC236}">
                <a16:creationId xmlns:a16="http://schemas.microsoft.com/office/drawing/2014/main" id="{27673E76-4721-43C8-A819-AC0270451030}"/>
              </a:ext>
            </a:extLst>
          </p:cNvPr>
          <p:cNvSpPr txBox="1"/>
          <p:nvPr/>
        </p:nvSpPr>
        <p:spPr>
          <a:xfrm>
            <a:off x="4123419" y="126894"/>
            <a:ext cx="3566210"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Dynamic Threshold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2191154-FD77-49CB-8EBA-B56063DCDDD4}"/>
                  </a:ext>
                </a:extLst>
              </p:cNvPr>
              <p:cNvSpPr txBox="1"/>
              <p:nvPr/>
            </p:nvSpPr>
            <p:spPr>
              <a:xfrm>
                <a:off x="670561" y="883921"/>
                <a:ext cx="10637519" cy="5011052"/>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Even though most similar cache feature vector is obtained for the input vector, but this can be false positive.</a:t>
                </a: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Threshold </a:t>
                </a:r>
                <a14:m>
                  <m:oMath xmlns:m="http://schemas.openxmlformats.org/officeDocument/2006/math">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IN" sz="2400">
                            <a:latin typeface="Cambria Math" panose="02040503050406030204" pitchFamily="18" charset="0"/>
                            <a:ea typeface="Calibri" panose="020F0502020204030204" pitchFamily="34" charset="0"/>
                            <a:cs typeface="Times New Roman" panose="02020603050405020304" pitchFamily="18" charset="0"/>
                          </a:rPr>
                          <m:t>ε</m:t>
                        </m:r>
                      </m:e>
                    </m:d>
                  </m:oMath>
                </a14:m>
                <a:r>
                  <a:rPr lang="en-IN" sz="2400">
                    <a:latin typeface="Times New Roman" panose="02020603050405020304" pitchFamily="18" charset="0"/>
                    <a:ea typeface="Calibri" panose="020F0502020204030204" pitchFamily="34" charset="0"/>
                    <a:cs typeface="Times New Roman" panose="02020603050405020304" pitchFamily="18" charset="0"/>
                  </a:rPr>
                  <a:t> is calculated as cosine similarity between </a:t>
                </a:r>
                <a14:m>
                  <m:oMath xmlns:m="http://schemas.openxmlformats.org/officeDocument/2006/math">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a:latin typeface="Cambria Math" panose="02040503050406030204" pitchFamily="18" charset="0"/>
                            <a:ea typeface="Calibri" panose="020F0502020204030204" pitchFamily="34" charset="0"/>
                            <a:cs typeface="Times New Roman" panose="02020603050405020304" pitchFamily="18" charset="0"/>
                          </a:rPr>
                          <m:t>𝑉</m:t>
                        </m:r>
                      </m:e>
                      <m:sub>
                        <m:r>
                          <a:rPr lang="en-IN" sz="2400">
                            <a:latin typeface="Cambria Math" panose="02040503050406030204" pitchFamily="18" charset="0"/>
                            <a:ea typeface="Calibri" panose="020F0502020204030204" pitchFamily="34" charset="0"/>
                            <a:cs typeface="Times New Roman" panose="02020603050405020304" pitchFamily="18" charset="0"/>
                          </a:rPr>
                          <m:t>𝑛𝑒𝑤</m:t>
                        </m:r>
                      </m:sub>
                    </m:sSub>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r>
                          <a:rPr lang="en-IN" sz="2400">
                            <a:latin typeface="Cambria Math" panose="02040503050406030204" pitchFamily="18" charset="0"/>
                            <a:ea typeface="Calibri" panose="020F0502020204030204" pitchFamily="34" charset="0"/>
                            <a:cs typeface="Times New Roman" panose="02020603050405020304" pitchFamily="18" charset="0"/>
                          </a:rPr>
                          <m:t>𝑈</m:t>
                        </m:r>
                      </m:e>
                    </m:d>
                    <m:r>
                      <a:rPr lang="en-US" sz="2400" b="0" i="0" smtClean="0">
                        <a:latin typeface="Cambria Math" panose="02040503050406030204" pitchFamily="18" charset="0"/>
                        <a:ea typeface="Calibri" panose="020F0502020204030204" pitchFamily="34" charset="0"/>
                        <a:cs typeface="Times New Roman" panose="02020603050405020304" pitchFamily="18" charset="0"/>
                      </a:rPr>
                      <m:t> </m:t>
                    </m:r>
                    <m:r>
                      <a:rPr lang="en-IN" sz="2400">
                        <a:latin typeface="Cambria Math" panose="02040503050406030204" pitchFamily="18" charset="0"/>
                        <a:ea typeface="Calibri" panose="020F0502020204030204" pitchFamily="34" charset="0"/>
                        <a:cs typeface="Times New Roman" panose="02020603050405020304" pitchFamily="18" charset="0"/>
                      </a:rPr>
                      <m:t>𝑎𝑛𝑑</m:t>
                    </m:r>
                    <m:r>
                      <a:rPr lang="en-US" sz="2400" b="0" i="0"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i="1">
                            <a:latin typeface="Cambria Math" panose="02040503050406030204" pitchFamily="18" charset="0"/>
                            <a:ea typeface="Calibri" panose="020F0502020204030204" pitchFamily="34" charset="0"/>
                            <a:cs typeface="Times New Roman" panose="02020603050405020304" pitchFamily="18" charset="0"/>
                          </a:rPr>
                        </m:ctrlPr>
                      </m:sSubPr>
                      <m:e>
                        <m:r>
                          <a:rPr lang="en-IN" sz="2400">
                            <a:latin typeface="Cambria Math" panose="02040503050406030204" pitchFamily="18" charset="0"/>
                            <a:ea typeface="Calibri" panose="020F0502020204030204" pitchFamily="34" charset="0"/>
                            <a:cs typeface="Times New Roman" panose="02020603050405020304" pitchFamily="18" charset="0"/>
                          </a:rPr>
                          <m:t>𝑉</m:t>
                        </m:r>
                      </m:e>
                      <m:sub>
                        <m:r>
                          <a:rPr lang="en-IN" sz="2400">
                            <a:latin typeface="Cambria Math" panose="02040503050406030204" pitchFamily="18" charset="0"/>
                            <a:ea typeface="Calibri" panose="020F0502020204030204" pitchFamily="34" charset="0"/>
                            <a:cs typeface="Times New Roman" panose="02020603050405020304" pitchFamily="18" charset="0"/>
                          </a:rPr>
                          <m:t>𝑐𝑎𝑐h𝑒𝑑</m:t>
                        </m:r>
                      </m:sub>
                    </m:sSub>
                    <m:d>
                      <m:dPr>
                        <m:ctrlPr>
                          <a:rPr lang="en-IN" sz="2400" i="1">
                            <a:latin typeface="Cambria Math" panose="02040503050406030204" pitchFamily="18" charset="0"/>
                            <a:ea typeface="Calibri" panose="020F0502020204030204" pitchFamily="34" charset="0"/>
                            <a:cs typeface="Times New Roman" panose="02020603050405020304" pitchFamily="18" charset="0"/>
                          </a:rPr>
                        </m:ctrlPr>
                      </m:dPr>
                      <m:e>
                        <m:r>
                          <a:rPr lang="en-IN" sz="2400">
                            <a:latin typeface="Cambria Math" panose="02040503050406030204" pitchFamily="18" charset="0"/>
                            <a:ea typeface="Calibri" panose="020F0502020204030204" pitchFamily="34" charset="0"/>
                            <a:cs typeface="Times New Roman" panose="02020603050405020304" pitchFamily="18" charset="0"/>
                          </a:rPr>
                          <m:t>𝐶</m:t>
                        </m:r>
                      </m:e>
                    </m:d>
                  </m:oMath>
                </a14:m>
                <a:endParaRPr lang="en-IN" sz="2400">
                  <a:latin typeface="Times New Roman" panose="020206030504050203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m:rPr>
                              <m:sty m:val="p"/>
                            </m:rPr>
                            <a:rPr lang="en-IN" sz="2400">
                              <a:latin typeface="Cambria Math" panose="02040503050406030204" pitchFamily="18" charset="0"/>
                            </a:rPr>
                            <m:t>ε</m:t>
                          </m:r>
                        </m:e>
                        <m:sub>
                          <m:r>
                            <a:rPr lang="en-IN" sz="2400" i="1">
                              <a:latin typeface="Cambria Math" panose="02040503050406030204" pitchFamily="18" charset="0"/>
                            </a:rPr>
                            <m:t>𝑛𝑒𝑤</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𝑖</m:t>
                              </m:r>
                            </m:sub>
                            <m:sup/>
                            <m:e>
                              <m:d>
                                <m:dPr>
                                  <m:ctrlPr>
                                    <a:rPr lang="en-IN" sz="2400" i="1">
                                      <a:solidFill>
                                        <a:srgbClr val="836967"/>
                                      </a:solidFill>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𝑈</m:t>
                                      </m:r>
                                    </m:e>
                                    <m:sub>
                                      <m:r>
                                        <a:rPr lang="en-IN" sz="2400" i="1">
                                          <a:latin typeface="Cambria Math" panose="02040503050406030204" pitchFamily="18" charset="0"/>
                                        </a:rPr>
                                        <m:t>𝑖</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𝑖</m:t>
                                      </m:r>
                                    </m:sub>
                                  </m:sSub>
                                </m:e>
                              </m:d>
                            </m:e>
                          </m:nary>
                        </m:num>
                        <m:den>
                          <m:rad>
                            <m:radPr>
                              <m:degHide m:val="on"/>
                              <m:ctrlPr>
                                <a:rPr lang="en-IN" sz="2400" i="1">
                                  <a:solidFill>
                                    <a:srgbClr val="836967"/>
                                  </a:solidFill>
                                  <a:latin typeface="Cambria Math" panose="02040503050406030204" pitchFamily="18" charset="0"/>
                                </a:rPr>
                              </m:ctrlPr>
                            </m:radPr>
                            <m:deg/>
                            <m:e>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𝑖</m:t>
                                  </m:r>
                                </m:sub>
                                <m:sup/>
                                <m:e>
                                  <m:sSup>
                                    <m:sSupPr>
                                      <m:ctrlPr>
                                        <a:rPr lang="en-IN" sz="2400" i="1">
                                          <a:solidFill>
                                            <a:srgbClr val="836967"/>
                                          </a:solidFill>
                                          <a:latin typeface="Cambria Math" panose="02040503050406030204" pitchFamily="18" charset="0"/>
                                        </a:rPr>
                                      </m:ctrlPr>
                                    </m:sSupPr>
                                    <m:e>
                                      <m:d>
                                        <m:dPr>
                                          <m:ctrlPr>
                                            <a:rPr lang="en-IN" sz="2400" i="1">
                                              <a:solidFill>
                                                <a:srgbClr val="836967"/>
                                              </a:solidFill>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𝑈</m:t>
                                              </m:r>
                                            </m:e>
                                            <m:sub>
                                              <m:r>
                                                <a:rPr lang="en-IN" sz="2400" i="1">
                                                  <a:latin typeface="Cambria Math" panose="02040503050406030204" pitchFamily="18" charset="0"/>
                                                </a:rPr>
                                                <m:t>𝑖</m:t>
                                              </m:r>
                                            </m:sub>
                                          </m:sSub>
                                        </m:e>
                                      </m:d>
                                    </m:e>
                                    <m:sup>
                                      <m:r>
                                        <a:rPr lang="en-IN" sz="2400" i="0">
                                          <a:latin typeface="Cambria Math" panose="02040503050406030204" pitchFamily="18" charset="0"/>
                                        </a:rPr>
                                        <m:t>2</m:t>
                                      </m:r>
                                    </m:sup>
                                  </m:sSup>
                                </m:e>
                              </m:nary>
                            </m:e>
                          </m:rad>
                          <m:r>
                            <a:rPr lang="en-IN" sz="2400" i="0">
                              <a:latin typeface="Cambria Math" panose="02040503050406030204" pitchFamily="18" charset="0"/>
                            </a:rPr>
                            <m:t>×</m:t>
                          </m:r>
                          <m:rad>
                            <m:radPr>
                              <m:degHide m:val="on"/>
                              <m:ctrlPr>
                                <a:rPr lang="en-IN" sz="2400" i="1">
                                  <a:solidFill>
                                    <a:srgbClr val="836967"/>
                                  </a:solidFill>
                                  <a:latin typeface="Cambria Math" panose="02040503050406030204" pitchFamily="18" charset="0"/>
                                </a:rPr>
                              </m:ctrlPr>
                            </m:radPr>
                            <m:deg/>
                            <m:e>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𝑖</m:t>
                                  </m:r>
                                </m:sub>
                                <m:sup/>
                                <m:e>
                                  <m:sSup>
                                    <m:sSupPr>
                                      <m:ctrlPr>
                                        <a:rPr lang="en-IN" sz="2400" i="1">
                                          <a:solidFill>
                                            <a:srgbClr val="836967"/>
                                          </a:solidFill>
                                          <a:latin typeface="Cambria Math" panose="02040503050406030204" pitchFamily="18" charset="0"/>
                                        </a:rPr>
                                      </m:ctrlPr>
                                    </m:sSupPr>
                                    <m:e>
                                      <m:d>
                                        <m:dPr>
                                          <m:ctrlPr>
                                            <a:rPr lang="en-IN" sz="2400" i="1">
                                              <a:solidFill>
                                                <a:srgbClr val="836967"/>
                                              </a:solidFill>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𝑖</m:t>
                                              </m:r>
                                            </m:sub>
                                          </m:sSub>
                                        </m:e>
                                      </m:d>
                                    </m:e>
                                    <m:sup>
                                      <m:r>
                                        <a:rPr lang="en-IN" sz="2400" i="0">
                                          <a:latin typeface="Cambria Math" panose="02040503050406030204" pitchFamily="18" charset="0"/>
                                        </a:rPr>
                                        <m:t>2</m:t>
                                      </m:r>
                                    </m:sup>
                                  </m:sSup>
                                </m:e>
                              </m:nary>
                            </m:e>
                          </m:rad>
                        </m:den>
                      </m:f>
                    </m:oMath>
                  </m:oMathPara>
                </a14:m>
                <a:endParaRPr lang="en-IN" sz="2400">
                  <a:latin typeface="Times New Roman" panose="02020603050405020304" pitchFamily="18" charset="0"/>
                  <a:ea typeface="Calibri" panose="020F0502020204030204" pitchFamily="34" charset="0"/>
                  <a:cs typeface="Times New Roman" panose="02020603050405020304" pitchFamily="18" charset="0"/>
                </a:endParaRPr>
              </a:p>
              <a:p>
                <a:endParaRPr lang="en-IN"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Threshold is also updated every time the cache is accumulated.</a:t>
                </a:r>
              </a:p>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m:rPr>
                              <m:sty m:val="p"/>
                            </m:rPr>
                            <a:rPr lang="en-IN" sz="2400">
                              <a:latin typeface="Cambria Math" panose="02040503050406030204" pitchFamily="18" charset="0"/>
                            </a:rPr>
                            <m:t>ε</m:t>
                          </m:r>
                        </m:e>
                        <m:sub>
                          <m:r>
                            <a:rPr lang="en-IN" sz="2400" i="1">
                              <a:latin typeface="Cambria Math" panose="02040503050406030204" pitchFamily="18" charset="0"/>
                            </a:rPr>
                            <m:t>𝑐𝑎𝑐h𝑒𝑑</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d>
                            <m:dPr>
                              <m:ctrlPr>
                                <a:rPr lang="en-IN" sz="2400" i="1">
                                  <a:solidFill>
                                    <a:srgbClr val="836967"/>
                                  </a:solidFill>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ε</m:t>
                                  </m:r>
                                </m:e>
                                <m:sub>
                                  <m:r>
                                    <a:rPr lang="en-IN" sz="2400" i="1">
                                      <a:latin typeface="Cambria Math" panose="02040503050406030204" pitchFamily="18" charset="0"/>
                                    </a:rPr>
                                    <m:t>𝑐𝑎𝑐h𝑒𝑑</m:t>
                                  </m:r>
                                </m:sub>
                              </m:sSub>
                              <m:r>
                                <a:rPr lang="en-IN" sz="2400" i="0">
                                  <a:latin typeface="Cambria Math" panose="02040503050406030204" pitchFamily="18" charset="0"/>
                                </a:rPr>
                                <m:t>×</m:t>
                              </m:r>
                              <m:r>
                                <a:rPr lang="en-IN" sz="2400" i="1">
                                  <a:latin typeface="Cambria Math" panose="02040503050406030204" pitchFamily="18" charset="0"/>
                                </a:rPr>
                                <m:t>𝑛</m:t>
                              </m:r>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m:rPr>
                                  <m:sty m:val="p"/>
                                </m:rPr>
                                <a:rPr lang="en-IN" sz="2400" i="0">
                                  <a:latin typeface="Cambria Math" panose="02040503050406030204" pitchFamily="18" charset="0"/>
                                </a:rPr>
                                <m:t>ε</m:t>
                              </m:r>
                            </m:e>
                            <m:sub>
                              <m:r>
                                <a:rPr lang="en-IN" sz="2400" i="1">
                                  <a:latin typeface="Cambria Math" panose="02040503050406030204" pitchFamily="18" charset="0"/>
                                </a:rPr>
                                <m:t>𝑛𝑒𝑤</m:t>
                              </m:r>
                            </m:sub>
                          </m:sSub>
                        </m:num>
                        <m:den>
                          <m:r>
                            <a:rPr lang="en-IN" sz="2400" i="1">
                              <a:latin typeface="Cambria Math" panose="02040503050406030204" pitchFamily="18" charset="0"/>
                            </a:rPr>
                            <m:t>𝑛</m:t>
                          </m:r>
                          <m:r>
                            <a:rPr lang="en-IN" sz="2400" i="0">
                              <a:latin typeface="Cambria Math" panose="02040503050406030204" pitchFamily="18" charset="0"/>
                            </a:rPr>
                            <m:t>+</m:t>
                          </m:r>
                          <m:r>
                            <a:rPr lang="en-IN" sz="2400" i="1">
                              <a:latin typeface="Cambria Math" panose="02040503050406030204" pitchFamily="18" charset="0"/>
                            </a:rPr>
                            <m:t>𝑏</m:t>
                          </m:r>
                        </m:den>
                      </m:f>
                    </m:oMath>
                  </m:oMathPara>
                </a14:m>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ea typeface="Calibri" panose="020F0502020204030204" pitchFamily="34" charset="0"/>
                    <a:cs typeface="Times New Roman" panose="02020603050405020304" pitchFamily="18" charset="0"/>
                  </a:rPr>
                  <a:t>Cache Hit and Cache Miss is determined using threshold and label comparison with true values.</a:t>
                </a:r>
              </a:p>
              <a:p>
                <a:pPr marL="342900" indent="-342900">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02191154-FD77-49CB-8EBA-B56063DCDDD4}"/>
                  </a:ext>
                </a:extLst>
              </p:cNvPr>
              <p:cNvSpPr txBox="1">
                <a:spLocks noRot="1" noChangeAspect="1" noMove="1" noResize="1" noEditPoints="1" noAdjustHandles="1" noChangeArrowheads="1" noChangeShapeType="1" noTextEdit="1"/>
              </p:cNvSpPr>
              <p:nvPr/>
            </p:nvSpPr>
            <p:spPr>
              <a:xfrm>
                <a:off x="670561" y="883921"/>
                <a:ext cx="10637519" cy="5011052"/>
              </a:xfrm>
              <a:prstGeom prst="rect">
                <a:avLst/>
              </a:prstGeom>
              <a:blipFill>
                <a:blip r:embed="rId3"/>
                <a:stretch>
                  <a:fillRect l="-745" t="-973" r="-745"/>
                </a:stretch>
              </a:blipFill>
            </p:spPr>
            <p:txBody>
              <a:bodyPr/>
              <a:lstStyle/>
              <a:p>
                <a:r>
                  <a:rPr lang="en-US">
                    <a:noFill/>
                  </a:rPr>
                  <a:t> </a:t>
                </a:r>
              </a:p>
            </p:txBody>
          </p:sp>
        </mc:Fallback>
      </mc:AlternateContent>
    </p:spTree>
    <p:extLst>
      <p:ext uri="{BB962C8B-B14F-4D97-AF65-F5344CB8AC3E}">
        <p14:creationId xmlns:p14="http://schemas.microsoft.com/office/powerpoint/2010/main" val="343999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FFC213FE-18F1-67DF-3CD0-1BF6B54AEAC4}"/>
              </a:ext>
            </a:extLst>
          </p:cNvPr>
          <p:cNvSpPr>
            <a:spLocks noGrp="1"/>
          </p:cNvSpPr>
          <p:nvPr/>
        </p:nvSpPr>
        <p:spPr>
          <a:xfrm>
            <a:off x="106532" y="6001305"/>
            <a:ext cx="11932501" cy="679272"/>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latin typeface="Times New Roman"/>
                <a:cs typeface="Times New Roman"/>
              </a:rPr>
              <a:pPr/>
              <a:t>8</a:t>
            </a:fld>
            <a:endParaRPr lang="en">
              <a:latin typeface="Times New Roman"/>
              <a:cs typeface="Times New Roman"/>
            </a:endParaRPr>
          </a:p>
        </p:txBody>
      </p:sp>
      <p:sp>
        <p:nvSpPr>
          <p:cNvPr id="11" name="TextBox 2">
            <a:extLst>
              <a:ext uri="{FF2B5EF4-FFF2-40B4-BE49-F238E27FC236}">
                <a16:creationId xmlns:a16="http://schemas.microsoft.com/office/drawing/2014/main" id="{CC3D57C0-AFF0-75ED-E5A9-7D0235C350E2}"/>
              </a:ext>
            </a:extLst>
          </p:cNvPr>
          <p:cNvSpPr txBox="1"/>
          <p:nvPr/>
        </p:nvSpPr>
        <p:spPr>
          <a:xfrm>
            <a:off x="3042314" y="640753"/>
            <a:ext cx="6414141"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rgbClr val="000000"/>
                </a:solidFill>
                <a:latin typeface="Times New Roman"/>
                <a:cs typeface="Times New Roman"/>
              </a:rPr>
              <a:t>Training model on Feature maps</a:t>
            </a:r>
            <a:endParaRPr lang="en-US"/>
          </a:p>
        </p:txBody>
      </p:sp>
      <p:sp>
        <p:nvSpPr>
          <p:cNvPr id="12" name="TextBox 3">
            <a:extLst>
              <a:ext uri="{FF2B5EF4-FFF2-40B4-BE49-F238E27FC236}">
                <a16:creationId xmlns:a16="http://schemas.microsoft.com/office/drawing/2014/main" id="{C4ED0107-C0F6-630E-28B7-031DD9D90F80}"/>
              </a:ext>
            </a:extLst>
          </p:cNvPr>
          <p:cNvSpPr txBox="1"/>
          <p:nvPr/>
        </p:nvSpPr>
        <p:spPr>
          <a:xfrm>
            <a:off x="837460" y="1162975"/>
            <a:ext cx="10827046" cy="445795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latin typeface="Times New Roman"/>
                <a:ea typeface="+mn-lt"/>
                <a:cs typeface="Times New Roman"/>
              </a:rPr>
              <a:t> </a:t>
            </a:r>
            <a:r>
              <a:rPr lang="en-IN" sz="2400">
                <a:solidFill>
                  <a:srgbClr val="000000"/>
                </a:solidFill>
                <a:latin typeface="Times New Roman"/>
                <a:cs typeface="Times New Roman"/>
              </a:rPr>
              <a:t>Simple Network architecture </a:t>
            </a:r>
          </a:p>
          <a:p>
            <a:pPr lvl="1" algn="just"/>
            <a:r>
              <a:rPr lang="en-IN" sz="2400">
                <a:solidFill>
                  <a:srgbClr val="000000"/>
                </a:solidFill>
                <a:latin typeface="Times New Roman"/>
                <a:cs typeface="Times New Roman"/>
              </a:rPr>
              <a:t>conv – </a:t>
            </a:r>
            <a:r>
              <a:rPr lang="en-IN" sz="2400" err="1">
                <a:solidFill>
                  <a:srgbClr val="000000"/>
                </a:solidFill>
                <a:latin typeface="Times New Roman"/>
                <a:cs typeface="Times New Roman"/>
              </a:rPr>
              <a:t>maxpool</a:t>
            </a:r>
            <a:r>
              <a:rPr lang="en-IN" sz="2400">
                <a:solidFill>
                  <a:srgbClr val="000000"/>
                </a:solidFill>
                <a:latin typeface="Times New Roman"/>
                <a:cs typeface="Times New Roman"/>
              </a:rPr>
              <a:t> – </a:t>
            </a:r>
            <a:r>
              <a:rPr lang="en-IN" sz="2400" err="1">
                <a:solidFill>
                  <a:srgbClr val="000000"/>
                </a:solidFill>
                <a:latin typeface="Times New Roman"/>
                <a:cs typeface="Times New Roman"/>
              </a:rPr>
              <a:t>relu</a:t>
            </a:r>
            <a:r>
              <a:rPr lang="en-IN" sz="2400">
                <a:solidFill>
                  <a:srgbClr val="000000"/>
                </a:solidFill>
                <a:latin typeface="Times New Roman"/>
                <a:cs typeface="Times New Roman"/>
              </a:rPr>
              <a:t> – conv – </a:t>
            </a:r>
            <a:r>
              <a:rPr lang="en-IN" sz="2400" err="1">
                <a:solidFill>
                  <a:srgbClr val="000000"/>
                </a:solidFill>
                <a:latin typeface="Times New Roman"/>
                <a:cs typeface="Times New Roman"/>
              </a:rPr>
              <a:t>maxpool</a:t>
            </a:r>
            <a:r>
              <a:rPr lang="en-IN" sz="2400">
                <a:solidFill>
                  <a:srgbClr val="000000"/>
                </a:solidFill>
                <a:latin typeface="Times New Roman"/>
                <a:cs typeface="Times New Roman"/>
              </a:rPr>
              <a:t> – </a:t>
            </a:r>
            <a:r>
              <a:rPr lang="en-IN" sz="2400" err="1">
                <a:solidFill>
                  <a:srgbClr val="000000"/>
                </a:solidFill>
                <a:latin typeface="Times New Roman"/>
                <a:cs typeface="Times New Roman"/>
              </a:rPr>
              <a:t>relu</a:t>
            </a:r>
            <a:r>
              <a:rPr lang="en-IN" sz="2400">
                <a:solidFill>
                  <a:srgbClr val="000000"/>
                </a:solidFill>
                <a:latin typeface="Times New Roman"/>
                <a:cs typeface="Times New Roman"/>
              </a:rPr>
              <a:t> – linear – </a:t>
            </a:r>
            <a:r>
              <a:rPr lang="en-IN" sz="2400" err="1">
                <a:solidFill>
                  <a:srgbClr val="000000"/>
                </a:solidFill>
                <a:latin typeface="Times New Roman"/>
                <a:cs typeface="Times New Roman"/>
              </a:rPr>
              <a:t>relu</a:t>
            </a:r>
            <a:r>
              <a:rPr lang="en-IN" sz="2400">
                <a:solidFill>
                  <a:srgbClr val="000000"/>
                </a:solidFill>
                <a:latin typeface="Times New Roman"/>
                <a:cs typeface="Times New Roman"/>
              </a:rPr>
              <a:t> – linear – </a:t>
            </a:r>
            <a:r>
              <a:rPr lang="en-IN" sz="2400" err="1">
                <a:solidFill>
                  <a:srgbClr val="000000"/>
                </a:solidFill>
                <a:latin typeface="Times New Roman"/>
                <a:cs typeface="Times New Roman"/>
              </a:rPr>
              <a:t>softmax</a:t>
            </a:r>
            <a:endParaRPr lang="en-IN" sz="2400">
              <a:solidFill>
                <a:srgbClr val="000000"/>
              </a:solidFill>
              <a:latin typeface="Times New Roman"/>
              <a:cs typeface="Times New Roman"/>
            </a:endParaRPr>
          </a:p>
          <a:p>
            <a:pPr algn="just"/>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Train a model on original images</a:t>
            </a:r>
          </a:p>
          <a:p>
            <a:pPr algn="just"/>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Extract feature maps from first convolution layer</a:t>
            </a:r>
          </a:p>
          <a:p>
            <a:pPr algn="just"/>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Train the same model on feature maps </a:t>
            </a:r>
          </a:p>
          <a:p>
            <a:pPr algn="just">
              <a:buFont typeface="Arial" panose="020B0604020202020204" pitchFamily="34" charset="0"/>
              <a:buChar char="•"/>
            </a:pPr>
            <a:endParaRPr lang="en-IN" sz="2400">
              <a:latin typeface="Times New Roman"/>
              <a:cs typeface="Times New Roman"/>
            </a:endParaRPr>
          </a:p>
          <a:p>
            <a:pPr marL="285750" indent="-285750" algn="just">
              <a:lnSpc>
                <a:spcPct val="150000"/>
              </a:lnSpc>
              <a:buFont typeface="Arial" panose="020B0604020202020204" pitchFamily="34" charset="0"/>
              <a:buChar char="•"/>
            </a:pPr>
            <a:endParaRPr lang="en-US" sz="2400">
              <a:latin typeface="Times New Roman"/>
              <a:cs typeface="Times New Roman"/>
            </a:endParaRPr>
          </a:p>
        </p:txBody>
      </p:sp>
    </p:spTree>
    <p:extLst>
      <p:ext uri="{BB962C8B-B14F-4D97-AF65-F5344CB8AC3E}">
        <p14:creationId xmlns:p14="http://schemas.microsoft.com/office/powerpoint/2010/main" val="28750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27608-6C40-7845-23B8-6A88E13C916E}"/>
              </a:ext>
            </a:extLst>
          </p:cNvPr>
          <p:cNvSpPr>
            <a:spLocks noGrp="1"/>
          </p:cNvSpPr>
          <p:nvPr>
            <p:ph type="sldNum" idx="12"/>
          </p:nvPr>
        </p:nvSpPr>
        <p:spPr/>
        <p:txBody>
          <a:bodyPr/>
          <a:lstStyle/>
          <a:p>
            <a:fld id="{00000000-1234-1234-1234-123412341234}" type="slidenum">
              <a:rPr lang="en" smtClean="0"/>
              <a:pPr/>
              <a:t>9</a:t>
            </a:fld>
            <a:endParaRPr lang="en"/>
          </a:p>
        </p:txBody>
      </p:sp>
      <p:sp>
        <p:nvSpPr>
          <p:cNvPr id="3" name="Slide Number Placeholder 1">
            <a:extLst>
              <a:ext uri="{FF2B5EF4-FFF2-40B4-BE49-F238E27FC236}">
                <a16:creationId xmlns:a16="http://schemas.microsoft.com/office/drawing/2014/main" id="{05F35928-E83A-2ED6-30A3-969200E43A95}"/>
              </a:ext>
            </a:extLst>
          </p:cNvPr>
          <p:cNvSpPr>
            <a:spLocks noGrp="1"/>
          </p:cNvSpPr>
          <p:nvPr/>
        </p:nvSpPr>
        <p:spPr>
          <a:xfrm>
            <a:off x="106532" y="6001305"/>
            <a:ext cx="11932501" cy="679272"/>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733" kern="1200">
                <a:solidFill>
                  <a:schemeClr val="accent6"/>
                </a:solidFill>
                <a:latin typeface="Lato"/>
                <a:ea typeface="Lato"/>
                <a:cs typeface="Lato"/>
                <a:sym typeface="Lato"/>
              </a:defRPr>
            </a:lvl1pPr>
            <a:lvl2pPr marL="457200" lvl="1" algn="r" defTabSz="914400" rtl="0" eaLnBrk="1" latinLnBrk="0" hangingPunct="1">
              <a:buNone/>
              <a:defRPr sz="1733" kern="1200">
                <a:solidFill>
                  <a:schemeClr val="accent6"/>
                </a:solidFill>
                <a:latin typeface="Lato"/>
                <a:ea typeface="Lato"/>
                <a:cs typeface="Lato"/>
                <a:sym typeface="Lato"/>
              </a:defRPr>
            </a:lvl2pPr>
            <a:lvl3pPr marL="914400" lvl="2" algn="r" defTabSz="914400" rtl="0" eaLnBrk="1" latinLnBrk="0" hangingPunct="1">
              <a:buNone/>
              <a:defRPr sz="1733" kern="1200">
                <a:solidFill>
                  <a:schemeClr val="accent6"/>
                </a:solidFill>
                <a:latin typeface="Lato"/>
                <a:ea typeface="Lato"/>
                <a:cs typeface="Lato"/>
                <a:sym typeface="Lato"/>
              </a:defRPr>
            </a:lvl3pPr>
            <a:lvl4pPr marL="1371600" lvl="3" algn="r" defTabSz="914400" rtl="0" eaLnBrk="1" latinLnBrk="0" hangingPunct="1">
              <a:buNone/>
              <a:defRPr sz="1733" kern="1200">
                <a:solidFill>
                  <a:schemeClr val="accent6"/>
                </a:solidFill>
                <a:latin typeface="Lato"/>
                <a:ea typeface="Lato"/>
                <a:cs typeface="Lato"/>
                <a:sym typeface="Lato"/>
              </a:defRPr>
            </a:lvl4pPr>
            <a:lvl5pPr marL="1828800" lvl="4" algn="r" defTabSz="914400" rtl="0" eaLnBrk="1" latinLnBrk="0" hangingPunct="1">
              <a:buNone/>
              <a:defRPr sz="1733" kern="1200">
                <a:solidFill>
                  <a:schemeClr val="accent6"/>
                </a:solidFill>
                <a:latin typeface="Lato"/>
                <a:ea typeface="Lato"/>
                <a:cs typeface="Lato"/>
                <a:sym typeface="Lato"/>
              </a:defRPr>
            </a:lvl5pPr>
            <a:lvl6pPr marL="2286000" lvl="5" algn="r" defTabSz="914400" rtl="0" eaLnBrk="1" latinLnBrk="0" hangingPunct="1">
              <a:buNone/>
              <a:defRPr sz="1733" kern="1200">
                <a:solidFill>
                  <a:schemeClr val="accent6"/>
                </a:solidFill>
                <a:latin typeface="Lato"/>
                <a:ea typeface="Lato"/>
                <a:cs typeface="Lato"/>
                <a:sym typeface="Lato"/>
              </a:defRPr>
            </a:lvl6pPr>
            <a:lvl7pPr marL="2743200" lvl="6" algn="r" defTabSz="914400" rtl="0" eaLnBrk="1" latinLnBrk="0" hangingPunct="1">
              <a:buNone/>
              <a:defRPr sz="1733" kern="1200">
                <a:solidFill>
                  <a:schemeClr val="accent6"/>
                </a:solidFill>
                <a:latin typeface="Lato"/>
                <a:ea typeface="Lato"/>
                <a:cs typeface="Lato"/>
                <a:sym typeface="Lato"/>
              </a:defRPr>
            </a:lvl7pPr>
            <a:lvl8pPr marL="3200400" lvl="7" algn="r" defTabSz="914400" rtl="0" eaLnBrk="1" latinLnBrk="0" hangingPunct="1">
              <a:buNone/>
              <a:defRPr sz="1733" kern="1200">
                <a:solidFill>
                  <a:schemeClr val="accent6"/>
                </a:solidFill>
                <a:latin typeface="Lato"/>
                <a:ea typeface="Lato"/>
                <a:cs typeface="Lato"/>
                <a:sym typeface="Lato"/>
              </a:defRPr>
            </a:lvl8pPr>
            <a:lvl9pPr marL="3657600" lvl="8" algn="r" defTabSz="914400" rtl="0" eaLnBrk="1" latinLnBrk="0" hangingPunct="1">
              <a:buNone/>
              <a:defRPr sz="1733" kern="1200">
                <a:solidFill>
                  <a:schemeClr val="accent6"/>
                </a:solidFill>
                <a:latin typeface="Lato"/>
                <a:ea typeface="Lato"/>
                <a:cs typeface="Lato"/>
                <a:sym typeface="Lato"/>
              </a:defRPr>
            </a:lvl9pPr>
          </a:lstStyle>
          <a:p>
            <a:fld id="{00000000-1234-1234-1234-123412341234}" type="slidenum">
              <a:rPr lang="en" smtClean="0">
                <a:latin typeface="Times New Roman"/>
                <a:cs typeface="Times New Roman"/>
              </a:rPr>
              <a:pPr/>
              <a:t>9</a:t>
            </a:fld>
            <a:endParaRPr lang="en">
              <a:latin typeface="Times New Roman"/>
              <a:cs typeface="Times New Roman"/>
            </a:endParaRPr>
          </a:p>
        </p:txBody>
      </p:sp>
      <p:sp>
        <p:nvSpPr>
          <p:cNvPr id="4" name="TextBox 2">
            <a:extLst>
              <a:ext uri="{FF2B5EF4-FFF2-40B4-BE49-F238E27FC236}">
                <a16:creationId xmlns:a16="http://schemas.microsoft.com/office/drawing/2014/main" id="{2F109F6D-6130-B603-A887-14078E5F840F}"/>
              </a:ext>
            </a:extLst>
          </p:cNvPr>
          <p:cNvSpPr txBox="1"/>
          <p:nvPr/>
        </p:nvSpPr>
        <p:spPr>
          <a:xfrm>
            <a:off x="676485" y="560924"/>
            <a:ext cx="1083115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rgbClr val="000000"/>
                </a:solidFill>
                <a:latin typeface="Times New Roman"/>
                <a:cs typeface="Times New Roman"/>
              </a:rPr>
              <a:t>Testing perturbed images with the model trained on feature maps</a:t>
            </a:r>
            <a:endParaRPr lang="en-US"/>
          </a:p>
        </p:txBody>
      </p:sp>
      <p:sp>
        <p:nvSpPr>
          <p:cNvPr id="5" name="TextBox 3">
            <a:extLst>
              <a:ext uri="{FF2B5EF4-FFF2-40B4-BE49-F238E27FC236}">
                <a16:creationId xmlns:a16="http://schemas.microsoft.com/office/drawing/2014/main" id="{8163A20B-1986-D03E-48B8-017A32EA33CD}"/>
              </a:ext>
            </a:extLst>
          </p:cNvPr>
          <p:cNvSpPr txBox="1"/>
          <p:nvPr/>
        </p:nvSpPr>
        <p:spPr>
          <a:xfrm>
            <a:off x="837460" y="1162975"/>
            <a:ext cx="10827046" cy="371928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endParaRPr lang="en-IN" sz="2400">
              <a:latin typeface="Times New Roman"/>
              <a:cs typeface="Times New Roman"/>
            </a:endParaRPr>
          </a:p>
          <a:p>
            <a:pPr algn="just">
              <a:buFont typeface="Arial" panose="020B0604020202020204" pitchFamily="34" charset="0"/>
              <a:buChar char="•"/>
            </a:pPr>
            <a:r>
              <a:rPr lang="en-IN" sz="2400">
                <a:latin typeface="Times New Roman"/>
                <a:ea typeface="+mn-lt"/>
                <a:cs typeface="Times New Roman"/>
              </a:rPr>
              <a:t> </a:t>
            </a:r>
            <a:r>
              <a:rPr lang="en-IN" sz="2400">
                <a:solidFill>
                  <a:srgbClr val="000000"/>
                </a:solidFill>
                <a:latin typeface="Times New Roman"/>
                <a:cs typeface="Times New Roman"/>
              </a:rPr>
              <a:t>Extension of previous experiment</a:t>
            </a:r>
          </a:p>
          <a:p>
            <a:pPr algn="just">
              <a:buFont typeface="Arial" panose="020B0604020202020204" pitchFamily="34" charset="0"/>
              <a:buChar char="•"/>
            </a:pPr>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Intension behind this experiment </a:t>
            </a:r>
          </a:p>
          <a:p>
            <a:pPr algn="just"/>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Generated perturbed images using Fast Gradient Signed Method </a:t>
            </a:r>
          </a:p>
          <a:p>
            <a:pPr algn="just">
              <a:buFont typeface="Arial" panose="020B0604020202020204" pitchFamily="34" charset="0"/>
              <a:buChar char="•"/>
            </a:pPr>
            <a:endParaRPr lang="en-IN" sz="2400">
              <a:solidFill>
                <a:srgbClr val="000000"/>
              </a:solidFill>
              <a:latin typeface="Times New Roman"/>
              <a:cs typeface="Times New Roman"/>
            </a:endParaRPr>
          </a:p>
          <a:p>
            <a:pPr algn="just">
              <a:buFont typeface="Arial" panose="020B0604020202020204" pitchFamily="34" charset="0"/>
              <a:buChar char="•"/>
            </a:pPr>
            <a:r>
              <a:rPr lang="en-IN" sz="2400">
                <a:solidFill>
                  <a:srgbClr val="000000"/>
                </a:solidFill>
                <a:latin typeface="Times New Roman"/>
                <a:cs typeface="Times New Roman"/>
              </a:rPr>
              <a:t> Test the model against the perturbed images</a:t>
            </a:r>
          </a:p>
          <a:p>
            <a:pPr marL="285750" indent="-285750" algn="just">
              <a:lnSpc>
                <a:spcPct val="150000"/>
              </a:lnSpc>
              <a:buFont typeface="Arial" panose="020B0604020202020204" pitchFamily="34" charset="0"/>
              <a:buChar char="•"/>
            </a:pPr>
            <a:endParaRPr lang="en-US" sz="2400">
              <a:latin typeface="Times New Roman"/>
              <a:cs typeface="Times New Roman"/>
            </a:endParaRPr>
          </a:p>
        </p:txBody>
      </p:sp>
    </p:spTree>
    <p:extLst>
      <p:ext uri="{BB962C8B-B14F-4D97-AF65-F5344CB8AC3E}">
        <p14:creationId xmlns:p14="http://schemas.microsoft.com/office/powerpoint/2010/main" val="4051231339"/>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Antonio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Anand</dc:creator>
  <cp:revision>32</cp:revision>
  <dcterms:created xsi:type="dcterms:W3CDTF">2021-12-06T19:58:54Z</dcterms:created>
  <dcterms:modified xsi:type="dcterms:W3CDTF">2022-04-14T03:24:38Z</dcterms:modified>
</cp:coreProperties>
</file>