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2" r:id="rId5"/>
    <p:sldId id="268" r:id="rId6"/>
    <p:sldId id="262" r:id="rId7"/>
    <p:sldId id="261" r:id="rId8"/>
    <p:sldId id="273" r:id="rId9"/>
    <p:sldId id="274" r:id="rId10"/>
    <p:sldId id="275" r:id="rId11"/>
    <p:sldId id="270" r:id="rId12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8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30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D5BA81-4364-4885-8658-127B4AAA07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EA860-69FE-4A3C-BA6F-20A747A301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98D05-E41C-43CD-BE47-676442F31382}" type="datetime1">
              <a:rPr lang="en-GB" smtClean="0"/>
              <a:t>28/02/2024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00D04-E4BD-448A-8AF9-5F8BDBD7D4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96F53-FD3B-4F5D-A836-B51206D69B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C5C21-2A6A-468F-8840-7DC37016A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8415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2E7C11-3AFE-4E28-A165-1E81C6B9BBB4}" type="datetime1">
              <a:rPr lang="en-GB" noProof="0" smtClean="0"/>
              <a:t>28/02/2024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E485773-E831-40C3-B08E-FE9BDAA69383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409579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5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06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764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157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65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Sample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E208ADF-3ADD-483D-A721-14E3EEE2C135}" type="slidenum">
              <a:rPr lang="en-GB" noProof="0" smtClean="0"/>
              <a:t>‹#›</a:t>
            </a:fld>
            <a:endParaRPr lang="en-GB" noProof="0" dirty="0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E162AE6-C2BA-4446-A2D9-41A8F1A6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A267802-5F0D-4EE1-AF9D-EF2E4F23C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75" y="0"/>
            <a:ext cx="43861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728D93-929A-4CAF-A102-3C217E917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361" y="428903"/>
            <a:ext cx="3071005" cy="3051391"/>
          </a:xfrm>
        </p:spPr>
        <p:txBody>
          <a:bodyPr rtlCol="0" anchor="b">
            <a:normAutofit/>
          </a:bodyPr>
          <a:lstStyle>
            <a:lvl1pPr algn="ctr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pPr rtl="0">
              <a:tabLst>
                <a:tab pos="3370263" algn="l"/>
              </a:tabLst>
            </a:pPr>
            <a:r>
              <a:rPr lang="en-GB" sz="4000" noProof="0">
                <a:solidFill>
                  <a:schemeClr val="tx2">
                    <a:alpha val="75000"/>
                  </a:schemeClr>
                </a:solidFill>
              </a:rPr>
              <a:t>Click to edit Master title style</a:t>
            </a:r>
            <a:endParaRPr lang="en-GB" sz="4000" noProof="0" dirty="0">
              <a:solidFill>
                <a:schemeClr val="tx2">
                  <a:alpha val="75000"/>
                </a:schemeClr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81702E9-0038-4210-9FAB-E76C1EF85C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4876" y="5116529"/>
            <a:ext cx="2948684" cy="955497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 dirty="0">
                <a:solidFill>
                  <a:schemeClr val="tx2"/>
                </a:solidFill>
              </a:rPr>
              <a:t>subtitle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E1655C-FA7C-42D9-8EE1-E7CF698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1747479" y="3853642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n-GB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441E9C-E7AE-4B2E-A8FF-F364980D90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83024" y="0"/>
            <a:ext cx="7808976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1283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pos="39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5157787" cy="584548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5157787" cy="3751268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806038"/>
            <a:ext cx="5183188" cy="584549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390588"/>
            <a:ext cx="5183188" cy="3751268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1B2486D-C49D-471B-8F3B-AF604894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F226F4B-CA41-4C71-97F3-1B7E442A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Sample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316A3FD-0E7B-4247-AA4F-93E7E99E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027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3200400" cy="584548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3200400" cy="375126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800575"/>
            <a:ext cx="3200400" cy="584549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385125"/>
            <a:ext cx="3200400" cy="375126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66A9EA3-4B2B-44BD-8135-846BF60266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4" y="1802952"/>
            <a:ext cx="3200400" cy="584549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1C28FB9-37EE-45F6-9277-9FEC0E6CEB2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4" y="2387502"/>
            <a:ext cx="3200400" cy="375126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965917B-0400-40F0-91DA-4F97FE7238E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64A176B-530D-46DF-8C22-CB3E325D3F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Sample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64458CC-87E8-440C-A9E9-D8E1E0B4937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7350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6D479CE-2DE1-4800-948F-385C3CF20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F2DE27B3-A066-47FC-9ACB-6CB080C4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375939"/>
            <a:ext cx="5448300" cy="1240966"/>
          </a:xfrm>
        </p:spPr>
        <p:txBody>
          <a:bodyPr rtlCol="0" anchor="ctr">
            <a:normAutofit/>
          </a:bodyPr>
          <a:lstStyle>
            <a:lvl1pPr algn="l">
              <a:defRPr/>
            </a:lvl1pPr>
          </a:lstStyle>
          <a:p>
            <a:pPr algn="ctr"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0B2E2283-471F-4157-98F4-1943DA10B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1" y="2688119"/>
            <a:ext cx="5115674" cy="3507457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F58127D-BBD9-4655-BEA6-9102178578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8272" y="65836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C4E959CE-E323-4F7E-9D53-6DE5DD8650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8272" y="358444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F4C50B-50BD-44F1-9148-992E83F5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25809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n-GB" noProof="0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764E3EF-900F-4400-84C4-63FBEBB87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20XX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3E1CB21E-42E2-4942-BCAD-66952AABB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Sample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BDF6841-1F86-481B-A857-4E5AC2672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94128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2FD219BD-0F2E-4CDF-AEB4-C1D73E0F1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1A909C9B-71E1-4575-BD94-8C51142F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algn="ctr"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3B6580BC-B32B-4393-8B19-2B3F6B90F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683104"/>
            <a:ext cx="3364358" cy="3673245"/>
          </a:xfr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 dirty="0"/>
              <a:t>20XX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B07FB4E-AACE-4322-82D4-4DA4A81616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048" y="0"/>
            <a:ext cx="7616952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Sample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E208ADF-3ADD-483D-A721-14E3EEE2C135}" type="slidenum">
              <a:rPr lang="en-GB" noProof="0" smtClean="0"/>
              <a:t>‹#›</a:t>
            </a:fld>
            <a:endParaRPr lang="en-GB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CA4665-3BE9-407E-884C-8EA287083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2099" y="2302005"/>
            <a:ext cx="2253018" cy="0"/>
          </a:xfrm>
          <a:prstGeom prst="line">
            <a:avLst/>
          </a:prstGeom>
          <a:ln w="19050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6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1C62-6E66-44D5-83D2-BADCC7373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113" y="2851343"/>
            <a:ext cx="8490581" cy="1746195"/>
          </a:xfrm>
        </p:spPr>
        <p:txBody>
          <a:bodyPr rtlCol="0" anchor="b">
            <a:normAutofit/>
          </a:bodyPr>
          <a:lstStyle>
            <a:lvl1pPr algn="ctr">
              <a:lnSpc>
                <a:spcPct val="90000"/>
              </a:lnSpc>
              <a:defRPr sz="4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A7876-9D0C-4685-8088-6FED23C9B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7350" y="4846921"/>
            <a:ext cx="6632107" cy="951488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>
                    <a:alpha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E679A24-160E-440A-9984-8923BC4B8DD8}"/>
              </a:ext>
            </a:extLst>
          </p:cNvPr>
          <p:cNvSpPr/>
          <p:nvPr/>
        </p:nvSpPr>
        <p:spPr>
          <a:xfrm rot="20618895" flipH="1">
            <a:off x="5561167" y="1911565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65066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6100-27A9-4A24-9347-29B6A9BA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117186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350C3-3185-4A0E-9E1F-504D7E6E0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26924"/>
            <a:ext cx="10515600" cy="1262726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7571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02F6-08C1-4F71-90D1-FCA6563EC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1756"/>
            <a:ext cx="5181600" cy="4365207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B0FE5-5497-4854-B57F-7955ADCBC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11756"/>
            <a:ext cx="5181600" cy="4365207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698B4-B17B-4FAB-894D-5400BDEC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F5B355-1608-4ECA-8C03-3ABD722BC611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68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588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7465-F6D9-414A-9829-B2793D3A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7698"/>
            <a:ext cx="4061821" cy="155855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5B2F-EF96-4A99-8082-911D63A3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47699"/>
            <a:ext cx="6172200" cy="5213351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EE3AB-F64B-4276-8303-CAE4B4F1D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6256"/>
            <a:ext cx="4061821" cy="3662732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8936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3B7E-262A-4834-9437-C20690BF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FC6C5-CFC6-43FC-9CD2-EB131734F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67985"/>
            <a:ext cx="6172200" cy="499306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AD41B-4C7D-4884-B895-CFDA0A44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136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65A6970-043A-47D8-B545-755078B0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86AC1DD3-428F-4C39-A551-E13ABD51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647700"/>
            <a:ext cx="3483421" cy="2866599"/>
          </a:xfrm>
        </p:spPr>
        <p:txBody>
          <a:bodyPr rtlCol="0">
            <a:normAutofit/>
          </a:bodyPr>
          <a:lstStyle/>
          <a:p>
            <a:pPr algn="r"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1C8BF-A13F-41C7-AD96-FF1FF248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0" y="1344305"/>
            <a:ext cx="0" cy="1610436"/>
          </a:xfrm>
          <a:prstGeom prst="line">
            <a:avLst/>
          </a:prstGeom>
          <a:ln w="19050">
            <a:solidFill>
              <a:schemeClr val="accent1">
                <a:lumMod val="7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C48B2C18-58F4-4964-8F53-1A6C5CA4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9" y="647700"/>
            <a:ext cx="6401231" cy="2982604"/>
          </a:xfrm>
        </p:spPr>
        <p:txBody>
          <a:bodyPr rtlCol="0" anchor="ctr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0AF7978-E274-4580-9576-25C42D06B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7512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C26149A3-CFBC-4F7F-B065-171177885A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16041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47CA6D41-6659-4919-BF3F-FCA2AB53F4F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6457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20E6777B-4AD1-427E-904E-21086E731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310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7E0D4C96-36DA-4C90-B4F7-FD78F9F06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20XX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CC27624-76B0-4BB8-B6D9-C01BCCE65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Sample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E5D71582-7D60-491E-945E-00A9A6A2E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71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A283E6C1-A698-44ED-B112-2185C527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GB" noProof="0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B8DA9715-F69D-45C0-8C20-D2327172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64" y="1034470"/>
            <a:ext cx="10515600" cy="899783"/>
          </a:xfrm>
        </p:spPr>
        <p:txBody>
          <a:bodyPr wrap="none" rtlCol="0" anchor="ctr">
            <a:noAutofit/>
          </a:bodyPr>
          <a:lstStyle>
            <a:lvl1pPr algn="l">
              <a:spcBef>
                <a:spcPts val="0"/>
              </a:spcBef>
              <a:defRPr baseline="0"/>
            </a:lvl1pPr>
          </a:lstStyle>
          <a:p>
            <a:pPr algn="ctr"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A11834F-2E86-44CF-9B7B-879C54D3E3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164" y="1900962"/>
            <a:ext cx="10112375" cy="1954213"/>
          </a:xfrm>
        </p:spPr>
        <p:txBody>
          <a:bodyPr rtlCol="0" anchor="t"/>
          <a:lstStyle>
            <a:lvl1pPr marL="0" indent="0" algn="just">
              <a:buNone/>
              <a:defRPr baseline="0"/>
            </a:lvl1pPr>
            <a:lvl2pPr marL="274320" indent="0" algn="ctr">
              <a:buFont typeface="Arial" panose="020B0604020202020204" pitchFamily="34" charset="0"/>
              <a:buNone/>
              <a:defRPr/>
            </a:lvl2pPr>
            <a:lvl3pPr marL="228600" indent="0" algn="ctr">
              <a:buNone/>
              <a:defRPr/>
            </a:lvl3pPr>
            <a:lvl4pPr marL="640080" indent="0" algn="ctr">
              <a:buFont typeface="Arial" panose="020B0604020202020204" pitchFamily="34" charset="0"/>
              <a:buNone/>
              <a:defRPr/>
            </a:lvl4pPr>
            <a:lvl5pPr marL="685800" indent="0" algn="ctr">
              <a:buNone/>
              <a:defRPr/>
            </a:lvl5pPr>
          </a:lstStyle>
          <a:p>
            <a:pPr lvl="0" rtl="0"/>
            <a:r>
              <a:rPr lang="en-GB" noProof="0" dirty="0"/>
              <a:t>Click to add text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6B13C98-6A68-488A-A861-3651BEFFDB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160520"/>
            <a:ext cx="4067175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938ABF9-B914-4702-BD3C-440D785C4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20XX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8DDEC8E-7A5B-45B1-87C2-928F65F6DC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59936" y="4160520"/>
            <a:ext cx="4133088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3D694128-BF72-4548-B72F-CAFBFD23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Sample Text</a:t>
            </a:r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E558F1D-66DC-426F-B815-D10EB6BC4E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93024" y="4160520"/>
            <a:ext cx="4005072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C1452B-8D51-4F49-9A26-8D49BCE7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50899" y="1555564"/>
            <a:ext cx="4290204" cy="0"/>
          </a:xfrm>
          <a:prstGeom prst="line">
            <a:avLst/>
          </a:prstGeom>
          <a:ln w="19050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8719BE9-7631-4214-B581-04437DDA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7397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6AF1EB8-173E-4BDF-9FB9-340DC5FC2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44A6C40-5A2B-4859-A8AE-52464ACB6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5059252"/>
            <a:ext cx="6874327" cy="1209275"/>
          </a:xfrm>
        </p:spPr>
        <p:txBody>
          <a:bodyPr rtlCol="0" anchor="ctr">
            <a:normAutofit/>
          </a:bodyPr>
          <a:lstStyle>
            <a:lvl1pPr algn="l">
              <a:defRPr/>
            </a:lvl1pPr>
          </a:lstStyle>
          <a:p>
            <a:pPr algn="r" rtl="0"/>
            <a:r>
              <a:rPr lang="en-GB" sz="4000" noProof="0"/>
              <a:t>Click to edit Master title style</a:t>
            </a:r>
            <a:endParaRPr lang="en-GB" sz="4000" noProof="0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839C935-8C88-4E41-9CDE-772FDA3DD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5056632"/>
            <a:ext cx="3392445" cy="1207008"/>
          </a:xfrm>
        </p:spPr>
        <p:txBody>
          <a:bodyPr rtlCol="0" anchor="ctr">
            <a:normAutofit/>
          </a:bodyPr>
          <a:lstStyle>
            <a:lvl1pPr marL="0" indent="0">
              <a:buNone/>
              <a:defRPr/>
            </a:lvl1pPr>
          </a:lstStyle>
          <a:p>
            <a:pPr algn="l" rtl="0"/>
            <a:r>
              <a:rPr lang="en-GB" sz="1600" noProof="0"/>
              <a:t>Click to edit Master subtitle style</a:t>
            </a:r>
            <a:endParaRPr lang="en-GB" sz="1600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C6FCBF-78C9-4160-8C8D-C0846C6D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810499" y="5187442"/>
            <a:ext cx="0" cy="875607"/>
          </a:xfrm>
          <a:prstGeom prst="line">
            <a:avLst/>
          </a:prstGeom>
          <a:ln w="15875">
            <a:solidFill>
              <a:schemeClr val="accent1">
                <a:lumMod val="75000"/>
                <a:alpha val="8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950CA0E-635B-46DC-8900-0DD2B472AF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4562856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4573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756"/>
            <a:ext cx="10515600" cy="4190323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31BABDF-AA85-4A10-A98B-507CF2428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8717800-ADD4-4E93-B0D0-271E7848D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Sample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0AC3ECC-84E8-497F-BC52-5189149B0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9539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3"/>
            <a:ext cx="10515600" cy="3545204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1976FF6-0FAE-4806-A07E-BE4D74116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42FFD90-937D-4551-9F0C-7A5B0C78E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Sample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ED25ED3-40D6-4D4C-BEF6-506E3E31B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7861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A8FC83D-BE6C-46F7-A2C9-654DF8EBE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733" y="1679441"/>
            <a:ext cx="10890565" cy="589966"/>
          </a:xfrm>
        </p:spPr>
        <p:txBody>
          <a:bodyPr rtlCol="0">
            <a:normAutofit fontScale="90000"/>
          </a:bodyPr>
          <a:lstStyle>
            <a:lvl1pPr algn="ctr"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C3F9D0-953E-45A7-BFD7-C86C68B23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3726" y="2273661"/>
            <a:ext cx="7910623" cy="447630"/>
          </a:xfr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GB" sz="1600" noProof="0"/>
              <a:t>Click to edit Master subtitle style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736BCE2-FC35-4992-A912-AF5A5C4EC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507004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n-GB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4AA409B-17E7-4D49-8F3B-D390302E24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68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C4FB1A9C-83D8-426D-B62B-A5F7457A96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17920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DD44DD-0676-4A2C-9EC4-8E209307E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69BC53C-DA37-4270-B44D-B7A92152A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Sample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AFE14D8-0C2B-4AA6-AE7E-75C2C63C2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467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255"/>
            <a:ext cx="10515600" cy="4190323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9828424-127F-4F45-AF20-1DAA15255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5D83CCE-F7E1-4106-84E1-6C261DDBB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Sample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8126735-73E8-4B98-81A3-AAE94B69F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3229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1A14-BCE3-4322-A314-ABFB09FB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13"/>
            <a:ext cx="10515600" cy="2212258"/>
          </a:xfrm>
        </p:spPr>
        <p:txBody>
          <a:bodyPr rtlCol="0" anchor="t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DAC2D8E-199B-430A-BB5F-3EB5B76D6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AAF529-3AC9-470F-8794-0C4967080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Sample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3327F51-D49D-4DCE-9CDC-3B94731A4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912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B555E-8FF5-457E-B328-53ABDB59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64ED7-3275-4F98-88B1-4F083251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459"/>
            <a:ext cx="10515600" cy="434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BCFA-771C-4297-8ACE-974191C70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17DE-CC16-4596-92A2-460BC081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Sample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E724-AEC3-4D96-A62C-C286B703F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24592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1" r:id="rId4"/>
    <p:sldLayoutId id="2147483650" r:id="rId5"/>
    <p:sldLayoutId id="2147483671" r:id="rId6"/>
    <p:sldLayoutId id="2147483670" r:id="rId7"/>
    <p:sldLayoutId id="2147483672" r:id="rId8"/>
    <p:sldLayoutId id="2147483654" r:id="rId9"/>
    <p:sldLayoutId id="2147483653" r:id="rId10"/>
    <p:sldLayoutId id="2147483667" r:id="rId11"/>
    <p:sldLayoutId id="2147483668" r:id="rId12"/>
    <p:sldLayoutId id="2147483669" r:id="rId13"/>
    <p:sldLayoutId id="2147483649" r:id="rId14"/>
    <p:sldLayoutId id="2147483651" r:id="rId15"/>
    <p:sldLayoutId id="2147483652" r:id="rId16"/>
    <p:sldLayoutId id="2147483655" r:id="rId17"/>
    <p:sldLayoutId id="2147483656" r:id="rId18"/>
    <p:sldLayoutId id="2147483657" r:id="rId1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>
              <a:alpha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b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2pPr>
      <a:lvl3pPr marL="571500" indent="-3429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i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552">
          <p15:clr>
            <a:srgbClr val="F26B43"/>
          </p15:clr>
        </p15:guide>
        <p15:guide id="3" pos="528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408">
          <p15:clr>
            <a:srgbClr val="F26B43"/>
          </p15:clr>
        </p15:guide>
        <p15:guide id="6" pos="7152">
          <p15:clr>
            <a:srgbClr val="F26B43"/>
          </p15:clr>
        </p15:guide>
        <p15:guide id="7" pos="2880">
          <p15:clr>
            <a:srgbClr val="F26B43"/>
          </p15:clr>
        </p15:guide>
        <p15:guide id="8" pos="4248">
          <p15:clr>
            <a:srgbClr val="F26B43"/>
          </p15:clr>
        </p15:guide>
        <p15:guide id="9" orient="horz" pos="600">
          <p15:clr>
            <a:srgbClr val="F26B43"/>
          </p15:clr>
        </p15:guide>
        <p15:guide id="10" orient="horz" pos="3792">
          <p15:clr>
            <a:srgbClr val="F26B43"/>
          </p15:clr>
        </p15:guide>
        <p15:guide id="11" pos="7272">
          <p15:clr>
            <a:srgbClr val="F26B43"/>
          </p15:clr>
        </p15:guide>
        <p15:guide id="12" pos="408">
          <p15:clr>
            <a:srgbClr val="F26B43"/>
          </p15:clr>
        </p15:guide>
        <p15:guide id="13" pos="4920">
          <p15:clr>
            <a:srgbClr val="F26B43"/>
          </p15:clr>
        </p15:guide>
        <p15:guide id="14" pos="22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5A3385-7A97-4B91-90E4-313A5F648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06" y="966784"/>
            <a:ext cx="11150588" cy="3542206"/>
          </a:xfr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pPr rtl="0"/>
            <a:br>
              <a:rPr lang="en-US" sz="3600" b="1" i="0" dirty="0">
                <a:solidFill>
                  <a:schemeClr val="tx1"/>
                </a:solidFill>
                <a:effectLst/>
                <a:latin typeface="TimesNewRomanPS-BoldMT"/>
              </a:rPr>
            </a:br>
            <a:br>
              <a:rPr lang="en-US" sz="3600" b="1" i="0" dirty="0">
                <a:solidFill>
                  <a:schemeClr val="tx1"/>
                </a:solidFill>
                <a:effectLst/>
                <a:latin typeface="TimesNewRomanPS-BoldMT"/>
              </a:rPr>
            </a:br>
            <a:br>
              <a:rPr lang="en-US" sz="3600" b="1" i="0" dirty="0">
                <a:solidFill>
                  <a:schemeClr val="tx1"/>
                </a:solidFill>
                <a:effectLst/>
                <a:latin typeface="TimesNewRomanPS-BoldMT"/>
              </a:rPr>
            </a:br>
            <a:br>
              <a:rPr lang="en-US" sz="3600" b="1" i="0" dirty="0">
                <a:solidFill>
                  <a:schemeClr val="tx1"/>
                </a:solidFill>
                <a:effectLst/>
                <a:latin typeface="TimesNewRomanPS-BoldMT"/>
              </a:rPr>
            </a:br>
            <a:r>
              <a:rPr lang="en-US" sz="3600" b="1" i="0" dirty="0">
                <a:solidFill>
                  <a:schemeClr val="tx1"/>
                </a:solidFill>
                <a:effectLst/>
                <a:latin typeface="TimesNewRomanPS-BoldMT"/>
              </a:rPr>
              <a:t>Credit Card Fraud Detection: Predict the likelihood of credit card fraud using transaction data using R</a:t>
            </a:r>
            <a:r>
              <a:rPr lang="en-US" sz="6700" dirty="0">
                <a:solidFill>
                  <a:schemeClr val="tx1"/>
                </a:solidFill>
              </a:rPr>
              <a:t> </a:t>
            </a:r>
            <a:br>
              <a:rPr lang="en-US" dirty="0"/>
            </a:b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D600243-42CA-42D2-A56A-C6924D272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5264" y="5116529"/>
            <a:ext cx="4055724" cy="13125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sz="2000" b="1" i="1" dirty="0">
                <a:latin typeface="Cabin"/>
                <a:ea typeface="Roboto" panose="02000000000000000000" pitchFamily="2" charset="0"/>
                <a:cs typeface="Times New Roman" panose="02020603050405020304" pitchFamily="18" charset="0"/>
              </a:rPr>
              <a:t>AKHILESH KUMAR</a:t>
            </a:r>
          </a:p>
          <a:p>
            <a:pPr rtl="0"/>
            <a:r>
              <a:rPr lang="en-GB" sz="2000" b="1" i="1" dirty="0">
                <a:latin typeface="Cabin"/>
                <a:ea typeface="Roboto" panose="02000000000000000000" pitchFamily="2" charset="0"/>
                <a:cs typeface="Times New Roman" panose="02020603050405020304" pitchFamily="18" charset="0"/>
              </a:rPr>
              <a:t>20BCS9907</a:t>
            </a:r>
          </a:p>
        </p:txBody>
      </p:sp>
      <p:pic>
        <p:nvPicPr>
          <p:cNvPr id="10" name="Image 1" descr="preencoded.png">
            <a:extLst>
              <a:ext uri="{FF2B5EF4-FFF2-40B4-BE49-F238E27FC236}">
                <a16:creationId xmlns:a16="http://schemas.microsoft.com/office/drawing/2014/main" id="{61E8AA9F-74A3-4ECE-9C15-1086EEDD6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229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1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39E1-00A2-4A36-B095-E065A6DE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647700"/>
            <a:ext cx="3483421" cy="2866599"/>
          </a:xfrm>
        </p:spPr>
        <p:txBody>
          <a:bodyPr rtlCol="0"/>
          <a:lstStyle/>
          <a:p>
            <a:pPr rtl="0"/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54E3C-306E-4FC5-A69F-6423F774D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377" y="791893"/>
            <a:ext cx="6401231" cy="2982604"/>
          </a:xfrm>
        </p:spPr>
        <p:txBody>
          <a:bodyPr rtlCol="0"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Library Installation and Loading</a:t>
            </a:r>
            <a:endParaRPr lang="en-US" sz="3200" b="1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200" b="1" dirty="0">
                <a:solidFill>
                  <a:srgbClr val="FFFFFF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Library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b="1" dirty="0">
                <a:solidFill>
                  <a:srgbClr val="FFFFFF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Installation</a:t>
            </a:r>
            <a:endParaRPr lang="en-US" sz="2800" b="1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/>
            <a:endParaRPr lang="en-GB" dirty="0"/>
          </a:p>
        </p:txBody>
      </p:sp>
      <p:sp>
        <p:nvSpPr>
          <p:cNvPr id="74" name="Date Placeholder 73">
            <a:extLst>
              <a:ext uri="{FF2B5EF4-FFF2-40B4-BE49-F238E27FC236}">
                <a16:creationId xmlns:a16="http://schemas.microsoft.com/office/drawing/2014/main" id="{F58157BD-826A-4A73-AFE3-4DC840C3F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75" name="Footer Placeholder 74">
            <a:extLst>
              <a:ext uri="{FF2B5EF4-FFF2-40B4-BE49-F238E27FC236}">
                <a16:creationId xmlns:a16="http://schemas.microsoft.com/office/drawing/2014/main" id="{CF942400-E869-4121-A513-9B1FADE55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</p:spPr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76" name="Slide Number Placeholder 75">
            <a:extLst>
              <a:ext uri="{FF2B5EF4-FFF2-40B4-BE49-F238E27FC236}">
                <a16:creationId xmlns:a16="http://schemas.microsoft.com/office/drawing/2014/main" id="{4FCE912F-09D6-4C14-A807-126C32B03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 rtlCol="0"/>
          <a:lstStyle/>
          <a:p>
            <a:pPr rtl="0"/>
            <a:fld id="{AE208ADF-3ADD-483D-A721-14E3EEE2C135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19" name="Image 1" descr="preencoded.png">
            <a:extLst>
              <a:ext uri="{FF2B5EF4-FFF2-40B4-BE49-F238E27FC236}">
                <a16:creationId xmlns:a16="http://schemas.microsoft.com/office/drawing/2014/main" id="{4558BC1E-C121-49B2-B84F-486BC9A8D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0683"/>
            <a:ext cx="4598126" cy="6878683"/>
          </a:xfrm>
          <a:prstGeom prst="rect">
            <a:avLst/>
          </a:prstGeom>
        </p:spPr>
      </p:pic>
      <p:sp>
        <p:nvSpPr>
          <p:cNvPr id="20" name="Text 3">
            <a:extLst>
              <a:ext uri="{FF2B5EF4-FFF2-40B4-BE49-F238E27FC236}">
                <a16:creationId xmlns:a16="http://schemas.microsoft.com/office/drawing/2014/main" id="{CDA8A5E4-2425-4E0D-BF6C-EEEB45B2B513}"/>
              </a:ext>
            </a:extLst>
          </p:cNvPr>
          <p:cNvSpPr/>
          <p:nvPr/>
        </p:nvSpPr>
        <p:spPr>
          <a:xfrm>
            <a:off x="4679377" y="2658721"/>
            <a:ext cx="714434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Installed necessary R libraries, including caret, rpart, dplyr, randomForest, rpart.plot, pROC, and ROSE.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22BDAC-19EE-4F8A-A677-3FE732079F27}"/>
              </a:ext>
            </a:extLst>
          </p:cNvPr>
          <p:cNvSpPr txBox="1"/>
          <p:nvPr/>
        </p:nvSpPr>
        <p:spPr>
          <a:xfrm>
            <a:off x="4679377" y="3625362"/>
            <a:ext cx="6093822" cy="45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Library Loading</a:t>
            </a:r>
            <a:endParaRPr lang="en-US" sz="2800" b="1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 6">
            <a:extLst>
              <a:ext uri="{FF2B5EF4-FFF2-40B4-BE49-F238E27FC236}">
                <a16:creationId xmlns:a16="http://schemas.microsoft.com/office/drawing/2014/main" id="{890DA6AF-8940-4178-94BA-06A8D5A26C47}"/>
              </a:ext>
            </a:extLst>
          </p:cNvPr>
          <p:cNvSpPr/>
          <p:nvPr/>
        </p:nvSpPr>
        <p:spPr>
          <a:xfrm>
            <a:off x="4598126" y="4084142"/>
            <a:ext cx="71443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 Loaded the required libraries using the library function.</a:t>
            </a:r>
          </a:p>
        </p:txBody>
      </p:sp>
    </p:spTree>
    <p:extLst>
      <p:ext uri="{BB962C8B-B14F-4D97-AF65-F5344CB8AC3E}">
        <p14:creationId xmlns:p14="http://schemas.microsoft.com/office/powerpoint/2010/main" val="131723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lide Number Placeholder 183">
            <a:extLst>
              <a:ext uri="{FF2B5EF4-FFF2-40B4-BE49-F238E27FC236}">
                <a16:creationId xmlns:a16="http://schemas.microsoft.com/office/drawing/2014/main" id="{F09696C5-2D5D-4774-8ED7-53F2BB60D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 rtlCol="0"/>
          <a:lstStyle/>
          <a:p>
            <a:pPr rtl="0"/>
            <a:fld id="{AE208ADF-3ADD-483D-A721-14E3EEE2C135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2536C123-FFE3-43D7-98F3-AA2B1A955C1C}"/>
              </a:ext>
            </a:extLst>
          </p:cNvPr>
          <p:cNvSpPr/>
          <p:nvPr/>
        </p:nvSpPr>
        <p:spPr>
          <a:xfrm>
            <a:off x="2402919" y="959732"/>
            <a:ext cx="2746891" cy="343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4"/>
              </a:lnSpc>
              <a:buNone/>
            </a:pPr>
            <a:r>
              <a:rPr lang="en-US" sz="2800" b="1" dirty="0">
                <a:latin typeface="+mj-lt"/>
                <a:ea typeface="Unbounded" pitchFamily="34" charset="-122"/>
                <a:cs typeface="Unbounded" pitchFamily="34" charset="-120"/>
              </a:rPr>
              <a:t>Data Loading</a:t>
            </a:r>
            <a:endParaRPr lang="en-US" sz="2800" b="1" dirty="0">
              <a:latin typeface="+mj-lt"/>
            </a:endParaRPr>
          </a:p>
        </p:txBody>
      </p:sp>
      <p:sp>
        <p:nvSpPr>
          <p:cNvPr id="19" name="Text 4">
            <a:extLst>
              <a:ext uri="{FF2B5EF4-FFF2-40B4-BE49-F238E27FC236}">
                <a16:creationId xmlns:a16="http://schemas.microsoft.com/office/drawing/2014/main" id="{C2E3A9B7-7DDE-4435-AD7A-ADAB93C5034B}"/>
              </a:ext>
            </a:extLst>
          </p:cNvPr>
          <p:cNvSpPr/>
          <p:nvPr/>
        </p:nvSpPr>
        <p:spPr>
          <a:xfrm>
            <a:off x="2402919" y="1517864"/>
            <a:ext cx="9494877" cy="3515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9"/>
              </a:lnSpc>
              <a:buNone/>
            </a:pPr>
            <a:r>
              <a:rPr lang="en-US" sz="2400" dirty="0">
                <a:latin typeface="+mj-lt"/>
                <a:ea typeface="Cabin" pitchFamily="34" charset="-122"/>
                <a:cs typeface="Cabin" pitchFamily="34" charset="-120"/>
              </a:rPr>
              <a:t>Read the credit card transaction dataset from a</a:t>
            </a:r>
          </a:p>
          <a:p>
            <a:pPr marL="0" indent="0">
              <a:lnSpc>
                <a:spcPts val="2769"/>
              </a:lnSpc>
              <a:buNone/>
            </a:pPr>
            <a:r>
              <a:rPr lang="en-US" sz="2400" dirty="0">
                <a:latin typeface="+mj-lt"/>
                <a:ea typeface="Cabin" pitchFamily="34" charset="-122"/>
                <a:cs typeface="Cabin" pitchFamily="34" charset="-120"/>
              </a:rPr>
              <a:t> CSV file into a data frame using read.csv.</a:t>
            </a:r>
            <a:endParaRPr lang="en-US" sz="2400" dirty="0">
              <a:latin typeface="+mj-lt"/>
            </a:endParaRPr>
          </a:p>
        </p:txBody>
      </p:sp>
      <p:sp>
        <p:nvSpPr>
          <p:cNvPr id="20" name="Shape 5">
            <a:extLst>
              <a:ext uri="{FF2B5EF4-FFF2-40B4-BE49-F238E27FC236}">
                <a16:creationId xmlns:a16="http://schemas.microsoft.com/office/drawing/2014/main" id="{B8100F78-2E57-4B9F-A26C-8A3B4684EAB1}"/>
              </a:ext>
            </a:extLst>
          </p:cNvPr>
          <p:cNvSpPr/>
          <p:nvPr/>
        </p:nvSpPr>
        <p:spPr>
          <a:xfrm>
            <a:off x="2384584" y="181310"/>
            <a:ext cx="45719" cy="3042190"/>
          </a:xfrm>
          <a:prstGeom prst="rect">
            <a:avLst/>
          </a:prstGeom>
          <a:solidFill>
            <a:srgbClr val="0A988B"/>
          </a:solidFill>
          <a:ln/>
        </p:spPr>
      </p:sp>
      <p:sp>
        <p:nvSpPr>
          <p:cNvPr id="21" name="Text 6">
            <a:extLst>
              <a:ext uri="{FF2B5EF4-FFF2-40B4-BE49-F238E27FC236}">
                <a16:creationId xmlns:a16="http://schemas.microsoft.com/office/drawing/2014/main" id="{0EBF6AD2-AFA2-4244-AE90-F9294BBD55C8}"/>
              </a:ext>
            </a:extLst>
          </p:cNvPr>
          <p:cNvSpPr/>
          <p:nvPr/>
        </p:nvSpPr>
        <p:spPr>
          <a:xfrm>
            <a:off x="2389286" y="2439492"/>
            <a:ext cx="2774156" cy="343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4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Unbounded" pitchFamily="34" charset="-122"/>
                <a:cs typeface="Unbounded" pitchFamily="34" charset="-120"/>
              </a:rPr>
              <a:t>Data Exploration</a:t>
            </a:r>
            <a:endParaRPr lang="en-US" sz="2800" b="1" dirty="0">
              <a:latin typeface="+mj-lt"/>
            </a:endParaRPr>
          </a:p>
        </p:txBody>
      </p:sp>
      <p:sp>
        <p:nvSpPr>
          <p:cNvPr id="22" name="Text 7">
            <a:extLst>
              <a:ext uri="{FF2B5EF4-FFF2-40B4-BE49-F238E27FC236}">
                <a16:creationId xmlns:a16="http://schemas.microsoft.com/office/drawing/2014/main" id="{65BF204D-DF0A-4866-A0B4-D3D226151811}"/>
              </a:ext>
            </a:extLst>
          </p:cNvPr>
          <p:cNvSpPr/>
          <p:nvPr/>
        </p:nvSpPr>
        <p:spPr>
          <a:xfrm>
            <a:off x="2384584" y="2953720"/>
            <a:ext cx="9494877" cy="7031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69"/>
              </a:lnSpc>
              <a:buNone/>
            </a:pPr>
            <a:r>
              <a:rPr lang="en-US" sz="2400" b="1" dirty="0">
                <a:latin typeface="+mj-lt"/>
                <a:ea typeface="Cabin" pitchFamily="34" charset="-122"/>
                <a:cs typeface="Cabin" pitchFamily="34" charset="-120"/>
              </a:rPr>
              <a:t>Explored the dataset by viewing its structure, columns, and initial observations using functions like View, names, str, and head.</a:t>
            </a:r>
            <a:endParaRPr lang="en-US" sz="2400" b="1" dirty="0">
              <a:latin typeface="+mj-lt"/>
            </a:endParaRPr>
          </a:p>
        </p:txBody>
      </p:sp>
      <p:sp>
        <p:nvSpPr>
          <p:cNvPr id="23" name="Shape 8">
            <a:extLst>
              <a:ext uri="{FF2B5EF4-FFF2-40B4-BE49-F238E27FC236}">
                <a16:creationId xmlns:a16="http://schemas.microsoft.com/office/drawing/2014/main" id="{27C9B1D2-FC33-4027-87C9-226C24B4E749}"/>
              </a:ext>
            </a:extLst>
          </p:cNvPr>
          <p:cNvSpPr/>
          <p:nvPr/>
        </p:nvSpPr>
        <p:spPr>
          <a:xfrm>
            <a:off x="2384584" y="3223501"/>
            <a:ext cx="64053" cy="3497974"/>
          </a:xfrm>
          <a:prstGeom prst="rect">
            <a:avLst/>
          </a:prstGeom>
          <a:solidFill>
            <a:srgbClr val="0A988B"/>
          </a:solidFill>
          <a:ln/>
        </p:spPr>
      </p:sp>
      <p:sp>
        <p:nvSpPr>
          <p:cNvPr id="24" name="Text 9">
            <a:extLst>
              <a:ext uri="{FF2B5EF4-FFF2-40B4-BE49-F238E27FC236}">
                <a16:creationId xmlns:a16="http://schemas.microsoft.com/office/drawing/2014/main" id="{08B2FD2A-3D0D-49FA-97E5-6325AFBF01BD}"/>
              </a:ext>
            </a:extLst>
          </p:cNvPr>
          <p:cNvSpPr/>
          <p:nvPr/>
        </p:nvSpPr>
        <p:spPr>
          <a:xfrm>
            <a:off x="2422190" y="3927827"/>
            <a:ext cx="3263146" cy="343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4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+mj-lt"/>
                <a:ea typeface="Unbounded" pitchFamily="34" charset="-122"/>
                <a:cs typeface="Unbounded" pitchFamily="34" charset="-120"/>
              </a:rPr>
              <a:t>Data Preprocessing</a:t>
            </a:r>
            <a:endParaRPr lang="en-US" sz="2400" b="1" dirty="0">
              <a:latin typeface="+mj-lt"/>
            </a:endParaRPr>
          </a:p>
        </p:txBody>
      </p:sp>
      <p:sp>
        <p:nvSpPr>
          <p:cNvPr id="25" name="Text 10">
            <a:extLst>
              <a:ext uri="{FF2B5EF4-FFF2-40B4-BE49-F238E27FC236}">
                <a16:creationId xmlns:a16="http://schemas.microsoft.com/office/drawing/2014/main" id="{1CCB53D0-0521-4364-A4A4-0CEE596EDD9F}"/>
              </a:ext>
            </a:extLst>
          </p:cNvPr>
          <p:cNvSpPr/>
          <p:nvPr/>
        </p:nvSpPr>
        <p:spPr>
          <a:xfrm>
            <a:off x="2384584" y="4442055"/>
            <a:ext cx="9494877" cy="7031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69"/>
              </a:lnSpc>
              <a:buNone/>
            </a:pPr>
            <a:r>
              <a:rPr lang="en-US" sz="2400" b="1" dirty="0">
                <a:latin typeface="+mj-lt"/>
                <a:ea typeface="Cabin" pitchFamily="34" charset="-122"/>
                <a:cs typeface="Cabin" pitchFamily="34" charset="-120"/>
              </a:rPr>
              <a:t>Converted the 'Class' variable into a factor and checked for any missing values using summary and sum(is.na()).</a:t>
            </a:r>
            <a:endParaRPr lang="en-US" sz="2400" b="1" dirty="0">
              <a:latin typeface="+mj-lt"/>
            </a:endParaRPr>
          </a:p>
        </p:txBody>
      </p:sp>
      <p:pic>
        <p:nvPicPr>
          <p:cNvPr id="27" name="Image 1" descr="preencoded.png">
            <a:extLst>
              <a:ext uri="{FF2B5EF4-FFF2-40B4-BE49-F238E27FC236}">
                <a16:creationId xmlns:a16="http://schemas.microsoft.com/office/drawing/2014/main" id="{AFFFE733-C8EB-4C24-9036-9458F5CA8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0683"/>
            <a:ext cx="2274814" cy="687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3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83E3-686A-4399-B44D-71E2E0C59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6701" y="1438272"/>
            <a:ext cx="6874327" cy="3027798"/>
          </a:xfrm>
        </p:spPr>
        <p:txBody>
          <a:bodyPr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FF"/>
                </a:solidFill>
                <a:ea typeface="Unbounded" pitchFamily="34" charset="-122"/>
                <a:cs typeface="Unbounded" pitchFamily="34" charset="-120"/>
              </a:rPr>
              <a:t>Data Visualization</a:t>
            </a:r>
            <a:br>
              <a:rPr lang="en-US" sz="2400" b="1" dirty="0">
                <a:solidFill>
                  <a:srgbClr val="FFFFFF"/>
                </a:solidFill>
                <a:ea typeface="Unbounded" pitchFamily="34" charset="-122"/>
                <a:cs typeface="Unbounded" pitchFamily="34" charset="-120"/>
              </a:rPr>
            </a:br>
            <a:br>
              <a:rPr lang="en-US" sz="2400" b="1" dirty="0">
                <a:solidFill>
                  <a:srgbClr val="FFFFFF"/>
                </a:solidFill>
                <a:ea typeface="Unbounded" pitchFamily="34" charset="-122"/>
                <a:cs typeface="Unbounded" pitchFamily="34" charset="-120"/>
              </a:rPr>
            </a:br>
            <a:r>
              <a:rPr lang="en-US" sz="2800" b="1" dirty="0">
                <a:solidFill>
                  <a:schemeClr val="tx1"/>
                </a:solidFill>
                <a:ea typeface="Unbounded" pitchFamily="34" charset="-122"/>
                <a:cs typeface="Unbounded" pitchFamily="34" charset="-120"/>
              </a:rPr>
              <a:t>Density Plots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  <a:ea typeface="Cabin" pitchFamily="34" charset="-122"/>
                <a:cs typeface="Cabin" pitchFamily="34" charset="-120"/>
              </a:rPr>
              <a:t>Created density plots for visualizing the distribution of fraud and non-fraud transactions.</a:t>
            </a:r>
            <a:br>
              <a:rPr lang="en-US" sz="2400" b="1" dirty="0">
                <a:solidFill>
                  <a:schemeClr val="tx1"/>
                </a:solidFill>
                <a:ea typeface="Cabin" pitchFamily="34" charset="-122"/>
                <a:cs typeface="Cabin" pitchFamily="34" charset="-120"/>
              </a:rPr>
            </a:br>
            <a:br>
              <a:rPr lang="en-US" sz="2400" b="1" dirty="0">
                <a:solidFill>
                  <a:schemeClr val="tx1"/>
                </a:solidFill>
                <a:ea typeface="Cabin" pitchFamily="34" charset="-122"/>
                <a:cs typeface="Cabin" pitchFamily="34" charset="-120"/>
              </a:rPr>
            </a:br>
            <a:r>
              <a:rPr lang="en-US" sz="2800" b="1" dirty="0">
                <a:solidFill>
                  <a:schemeClr val="tx1"/>
                </a:solidFill>
                <a:ea typeface="Unbounded" pitchFamily="34" charset="-122"/>
                <a:cs typeface="Unbounded" pitchFamily="34" charset="-120"/>
              </a:rPr>
              <a:t>Pie Chart</a:t>
            </a:r>
            <a:br>
              <a:rPr lang="en-US" sz="2800" b="1" dirty="0">
                <a:solidFill>
                  <a:schemeClr val="tx1"/>
                </a:solidFill>
                <a:ea typeface="Unbounded" pitchFamily="34" charset="-122"/>
                <a:cs typeface="Unbounded" pitchFamily="34" charset="-120"/>
              </a:rPr>
            </a:br>
            <a:br>
              <a:rPr lang="en-US" sz="2400" b="1" dirty="0">
                <a:solidFill>
                  <a:schemeClr val="tx1"/>
                </a:solidFill>
                <a:ea typeface="Unbounded" pitchFamily="34" charset="-122"/>
                <a:cs typeface="Unbounded" pitchFamily="34" charset="-120"/>
              </a:rPr>
            </a:br>
            <a:r>
              <a:rPr lang="en-US" sz="2400" b="1" dirty="0">
                <a:solidFill>
                  <a:schemeClr val="tx1"/>
                </a:solidFill>
                <a:ea typeface="Cabin" pitchFamily="34" charset="-122"/>
                <a:cs typeface="Cabin" pitchFamily="34" charset="-120"/>
              </a:rPr>
              <a:t>Generated a pie chart for comparing the number of frauds and non-frauds.</a:t>
            </a: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endParaRPr lang="en-GB" sz="2400" b="1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3E58C482-A78F-42E8-BE3A-A258C0833EA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54639" t="11392" r="555" b="7523"/>
          <a:stretch/>
        </p:blipFill>
        <p:spPr>
          <a:xfrm>
            <a:off x="206925" y="550035"/>
            <a:ext cx="5229776" cy="5302125"/>
          </a:xfrm>
        </p:spPr>
      </p:pic>
      <p:sp>
        <p:nvSpPr>
          <p:cNvPr id="7" name="Text 6">
            <a:extLst>
              <a:ext uri="{FF2B5EF4-FFF2-40B4-BE49-F238E27FC236}">
                <a16:creationId xmlns:a16="http://schemas.microsoft.com/office/drawing/2014/main" id="{5B09C09D-E0BD-4BA2-8787-8DB805A136AD}"/>
              </a:ext>
            </a:extLst>
          </p:cNvPr>
          <p:cNvSpPr/>
          <p:nvPr/>
        </p:nvSpPr>
        <p:spPr>
          <a:xfrm>
            <a:off x="1959904" y="2889664"/>
            <a:ext cx="9282351" cy="3436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7"/>
              </a:lnSpc>
              <a:buNone/>
            </a:pPr>
            <a:endParaRPr lang="en-US" sz="1692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88E64767-F843-4C32-AC72-ADFD1DE443E0}"/>
              </a:ext>
            </a:extLst>
          </p:cNvPr>
          <p:cNvSpPr/>
          <p:nvPr/>
        </p:nvSpPr>
        <p:spPr>
          <a:xfrm>
            <a:off x="2835116" y="6398776"/>
            <a:ext cx="2685455" cy="3357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43"/>
              </a:lnSpc>
              <a:buNone/>
            </a:pPr>
            <a:endParaRPr lang="en-US" sz="2115" dirty="0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196B1BDF-5468-40C1-AA6C-931D454DC65F}"/>
              </a:ext>
            </a:extLst>
          </p:cNvPr>
          <p:cNvSpPr/>
          <p:nvPr/>
        </p:nvSpPr>
        <p:spPr>
          <a:xfrm>
            <a:off x="5561988" y="453492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ea typeface="Cabin" pitchFamily="34" charset="-122"/>
                <a:cs typeface="Cabin" pitchFamily="34" charset="-120"/>
              </a:rPr>
              <a:t>Split the dataset into training and testing sets </a:t>
            </a:r>
          </a:p>
          <a:p>
            <a:pPr marL="342900" indent="-34290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ea typeface="Cabin" pitchFamily="34" charset="-122"/>
                <a:cs typeface="Cabin" pitchFamily="34" charset="-120"/>
              </a:rPr>
              <a:t>80% for training and 20% for testing.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718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F78078-E405-4D11-9241-BA51F132E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4E11D-9561-4E61-B826-7D1FB1D6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E208ADF-3ADD-483D-A721-14E3EEE2C135}" type="slidenum">
              <a:rPr lang="en-GB" noProof="0" smtClean="0"/>
              <a:t>5</a:t>
            </a:fld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42C326E-D49B-4E28-851D-650575FE28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FFFF"/>
                </a:solidFill>
                <a:ea typeface="Unbounded" pitchFamily="34" charset="-122"/>
                <a:cs typeface="Unbounded" pitchFamily="34" charset="-120"/>
              </a:rPr>
              <a:t>Model Building - Logistic Regression</a:t>
            </a:r>
            <a:br>
              <a:rPr lang="en-US" sz="4000" dirty="0"/>
            </a:b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2670BA4-6C7B-4B1C-BED7-CABE81471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875" y="4781007"/>
            <a:ext cx="3631181" cy="1291020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ACCURACY: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89.92</a:t>
            </a:r>
          </a:p>
          <a:p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D9EA845B-A436-45FB-8375-42F0D13D6BE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54773" t="8440" r="953" b="5149"/>
          <a:stretch/>
        </p:blipFill>
        <p:spPr>
          <a:xfrm>
            <a:off x="5312516" y="705394"/>
            <a:ext cx="6134608" cy="5650956"/>
          </a:xfrm>
        </p:spPr>
      </p:pic>
    </p:spTree>
    <p:extLst>
      <p:ext uri="{BB962C8B-B14F-4D97-AF65-F5344CB8AC3E}">
        <p14:creationId xmlns:p14="http://schemas.microsoft.com/office/powerpoint/2010/main" val="361360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331BFD-C2BA-42C5-8B6D-76A00C6FF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CB05C-0916-4F24-9616-DE451ACD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E208ADF-3ADD-483D-A721-14E3EEE2C135}" type="slidenum">
              <a:rPr lang="en-GB" noProof="0" smtClean="0"/>
              <a:t>6</a:t>
            </a:fld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0B2F8A-E1C2-4742-B085-8D965FB015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Model Building – Decision Tree</a:t>
            </a:r>
            <a:br>
              <a:rPr lang="en-US" sz="4000" dirty="0"/>
            </a:b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8E704BF-AAD2-46F7-B276-66506D3D6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876" y="4572001"/>
            <a:ext cx="3827124" cy="1500026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ACCURACY: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89.95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5793C73-8856-4E45-A63A-D2B982F6A74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53994" t="10285" r="2757" b="7315"/>
          <a:stretch/>
        </p:blipFill>
        <p:spPr>
          <a:xfrm>
            <a:off x="5408024" y="421070"/>
            <a:ext cx="6039100" cy="5935280"/>
          </a:xfrm>
        </p:spPr>
      </p:pic>
    </p:spTree>
    <p:extLst>
      <p:ext uri="{BB962C8B-B14F-4D97-AF65-F5344CB8AC3E}">
        <p14:creationId xmlns:p14="http://schemas.microsoft.com/office/powerpoint/2010/main" val="336583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345FC-322F-45D0-8C04-0B0033C8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7AEAD-9490-4A9C-940D-C59F9FE7A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E208ADF-3ADD-483D-A721-14E3EEE2C135}" type="slidenum">
              <a:rPr lang="en-GB" noProof="0" smtClean="0"/>
              <a:t>7</a:t>
            </a:fld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E8E516-6932-49EF-BF20-C27F468FD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Building-</a:t>
            </a:r>
            <a:br>
              <a:rPr lang="en-US" dirty="0"/>
            </a:br>
            <a:r>
              <a:rPr lang="en-US" dirty="0"/>
              <a:t>Random Forest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EF70088-4FDB-47ED-AB95-D9D68974E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509" y="4754881"/>
            <a:ext cx="3500553" cy="1601470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HIGHEST ACCURACY: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90.06</a:t>
            </a:r>
          </a:p>
          <a:p>
            <a:endParaRPr lang="en-US" b="1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21504BD7-EB8F-435A-88A1-CFFF2C1536F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54771" t="13904" r="1619" b="5333"/>
          <a:stretch/>
        </p:blipFill>
        <p:spPr>
          <a:xfrm>
            <a:off x="5601432" y="533374"/>
            <a:ext cx="6076761" cy="5822976"/>
          </a:xfrm>
        </p:spPr>
      </p:pic>
    </p:spTree>
    <p:extLst>
      <p:ext uri="{BB962C8B-B14F-4D97-AF65-F5344CB8AC3E}">
        <p14:creationId xmlns:p14="http://schemas.microsoft.com/office/powerpoint/2010/main" val="3456791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E449-E96C-4E0E-A449-9E0701A9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 rtlCol="0"/>
          <a:lstStyle/>
          <a:p>
            <a:pPr rtl="0"/>
            <a:r>
              <a:rPr lang="en-GB"/>
              <a:t>Thank you</a:t>
            </a:r>
          </a:p>
        </p:txBody>
      </p:sp>
      <p:pic>
        <p:nvPicPr>
          <p:cNvPr id="16" name="Picture Placeholder 5" descr="forest">
            <a:extLst>
              <a:ext uri="{FF2B5EF4-FFF2-40B4-BE49-F238E27FC236}">
                <a16:creationId xmlns:a16="http://schemas.microsoft.com/office/drawing/2014/main" id="{474772FB-EF5F-44F3-8C06-F39CA59EF5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5175" y="0"/>
            <a:ext cx="7616825" cy="6858000"/>
          </a:xfrm>
        </p:spPr>
      </p:pic>
      <p:sp>
        <p:nvSpPr>
          <p:cNvPr id="41" name="Date Placeholder 40">
            <a:extLst>
              <a:ext uri="{FF2B5EF4-FFF2-40B4-BE49-F238E27FC236}">
                <a16:creationId xmlns:a16="http://schemas.microsoft.com/office/drawing/2014/main" id="{1AA0E395-EB95-4646-A4B3-EAB7C68D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B95B4304-0747-4AD1-BD3D-E4BFD544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</p:spPr>
        <p:txBody>
          <a:bodyPr rtlCol="0"/>
          <a:lstStyle/>
          <a:p>
            <a:pPr rtl="0"/>
            <a:fld id="{AE208ADF-3ADD-483D-A721-14E3EEE2C135}" type="slidenum">
              <a:rPr lang="en-GB" smtClean="0"/>
              <a:pPr rtl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177044"/>
      </p:ext>
    </p:extLst>
  </p:cSld>
  <p:clrMapOvr>
    <a:masterClrMapping/>
  </p:clrMapOvr>
</p:sld>
</file>

<file path=ppt/theme/theme1.xml><?xml version="1.0" encoding="utf-8"?>
<a:theme xmlns:a="http://schemas.openxmlformats.org/drawingml/2006/main" name="PineVTI">
  <a:themeElements>
    <a:clrScheme name="Pine">
      <a:dk1>
        <a:sysClr val="windowText" lastClr="000000"/>
      </a:dk1>
      <a:lt1>
        <a:sysClr val="window" lastClr="FFFFFF"/>
      </a:lt1>
      <a:dk2>
        <a:srgbClr val="081B19"/>
      </a:dk2>
      <a:lt2>
        <a:srgbClr val="E2D4CA"/>
      </a:lt2>
      <a:accent1>
        <a:srgbClr val="415347"/>
      </a:accent1>
      <a:accent2>
        <a:srgbClr val="753E33"/>
      </a:accent2>
      <a:accent3>
        <a:srgbClr val="7B614F"/>
      </a:accent3>
      <a:accent4>
        <a:srgbClr val="827B6D"/>
      </a:accent4>
      <a:accent5>
        <a:srgbClr val="495255"/>
      </a:accent5>
      <a:accent6>
        <a:srgbClr val="2D5358"/>
      </a:accent6>
      <a:hlink>
        <a:srgbClr val="A8705D"/>
      </a:hlink>
      <a:folHlink>
        <a:srgbClr val="5B688B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788_TF11653146_Win32" id="{0694F9B3-12DE-45C4-9B9B-7BC3B4299574}" vid="{298D108D-40F6-488C-82EB-E199AC9487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90CBB4-731C-4440-BC54-D2076F57C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0CC34A-D535-41BC-8B48-A0E1EA32D7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506F55-A469-454B-8FCA-6F8BCF9DAA6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Pine design</Template>
  <TotalTime>55</TotalTime>
  <Words>246</Words>
  <Application>Microsoft Office PowerPoint</Application>
  <PresentationFormat>Widescreen</PresentationFormat>
  <Paragraphs>45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Cabin</vt:lpstr>
      <vt:lpstr>Calibri</vt:lpstr>
      <vt:lpstr>Dante</vt:lpstr>
      <vt:lpstr>TimesNewRomanPS-BoldMT</vt:lpstr>
      <vt:lpstr>Unbounded</vt:lpstr>
      <vt:lpstr>PineVTI</vt:lpstr>
      <vt:lpstr>    Credit Card Fraud Detection: Predict the likelihood of credit card fraud using transaction data using R  </vt:lpstr>
      <vt:lpstr>Agenda</vt:lpstr>
      <vt:lpstr>PowerPoint Presentation</vt:lpstr>
      <vt:lpstr>Data Visualization  Density Plots Created density plots for visualizing the distribution of fraud and non-fraud transactions.  Pie Chart  Generated a pie chart for comparing the number of frauds and non-frauds.   </vt:lpstr>
      <vt:lpstr>Model Building - Logistic Regression </vt:lpstr>
      <vt:lpstr>Model Building – Decision Tree </vt:lpstr>
      <vt:lpstr>Model Building- Random Forest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Detection: Predict the likelihood of credit card fraud using transaction data using R</dc:title>
  <dc:creator>AKHILESH KUMAR</dc:creator>
  <cp:lastModifiedBy>AKHILESH KUMAR</cp:lastModifiedBy>
  <cp:revision>7</cp:revision>
  <dcterms:created xsi:type="dcterms:W3CDTF">2024-02-27T16:55:54Z</dcterms:created>
  <dcterms:modified xsi:type="dcterms:W3CDTF">2024-02-28T05:00:29Z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