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Lst>
  <p:sldSz cy="6858000" cx="12192000"/>
  <p:notesSz cx="6858000" cy="9144000"/>
  <p:embeddedFontLst>
    <p:embeddedFont>
      <p:font typeface="Plus Jakarta Sans"/>
      <p:regular r:id="rId24"/>
      <p:bold r:id="rId25"/>
      <p:italic r:id="rId26"/>
      <p:boldItalic r:id="rId27"/>
    </p:embeddedFont>
    <p:embeddedFont>
      <p:font typeface="Inter"/>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32" roundtripDataSignature="AMtx7mhkTsnIybagzBUo+RFSgqP8iG4eE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font" Target="fonts/PlusJakartaSans-regular.fntdata"/><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PlusJakartaSans-italic.fntdata"/><Relationship Id="rId25" Type="http://schemas.openxmlformats.org/officeDocument/2006/relationships/font" Target="fonts/PlusJakartaSans-bold.fntdata"/><Relationship Id="rId28" Type="http://schemas.openxmlformats.org/officeDocument/2006/relationships/font" Target="fonts/Inter-regular.fntdata"/><Relationship Id="rId27" Type="http://schemas.openxmlformats.org/officeDocument/2006/relationships/font" Target="fonts/PlusJakartaSans-boldItalic.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bold.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Inter-boldItalic.fntdata"/><Relationship Id="rId30" Type="http://schemas.openxmlformats.org/officeDocument/2006/relationships/font" Target="fonts/Inter-italic.fntdata"/><Relationship Id="rId11" Type="http://schemas.openxmlformats.org/officeDocument/2006/relationships/slide" Target="slides/slide7.xml"/><Relationship Id="rId10" Type="http://schemas.openxmlformats.org/officeDocument/2006/relationships/slide" Target="slides/slide6.xml"/><Relationship Id="rId32"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Plus Jakarta Sans"/>
                <a:ea typeface="Plus Jakarta Sans"/>
                <a:cs typeface="Plus Jakarta Sans"/>
                <a:sym typeface="Plus Jakarta Sans"/>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Plus Jakarta Sans"/>
                <a:ea typeface="Plus Jakarta Sans"/>
                <a:cs typeface="Plus Jakarta Sans"/>
                <a:sym typeface="Plus Jakarta Sans"/>
              </a:rPr>
              <a:t>‹#›</a:t>
            </a:fld>
            <a:endParaRPr b="0" i="0" sz="1200" u="none" cap="none" strike="noStrike">
              <a:solidFill>
                <a:schemeClr val="dk1"/>
              </a:solidFill>
              <a:latin typeface="Plus Jakarta Sans"/>
              <a:ea typeface="Plus Jakarta Sans"/>
              <a:cs typeface="Plus Jakarta Sans"/>
              <a:sym typeface="Plus Jakarta Sans"/>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 name="Google Shape;3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36e85c21415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g36e85c21415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6e85c21415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6e85c21415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g36e85c21415_0_8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7" name="Google Shape;147;g36e85c21415_0_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36ea6089f13_0_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7" name="Google Shape;157;g36ea6089f13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6e85c21415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g36e85c21415_0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6e85c21415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8" name="Google Shape;178;g36e85c21415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6e85c21415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6e85c21415_0_1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e85c21415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g36e85c21415_0_1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36e85c21415_0_1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36e85c21415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8" name="Google Shape;21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 name="Google Shape;4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 name="Google Shape;63;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 name="Google Shape;73;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6e85c2141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g36e85c2141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6e85c21415_0_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g36e85c21415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e85c21415_0_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3" name="Google Shape;113;g36e85c21415_0_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7_Title Slide">
  <p:cSld name="7_Title Slide">
    <p:spTree>
      <p:nvGrpSpPr>
        <p:cNvPr id="10" name="Shape 10"/>
        <p:cNvGrpSpPr/>
        <p:nvPr/>
      </p:nvGrpSpPr>
      <p:grpSpPr>
        <a:xfrm>
          <a:off x="0" y="0"/>
          <a:ext cx="0" cy="0"/>
          <a:chOff x="0" y="0"/>
          <a:chExt cx="0" cy="0"/>
        </a:xfrm>
      </p:grpSpPr>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3_Title Slide">
  <p:cSld name="33_Title Slide">
    <p:spTree>
      <p:nvGrpSpPr>
        <p:cNvPr id="25" name="Shape 25"/>
        <p:cNvGrpSpPr/>
        <p:nvPr/>
      </p:nvGrpSpPr>
      <p:grpSpPr>
        <a:xfrm>
          <a:off x="0" y="0"/>
          <a:ext cx="0" cy="0"/>
          <a:chOff x="0" y="0"/>
          <a:chExt cx="0" cy="0"/>
        </a:xfrm>
      </p:grpSpPr>
      <p:sp>
        <p:nvSpPr>
          <p:cNvPr id="26" name="Google Shape;26;p17"/>
          <p:cNvSpPr/>
          <p:nvPr>
            <p:ph idx="2" type="pic"/>
          </p:nvPr>
        </p:nvSpPr>
        <p:spPr>
          <a:xfrm>
            <a:off x="-1" y="549274"/>
            <a:ext cx="4995082" cy="5759450"/>
          </a:xfrm>
          <a:prstGeom prst="rect">
            <a:avLst/>
          </a:prstGeom>
          <a:solidFill>
            <a:srgbClr val="F2F2F2"/>
          </a:solid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4_Title Slide">
  <p:cSld name="34_Title Slide">
    <p:spTree>
      <p:nvGrpSpPr>
        <p:cNvPr id="27" name="Shape 27"/>
        <p:cNvGrpSpPr/>
        <p:nvPr/>
      </p:nvGrpSpPr>
      <p:grpSpPr>
        <a:xfrm>
          <a:off x="0" y="0"/>
          <a:ext cx="0" cy="0"/>
          <a:chOff x="0" y="0"/>
          <a:chExt cx="0" cy="0"/>
        </a:xfrm>
      </p:grpSpPr>
      <p:sp>
        <p:nvSpPr>
          <p:cNvPr id="28" name="Google Shape;28;p18"/>
          <p:cNvSpPr/>
          <p:nvPr>
            <p:ph idx="2" type="pic"/>
          </p:nvPr>
        </p:nvSpPr>
        <p:spPr>
          <a:xfrm>
            <a:off x="6095999" y="1270000"/>
            <a:ext cx="6096001" cy="4319588"/>
          </a:xfrm>
          <a:prstGeom prst="rect">
            <a:avLst/>
          </a:prstGeom>
          <a:solidFill>
            <a:srgbClr val="F2F2F2"/>
          </a:solidFill>
          <a:ln>
            <a:no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11" name="Shape 11"/>
        <p:cNvGrpSpPr/>
        <p:nvPr/>
      </p:nvGrpSpPr>
      <p:grpSpPr>
        <a:xfrm>
          <a:off x="0" y="0"/>
          <a:ext cx="0" cy="0"/>
          <a:chOff x="0" y="0"/>
          <a:chExt cx="0" cy="0"/>
        </a:xfrm>
      </p:grpSpPr>
      <p:sp>
        <p:nvSpPr>
          <p:cNvPr id="12" name="Google Shape;12;p8"/>
          <p:cNvSpPr/>
          <p:nvPr>
            <p:ph idx="2" type="pic"/>
          </p:nvPr>
        </p:nvSpPr>
        <p:spPr>
          <a:xfrm>
            <a:off x="1055687" y="1268413"/>
            <a:ext cx="4319586" cy="5040312"/>
          </a:xfrm>
          <a:prstGeom prst="rect">
            <a:avLst/>
          </a:prstGeom>
          <a:solidFill>
            <a:srgbClr val="F2F2F2"/>
          </a:solid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Custom Layout">
  <p:cSld name="1_Custom Layout">
    <p:spTree>
      <p:nvGrpSpPr>
        <p:cNvPr id="13" name="Shape 13"/>
        <p:cNvGrpSpPr/>
        <p:nvPr/>
      </p:nvGrpSpPr>
      <p:grpSpPr>
        <a:xfrm>
          <a:off x="0" y="0"/>
          <a:ext cx="0" cy="0"/>
          <a:chOff x="0" y="0"/>
          <a:chExt cx="0" cy="0"/>
        </a:xfrm>
      </p:grpSpPr>
      <p:sp>
        <p:nvSpPr>
          <p:cNvPr id="14" name="Google Shape;14;p10"/>
          <p:cNvSpPr/>
          <p:nvPr>
            <p:ph idx="2" type="pic"/>
          </p:nvPr>
        </p:nvSpPr>
        <p:spPr>
          <a:xfrm>
            <a:off x="0" y="0"/>
            <a:ext cx="12192000" cy="6858000"/>
          </a:xfrm>
          <a:prstGeom prst="rect">
            <a:avLst/>
          </a:prstGeom>
          <a:solidFill>
            <a:srgbClr val="F2F2F2"/>
          </a:solidFill>
          <a:ln>
            <a:no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5_Title Slide">
  <p:cSld name="25_Title Slide">
    <p:spTree>
      <p:nvGrpSpPr>
        <p:cNvPr id="15" name="Shape 15"/>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8_Title Slide">
  <p:cSld name="28_Title Slide">
    <p:spTree>
      <p:nvGrpSpPr>
        <p:cNvPr id="16" name="Shape 1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9_Title Slide">
  <p:cSld name="29_Title Slide">
    <p:spTree>
      <p:nvGrpSpPr>
        <p:cNvPr id="17" name="Shape 17"/>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0_Title Slide">
  <p:cSld name="30_Title Slide">
    <p:spTree>
      <p:nvGrpSpPr>
        <p:cNvPr id="18" name="Shape 18"/>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1_Title Slide">
  <p:cSld name="31_Title Slide">
    <p:spTree>
      <p:nvGrpSpPr>
        <p:cNvPr id="19" name="Shape 19"/>
        <p:cNvGrpSpPr/>
        <p:nvPr/>
      </p:nvGrpSpPr>
      <p:grpSpPr>
        <a:xfrm>
          <a:off x="0" y="0"/>
          <a:ext cx="0" cy="0"/>
          <a:chOff x="0" y="0"/>
          <a:chExt cx="0" cy="0"/>
        </a:xfrm>
      </p:grpSpPr>
      <p:sp>
        <p:nvSpPr>
          <p:cNvPr id="20" name="Google Shape;20;p15"/>
          <p:cNvSpPr/>
          <p:nvPr>
            <p:ph idx="2" type="pic"/>
          </p:nvPr>
        </p:nvSpPr>
        <p:spPr>
          <a:xfrm>
            <a:off x="-1" y="0"/>
            <a:ext cx="9696450" cy="4868863"/>
          </a:xfrm>
          <a:prstGeom prst="rect">
            <a:avLst/>
          </a:prstGeom>
          <a:solidFill>
            <a:srgbClr val="F2F2F2"/>
          </a:solidFill>
          <a:ln>
            <a:no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2_Title Slide">
  <p:cSld name="32_Title Slide">
    <p:spTree>
      <p:nvGrpSpPr>
        <p:cNvPr id="21" name="Shape 21"/>
        <p:cNvGrpSpPr/>
        <p:nvPr/>
      </p:nvGrpSpPr>
      <p:grpSpPr>
        <a:xfrm>
          <a:off x="0" y="0"/>
          <a:ext cx="0" cy="0"/>
          <a:chOff x="0" y="0"/>
          <a:chExt cx="0" cy="0"/>
        </a:xfrm>
      </p:grpSpPr>
      <p:sp>
        <p:nvSpPr>
          <p:cNvPr id="22" name="Google Shape;22;p16"/>
          <p:cNvSpPr/>
          <p:nvPr/>
        </p:nvSpPr>
        <p:spPr>
          <a:xfrm>
            <a:off x="6096000" y="3753134"/>
            <a:ext cx="6096000" cy="2555591"/>
          </a:xfrm>
          <a:prstGeom prst="rect">
            <a:avLst/>
          </a:prstGeom>
          <a:gradFill>
            <a:gsLst>
              <a:gs pos="0">
                <a:schemeClr val="accent2"/>
              </a:gs>
              <a:gs pos="96000">
                <a:srgbClr val="EA641A"/>
              </a:gs>
              <a:gs pos="100000">
                <a:srgbClr val="EA641A"/>
              </a:gs>
            </a:gsLst>
            <a:lin ang="54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Plus Jakarta Sans"/>
              <a:ea typeface="Plus Jakarta Sans"/>
              <a:cs typeface="Plus Jakarta Sans"/>
              <a:sym typeface="Plus Jakarta Sans"/>
            </a:endParaRPr>
          </a:p>
        </p:txBody>
      </p:sp>
      <p:sp>
        <p:nvSpPr>
          <p:cNvPr id="23" name="Google Shape;23;p16"/>
          <p:cNvSpPr/>
          <p:nvPr>
            <p:ph idx="2" type="pic"/>
          </p:nvPr>
        </p:nvSpPr>
        <p:spPr>
          <a:xfrm>
            <a:off x="6816725" y="1268413"/>
            <a:ext cx="2381023" cy="2976935"/>
          </a:xfrm>
          <a:prstGeom prst="rect">
            <a:avLst/>
          </a:prstGeom>
          <a:solidFill>
            <a:srgbClr val="F2F2F2"/>
          </a:solidFill>
          <a:ln>
            <a:noFill/>
          </a:ln>
        </p:spPr>
      </p:sp>
      <p:sp>
        <p:nvSpPr>
          <p:cNvPr id="24" name="Google Shape;24;p16"/>
          <p:cNvSpPr/>
          <p:nvPr>
            <p:ph idx="3" type="pic"/>
          </p:nvPr>
        </p:nvSpPr>
        <p:spPr>
          <a:xfrm>
            <a:off x="9476015" y="1268413"/>
            <a:ext cx="2381023" cy="2976935"/>
          </a:xfrm>
          <a:prstGeom prst="rect">
            <a:avLst/>
          </a:prstGeom>
          <a:solidFill>
            <a:srgbClr val="F2F2F2"/>
          </a:solid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4E4C9"/>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A4A3A4"/>
          </p15:clr>
        </p15:guide>
        <p15:guide id="2" pos="3840">
          <p15:clr>
            <a:srgbClr val="A4A3A4"/>
          </p15:clr>
        </p15:guide>
        <p15:guide id="3" orient="horz" pos="799">
          <p15:clr>
            <a:srgbClr val="A4A3A4"/>
          </p15:clr>
        </p15:guide>
        <p15:guide id="4" orient="horz" pos="346">
          <p15:clr>
            <a:srgbClr val="A4A3A4"/>
          </p15:clr>
        </p15:guide>
        <p15:guide id="5" orient="horz" pos="1253">
          <p15:clr>
            <a:srgbClr val="A4A3A4"/>
          </p15:clr>
        </p15:guide>
        <p15:guide id="6" orient="horz" pos="1706">
          <p15:clr>
            <a:srgbClr val="A4A3A4"/>
          </p15:clr>
        </p15:guide>
        <p15:guide id="7" orient="horz" pos="2614">
          <p15:clr>
            <a:srgbClr val="A4A3A4"/>
          </p15:clr>
        </p15:guide>
        <p15:guide id="8" orient="horz" pos="3067">
          <p15:clr>
            <a:srgbClr val="A4A3A4"/>
          </p15:clr>
        </p15:guide>
        <p15:guide id="9" orient="horz" pos="3521">
          <p15:clr>
            <a:srgbClr val="A4A3A4"/>
          </p15:clr>
        </p15:guide>
        <p15:guide id="10" orient="horz" pos="3974">
          <p15:clr>
            <a:srgbClr val="A4A3A4"/>
          </p15:clr>
        </p15:guide>
        <p15:guide id="11" pos="4294">
          <p15:clr>
            <a:srgbClr val="A4A3A4"/>
          </p15:clr>
        </p15:guide>
        <p15:guide id="12" pos="4747">
          <p15:clr>
            <a:srgbClr val="A4A3A4"/>
          </p15:clr>
        </p15:guide>
        <p15:guide id="13" pos="211">
          <p15:clr>
            <a:srgbClr val="A4A3A4"/>
          </p15:clr>
        </p15:guide>
        <p15:guide id="14" pos="665">
          <p15:clr>
            <a:srgbClr val="A4A3A4"/>
          </p15:clr>
        </p15:guide>
        <p15:guide id="15" pos="1118">
          <p15:clr>
            <a:srgbClr val="A4A3A4"/>
          </p15:clr>
        </p15:guide>
        <p15:guide id="16" pos="1572">
          <p15:clr>
            <a:srgbClr val="A4A3A4"/>
          </p15:clr>
        </p15:guide>
        <p15:guide id="17" pos="2026">
          <p15:clr>
            <a:srgbClr val="A4A3A4"/>
          </p15:clr>
        </p15:guide>
        <p15:guide id="18" pos="2479">
          <p15:clr>
            <a:srgbClr val="A4A3A4"/>
          </p15:clr>
        </p15:guide>
        <p15:guide id="19" pos="2933">
          <p15:clr>
            <a:srgbClr val="A4A3A4"/>
          </p15:clr>
        </p15:guide>
        <p15:guide id="20" pos="3386">
          <p15:clr>
            <a:srgbClr val="A4A3A4"/>
          </p15:clr>
        </p15:guide>
        <p15:guide id="21" pos="5201">
          <p15:clr>
            <a:srgbClr val="A4A3A4"/>
          </p15:clr>
        </p15:guide>
        <p15:guide id="22" pos="5654">
          <p15:clr>
            <a:srgbClr val="A4A3A4"/>
          </p15:clr>
        </p15:guide>
        <p15:guide id="23" pos="6108">
          <p15:clr>
            <a:srgbClr val="A4A3A4"/>
          </p15:clr>
        </p15:guide>
        <p15:guide id="24" pos="6562">
          <p15:clr>
            <a:srgbClr val="A4A3A4"/>
          </p15:clr>
        </p15:guide>
        <p15:guide id="25" pos="7015">
          <p15:clr>
            <a:srgbClr val="A4A3A4"/>
          </p15:clr>
        </p15:guide>
        <p15:guide id="26" pos="7469">
          <p15:clr>
            <a:srgbClr val="A4A3A4"/>
          </p15:clr>
        </p15:guide>
        <p15:guide id="27" pos="347">
          <p15:clr>
            <a:srgbClr val="F26B43"/>
          </p15:clr>
        </p15:guide>
        <p15:guide id="28" pos="7333">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2.png"/><Relationship Id="rId4"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1.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 name="Shape 32"/>
        <p:cNvGrpSpPr/>
        <p:nvPr/>
      </p:nvGrpSpPr>
      <p:grpSpPr>
        <a:xfrm>
          <a:off x="0" y="0"/>
          <a:ext cx="0" cy="0"/>
          <a:chOff x="0" y="0"/>
          <a:chExt cx="0" cy="0"/>
        </a:xfrm>
      </p:grpSpPr>
      <p:sp>
        <p:nvSpPr>
          <p:cNvPr id="33" name="Google Shape;33;p1"/>
          <p:cNvSpPr/>
          <p:nvPr/>
        </p:nvSpPr>
        <p:spPr>
          <a:xfrm>
            <a:off x="3057881" y="1989155"/>
            <a:ext cx="5622600" cy="8001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200"/>
              <a:buFont typeface="Arial"/>
              <a:buNone/>
            </a:pPr>
            <a:r>
              <a:rPr b="1" lang="en-US" sz="3200">
                <a:latin typeface="Times New Roman"/>
                <a:ea typeface="Times New Roman"/>
                <a:cs typeface="Times New Roman"/>
                <a:sym typeface="Times New Roman"/>
              </a:rPr>
              <a:t>AI/ML for Networking</a:t>
            </a:r>
            <a:endParaRPr b="0" i="0" sz="1400" u="none" cap="none" strike="noStrike">
              <a:solidFill>
                <a:srgbClr val="000000"/>
              </a:solidFill>
              <a:latin typeface="Inter"/>
              <a:ea typeface="Inter"/>
              <a:cs typeface="Inter"/>
              <a:sym typeface="Inter"/>
            </a:endParaRPr>
          </a:p>
        </p:txBody>
      </p:sp>
      <p:grpSp>
        <p:nvGrpSpPr>
          <p:cNvPr id="34" name="Google Shape;34;p1"/>
          <p:cNvGrpSpPr/>
          <p:nvPr/>
        </p:nvGrpSpPr>
        <p:grpSpPr>
          <a:xfrm>
            <a:off x="3112899" y="1848472"/>
            <a:ext cx="5512553" cy="940767"/>
            <a:chOff x="894442" y="2675335"/>
            <a:chExt cx="7570108" cy="940767"/>
          </a:xfrm>
        </p:grpSpPr>
        <p:sp>
          <p:nvSpPr>
            <p:cNvPr id="35" name="Google Shape;35;p1"/>
            <p:cNvSpPr/>
            <p:nvPr/>
          </p:nvSpPr>
          <p:spPr>
            <a:xfrm>
              <a:off x="894442" y="2675335"/>
              <a:ext cx="7570108" cy="45719"/>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nter"/>
                <a:ea typeface="Inter"/>
                <a:cs typeface="Inter"/>
                <a:sym typeface="Inter"/>
              </a:endParaRPr>
            </a:p>
          </p:txBody>
        </p:sp>
        <p:sp>
          <p:nvSpPr>
            <p:cNvPr id="36" name="Google Shape;36;p1"/>
            <p:cNvSpPr/>
            <p:nvPr/>
          </p:nvSpPr>
          <p:spPr>
            <a:xfrm>
              <a:off x="894442" y="3570383"/>
              <a:ext cx="7570108" cy="45719"/>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Inter"/>
                <a:ea typeface="Inter"/>
                <a:cs typeface="Inter"/>
                <a:sym typeface="Inter"/>
              </a:endParaRPr>
            </a:p>
          </p:txBody>
        </p:sp>
      </p:grpSp>
      <p:sp>
        <p:nvSpPr>
          <p:cNvPr id="37" name="Google Shape;37;p1"/>
          <p:cNvSpPr txBox="1"/>
          <p:nvPr/>
        </p:nvSpPr>
        <p:spPr>
          <a:xfrm>
            <a:off x="169650" y="5445050"/>
            <a:ext cx="5319300" cy="7851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1" lang="en-US" sz="1500">
                <a:solidFill>
                  <a:srgbClr val="004740"/>
                </a:solidFill>
                <a:latin typeface="Times New Roman"/>
                <a:ea typeface="Times New Roman"/>
                <a:cs typeface="Times New Roman"/>
                <a:sym typeface="Times New Roman"/>
              </a:rPr>
              <a:t>GONGADI AKHILESH-BU22CSEN0100426</a:t>
            </a:r>
            <a:endParaRPr b="1" sz="1500">
              <a:solidFill>
                <a:srgbClr val="00474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lang="en-US" sz="1500">
                <a:solidFill>
                  <a:srgbClr val="004740"/>
                </a:solidFill>
                <a:latin typeface="Times New Roman"/>
                <a:ea typeface="Times New Roman"/>
                <a:cs typeface="Times New Roman"/>
                <a:sym typeface="Times New Roman"/>
              </a:rPr>
              <a:t>SIRIVELLA VAMSI KRISHNA-BU22CSEN0100600</a:t>
            </a:r>
            <a:endParaRPr b="1" sz="1500">
              <a:solidFill>
                <a:srgbClr val="004740"/>
              </a:solidFill>
              <a:latin typeface="Times New Roman"/>
              <a:ea typeface="Times New Roman"/>
              <a:cs typeface="Times New Roman"/>
              <a:sym typeface="Times New Roman"/>
            </a:endParaRPr>
          </a:p>
          <a:p>
            <a:pPr indent="0" lvl="0" marL="0" marR="0" rtl="0" algn="l">
              <a:lnSpc>
                <a:spcPct val="100000"/>
              </a:lnSpc>
              <a:spcBef>
                <a:spcPts val="0"/>
              </a:spcBef>
              <a:spcAft>
                <a:spcPts val="0"/>
              </a:spcAft>
              <a:buClr>
                <a:srgbClr val="000000"/>
              </a:buClr>
              <a:buSzPts val="2400"/>
              <a:buFont typeface="Arial"/>
              <a:buNone/>
            </a:pPr>
            <a:r>
              <a:rPr b="1" lang="en-US" sz="1500">
                <a:solidFill>
                  <a:srgbClr val="004740"/>
                </a:solidFill>
                <a:latin typeface="Times New Roman"/>
                <a:ea typeface="Times New Roman"/>
                <a:cs typeface="Times New Roman"/>
                <a:sym typeface="Times New Roman"/>
              </a:rPr>
              <a:t>BAVIGADDA MANI KUMAR REDDY-BU22CSEN0101820</a:t>
            </a:r>
            <a:endParaRPr b="1" sz="1500">
              <a:solidFill>
                <a:srgbClr val="004740"/>
              </a:solidFill>
              <a:latin typeface="Times New Roman"/>
              <a:ea typeface="Times New Roman"/>
              <a:cs typeface="Times New Roman"/>
              <a:sym typeface="Times New Roman"/>
            </a:endParaRPr>
          </a:p>
        </p:txBody>
      </p:sp>
      <p:sp>
        <p:nvSpPr>
          <p:cNvPr id="38" name="Google Shape;38;p1"/>
          <p:cNvSpPr txBox="1"/>
          <p:nvPr/>
        </p:nvSpPr>
        <p:spPr>
          <a:xfrm>
            <a:off x="434411" y="6230138"/>
            <a:ext cx="47898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400" u="none" cap="none" strike="noStrike">
              <a:solidFill>
                <a:srgbClr val="000000"/>
              </a:solidFill>
              <a:latin typeface="Arial"/>
              <a:ea typeface="Arial"/>
              <a:cs typeface="Arial"/>
              <a:sym typeface="Arial"/>
            </a:endParaRPr>
          </a:p>
        </p:txBody>
      </p:sp>
      <p:sp>
        <p:nvSpPr>
          <p:cNvPr id="39" name="Google Shape;39;p1"/>
          <p:cNvSpPr txBox="1"/>
          <p:nvPr/>
        </p:nvSpPr>
        <p:spPr>
          <a:xfrm>
            <a:off x="5845790" y="3861291"/>
            <a:ext cx="2465700" cy="430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200"/>
              <a:buFont typeface="Arial"/>
              <a:buNone/>
            </a:pPr>
            <a:r>
              <a:t/>
            </a:r>
            <a:endParaRPr b="1" i="1" sz="2200" u="none" cap="none" strike="noStrike">
              <a:solidFill>
                <a:srgbClr val="000000"/>
              </a:solidFill>
              <a:latin typeface="Times New Roman"/>
              <a:ea typeface="Times New Roman"/>
              <a:cs typeface="Times New Roman"/>
              <a:sym typeface="Times New Roman"/>
            </a:endParaRPr>
          </a:p>
        </p:txBody>
      </p:sp>
      <p:sp>
        <p:nvSpPr>
          <p:cNvPr id="40" name="Google Shape;40;p1"/>
          <p:cNvSpPr txBox="1"/>
          <p:nvPr/>
        </p:nvSpPr>
        <p:spPr>
          <a:xfrm>
            <a:off x="2661000" y="2993500"/>
            <a:ext cx="6870000" cy="2247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US" sz="3000">
                <a:latin typeface="Times New Roman"/>
                <a:ea typeface="Times New Roman"/>
                <a:cs typeface="Times New Roman"/>
                <a:sym typeface="Times New Roman"/>
              </a:rPr>
              <a:t>Under The Guidance Of</a:t>
            </a:r>
            <a:endParaRPr b="1" sz="30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Dr. Chintoo Kumar</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      DEPARTMENT OF COMPUTER SCIENCE ENGINEERING </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    GITAM School of Technology, GITAM (Deemed to be University),</a:t>
            </a:r>
            <a:endParaRPr b="1" sz="1800">
              <a:latin typeface="Times New Roman"/>
              <a:ea typeface="Times New Roman"/>
              <a:cs typeface="Times New Roman"/>
              <a:sym typeface="Times New Roman"/>
            </a:endParaRPr>
          </a:p>
          <a:p>
            <a:pPr indent="0" lvl="0" marL="0" rtl="0" algn="ctr">
              <a:spcBef>
                <a:spcPts val="0"/>
              </a:spcBef>
              <a:spcAft>
                <a:spcPts val="0"/>
              </a:spcAft>
              <a:buNone/>
            </a:pPr>
            <a:r>
              <a:rPr b="1" lang="en-US" sz="1800">
                <a:latin typeface="Times New Roman"/>
                <a:ea typeface="Times New Roman"/>
                <a:cs typeface="Times New Roman"/>
                <a:sym typeface="Times New Roman"/>
              </a:rPr>
              <a:t>Bengaluru, Karnataka, INDIA.</a:t>
            </a:r>
            <a:endParaRPr b="1" sz="1800">
              <a:latin typeface="Times New Roman"/>
              <a:ea typeface="Times New Roman"/>
              <a:cs typeface="Times New Roman"/>
              <a:sym typeface="Times New Roman"/>
            </a:endParaRPr>
          </a:p>
          <a:p>
            <a:pPr indent="0" lvl="0" marL="0" rtl="0" algn="ctr">
              <a:spcBef>
                <a:spcPts val="0"/>
              </a:spcBef>
              <a:spcAft>
                <a:spcPts val="0"/>
              </a:spcAft>
              <a:buNone/>
            </a:pPr>
            <a:r>
              <a:t/>
            </a:r>
            <a:endParaRPr b="1" sz="1800">
              <a:latin typeface="Times New Roman"/>
              <a:ea typeface="Times New Roman"/>
              <a:cs typeface="Times New Roman"/>
              <a:sym typeface="Times New Roman"/>
            </a:endParaRPr>
          </a:p>
          <a:p>
            <a:pPr indent="0" lvl="0" marL="0" rtl="0" algn="ctr">
              <a:spcBef>
                <a:spcPts val="0"/>
              </a:spcBef>
              <a:spcAft>
                <a:spcPts val="0"/>
              </a:spcAft>
              <a:buNone/>
            </a:pPr>
            <a:r>
              <a:t/>
            </a:r>
            <a:endParaRPr b="1">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g36e85c21415_0_56"/>
          <p:cNvSpPr txBox="1"/>
          <p:nvPr/>
        </p:nvSpPr>
        <p:spPr>
          <a:xfrm>
            <a:off x="4087198" y="204905"/>
            <a:ext cx="4789800" cy="44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26" name="Google Shape;126;g36e85c21415_0_56"/>
          <p:cNvSpPr txBox="1"/>
          <p:nvPr/>
        </p:nvSpPr>
        <p:spPr>
          <a:xfrm>
            <a:off x="126298" y="6356992"/>
            <a:ext cx="4789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Inter"/>
                <a:ea typeface="Inter"/>
                <a:cs typeface="Inter"/>
                <a:sym typeface="Inter"/>
              </a:rPr>
              <a:t>Dept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pic>
        <p:nvPicPr>
          <p:cNvPr id="127" name="Google Shape;127;g36e85c21415_0_56"/>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28" name="Google Shape;128;g36e85c21415_0_56"/>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29" name="Google Shape;129;g36e85c21415_0_56"/>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30" name="Google Shape;130;g36e85c21415_0_56"/>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31" name="Google Shape;131;g36e85c21415_0_56"/>
          <p:cNvSpPr txBox="1"/>
          <p:nvPr/>
        </p:nvSpPr>
        <p:spPr>
          <a:xfrm>
            <a:off x="570181" y="876270"/>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pic>
        <p:nvPicPr>
          <p:cNvPr id="132" name="Google Shape;132;g36e85c21415_0_56" title="WhatsApp Image 2025-07-09 at 15.36.34.jpeg"/>
          <p:cNvPicPr preferRelativeResize="0"/>
          <p:nvPr/>
        </p:nvPicPr>
        <p:blipFill>
          <a:blip r:embed="rId4">
            <a:alphaModFix/>
          </a:blip>
          <a:stretch>
            <a:fillRect/>
          </a:stretch>
        </p:blipFill>
        <p:spPr>
          <a:xfrm>
            <a:off x="0" y="0"/>
            <a:ext cx="12192000" cy="68579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6e85c21415_0_72"/>
          <p:cNvSpPr txBox="1"/>
          <p:nvPr/>
        </p:nvSpPr>
        <p:spPr>
          <a:xfrm>
            <a:off x="4087198" y="204905"/>
            <a:ext cx="4789800" cy="15684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Model Training &amp; Evaluation</a:t>
            </a:r>
            <a:endParaRPr b="1"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38" name="Google Shape;138;g36e85c21415_0_72"/>
          <p:cNvSpPr txBox="1"/>
          <p:nvPr/>
        </p:nvSpPr>
        <p:spPr>
          <a:xfrm>
            <a:off x="126298" y="6356992"/>
            <a:ext cx="47898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7F7F7F"/>
                </a:solidFill>
                <a:latin typeface="Inter"/>
                <a:ea typeface="Inter"/>
                <a:cs typeface="Inter"/>
                <a:sym typeface="Inter"/>
              </a:rPr>
              <a:t>Dept of Computer Science &amp; Engineering</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pic>
        <p:nvPicPr>
          <p:cNvPr id="139" name="Google Shape;139;g36e85c21415_0_72"/>
          <p:cNvPicPr preferRelativeResize="0"/>
          <p:nvPr/>
        </p:nvPicPr>
        <p:blipFill rotWithShape="1">
          <a:blip r:embed="rId3">
            <a:alphaModFix/>
          </a:blip>
          <a:srcRect b="0" l="0" r="0" t="0"/>
          <a:stretch/>
        </p:blipFill>
        <p:spPr>
          <a:xfrm>
            <a:off x="9657588" y="5780138"/>
            <a:ext cx="2100002" cy="900001"/>
          </a:xfrm>
          <a:prstGeom prst="rect">
            <a:avLst/>
          </a:prstGeom>
          <a:noFill/>
          <a:ln>
            <a:noFill/>
          </a:ln>
        </p:spPr>
      </p:pic>
      <p:sp>
        <p:nvSpPr>
          <p:cNvPr id="140" name="Google Shape;140;g36e85c21415_0_72"/>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41" name="Google Shape;141;g36e85c21415_0_72"/>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42" name="Google Shape;142;g36e85c21415_0_72"/>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43" name="Google Shape;143;g36e85c21415_0_72"/>
          <p:cNvSpPr txBox="1"/>
          <p:nvPr/>
        </p:nvSpPr>
        <p:spPr>
          <a:xfrm>
            <a:off x="570181" y="876270"/>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pic>
        <p:nvPicPr>
          <p:cNvPr id="144" name="Google Shape;144;g36e85c21415_0_72" title="WhatsApp Image 2025-07-09 at 15.41.36.jpeg"/>
          <p:cNvPicPr preferRelativeResize="0"/>
          <p:nvPr/>
        </p:nvPicPr>
        <p:blipFill>
          <a:blip r:embed="rId4">
            <a:alphaModFix/>
          </a:blip>
          <a:stretch>
            <a:fillRect/>
          </a:stretch>
        </p:blipFill>
        <p:spPr>
          <a:xfrm>
            <a:off x="0" y="0"/>
            <a:ext cx="12192001"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g36e85c21415_0_84"/>
          <p:cNvSpPr txBox="1"/>
          <p:nvPr/>
        </p:nvSpPr>
        <p:spPr>
          <a:xfrm>
            <a:off x="4087198" y="204905"/>
            <a:ext cx="4789800" cy="2253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User Interface</a:t>
            </a:r>
            <a:endParaRPr b="1" sz="3000">
              <a:solidFill>
                <a:srgbClr val="007367"/>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50" name="Google Shape;150;g36e85c21415_0_84"/>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51" name="Google Shape;151;g36e85c21415_0_84"/>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52" name="Google Shape;152;g36e85c21415_0_84"/>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53" name="Google Shape;153;g36e85c21415_0_84"/>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54" name="Google Shape;154;g36e85c21415_0_84"/>
          <p:cNvSpPr txBox="1"/>
          <p:nvPr/>
        </p:nvSpPr>
        <p:spPr>
          <a:xfrm>
            <a:off x="570181" y="13949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300">
                <a:latin typeface="Times New Roman"/>
                <a:ea typeface="Times New Roman"/>
                <a:cs typeface="Times New Roman"/>
                <a:sym typeface="Times New Roman"/>
              </a:rPr>
              <a:t>Developed using </a:t>
            </a:r>
            <a:r>
              <a:rPr b="1" lang="en-US" sz="2300">
                <a:latin typeface="Times New Roman"/>
                <a:ea typeface="Times New Roman"/>
                <a:cs typeface="Times New Roman"/>
                <a:sym typeface="Times New Roman"/>
              </a:rPr>
              <a:t>Streamlit</a:t>
            </a:r>
            <a:r>
              <a:rPr lang="en-US" sz="2300">
                <a:latin typeface="Times New Roman"/>
                <a:ea typeface="Times New Roman"/>
                <a:cs typeface="Times New Roman"/>
                <a:sym typeface="Times New Roman"/>
              </a:rPr>
              <a:t>, the UI allows:</a:t>
            </a:r>
            <a:endParaRPr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URL-based threat detection (manual or CSV upload)</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Real-time network packet monitoring</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Auto-refresh functionality every 2 seconds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Log clearing and live display of predictions</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g36ea6089f13_0_8"/>
          <p:cNvSpPr txBox="1"/>
          <p:nvPr/>
        </p:nvSpPr>
        <p:spPr>
          <a:xfrm>
            <a:off x="4087198" y="204905"/>
            <a:ext cx="4789800" cy="4464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60" name="Google Shape;160;g36ea6089f13_0_8"/>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61" name="Google Shape;161;g36ea6089f13_0_8"/>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62" name="Google Shape;162;g36ea6089f13_0_8"/>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63" name="Google Shape;163;g36ea6089f13_0_8"/>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64" name="Google Shape;164;g36ea6089f13_0_8"/>
          <p:cNvSpPr txBox="1"/>
          <p:nvPr/>
        </p:nvSpPr>
        <p:spPr>
          <a:xfrm>
            <a:off x="570181" y="13949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pic>
        <p:nvPicPr>
          <p:cNvPr id="165" name="Google Shape;165;g36ea6089f13_0_8" title="WhatsApp Image 2025-07-11 at 20.08.22.jpeg"/>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g36e85c21415_0_96"/>
          <p:cNvSpPr txBox="1"/>
          <p:nvPr/>
        </p:nvSpPr>
        <p:spPr>
          <a:xfrm>
            <a:off x="3753223" y="192980"/>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a:t>
            </a:r>
            <a:r>
              <a:rPr b="1" lang="en-US" sz="3000">
                <a:solidFill>
                  <a:srgbClr val="007367"/>
                </a:solidFill>
                <a:latin typeface="Times New Roman"/>
                <a:ea typeface="Times New Roman"/>
                <a:cs typeface="Times New Roman"/>
                <a:sym typeface="Times New Roman"/>
              </a:rPr>
              <a:t>Results</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71" name="Google Shape;171;g36e85c21415_0_96"/>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72" name="Google Shape;172;g36e85c21415_0_96"/>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73" name="Google Shape;173;g36e85c21415_0_96"/>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74" name="Google Shape;174;g36e85c21415_0_96"/>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75" name="Google Shape;175;g36e85c21415_0_96"/>
          <p:cNvSpPr txBox="1"/>
          <p:nvPr/>
        </p:nvSpPr>
        <p:spPr>
          <a:xfrm>
            <a:off x="570181" y="11683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Char char="●"/>
            </a:pPr>
            <a:r>
              <a:rPr lang="en-US" sz="2300">
                <a:latin typeface="Times New Roman"/>
                <a:ea typeface="Times New Roman"/>
                <a:cs typeface="Times New Roman"/>
                <a:sym typeface="Times New Roman"/>
              </a:rPr>
              <a:t>URL Model Accuracy: </a:t>
            </a:r>
            <a:r>
              <a:rPr b="1" lang="en-US" sz="2300">
                <a:latin typeface="Times New Roman"/>
                <a:ea typeface="Times New Roman"/>
                <a:cs typeface="Times New Roman"/>
                <a:sym typeface="Times New Roman"/>
              </a:rPr>
              <a:t>98%</a:t>
            </a:r>
            <a:endParaRPr b="1"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lang="en-US" sz="2300">
                <a:latin typeface="Times New Roman"/>
                <a:ea typeface="Times New Roman"/>
                <a:cs typeface="Times New Roman"/>
                <a:sym typeface="Times New Roman"/>
              </a:rPr>
              <a:t>Real-time Packet Model Accuracy: </a:t>
            </a:r>
            <a:r>
              <a:rPr b="1" lang="en-US" sz="2300">
                <a:latin typeface="Times New Roman"/>
                <a:ea typeface="Times New Roman"/>
                <a:cs typeface="Times New Roman"/>
                <a:sym typeface="Times New Roman"/>
              </a:rPr>
              <a:t>99%</a:t>
            </a:r>
            <a:endParaRPr b="1"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lang="en-US" sz="2300">
                <a:latin typeface="Times New Roman"/>
                <a:ea typeface="Times New Roman"/>
                <a:cs typeface="Times New Roman"/>
                <a:sym typeface="Times New Roman"/>
              </a:rPr>
              <a:t>Real-time prediction logs saved to </a:t>
            </a:r>
            <a:r>
              <a:rPr lang="en-US" sz="2300">
                <a:solidFill>
                  <a:srgbClr val="188038"/>
                </a:solidFill>
                <a:latin typeface="Times New Roman"/>
                <a:ea typeface="Times New Roman"/>
                <a:cs typeface="Times New Roman"/>
                <a:sym typeface="Times New Roman"/>
              </a:rPr>
              <a:t>sniffer_output.txt</a:t>
            </a:r>
            <a:endParaRPr sz="2300">
              <a:solidFill>
                <a:srgbClr val="188038"/>
              </a:solidFill>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Streamlit Dashboard provides live, interactive visualizations</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g36e85c21415_0_108"/>
          <p:cNvSpPr txBox="1"/>
          <p:nvPr/>
        </p:nvSpPr>
        <p:spPr>
          <a:xfrm>
            <a:off x="3701098" y="204905"/>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Discussion</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81" name="Google Shape;181;g36e85c21415_0_108"/>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82" name="Google Shape;182;g36e85c21415_0_108"/>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83" name="Google Shape;183;g36e85c21415_0_108"/>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84" name="Google Shape;184;g36e85c21415_0_108"/>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85" name="Google Shape;185;g36e85c21415_0_108"/>
          <p:cNvSpPr txBox="1"/>
          <p:nvPr/>
        </p:nvSpPr>
        <p:spPr>
          <a:xfrm>
            <a:off x="570181" y="79864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Strengths:</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High detection accuracy</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Lightweight and real-time</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Works on encrypted traffic without decryption</a:t>
            </a:r>
            <a:endParaRPr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Limitations:</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Feature extraction on live traffic is minimal</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Model doesn’t handle unknown traffic types well</a:t>
            </a:r>
            <a:endParaRPr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Scalability:</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Easily scalable with Docker or Kubernetes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Suitable for edge deployment or cloud monitoring systems</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6e85c21415_0_120"/>
          <p:cNvSpPr txBox="1"/>
          <p:nvPr/>
        </p:nvSpPr>
        <p:spPr>
          <a:xfrm>
            <a:off x="3701098" y="275630"/>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Conclusion &amp; Future Work</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91" name="Google Shape;191;g36e85c21415_0_120"/>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92" name="Google Shape;192;g36e85c21415_0_120"/>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93" name="Google Shape;193;g36e85c21415_0_120"/>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94" name="Google Shape;194;g36e85c21415_0_120"/>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95" name="Google Shape;195;g36e85c21415_0_120"/>
          <p:cNvSpPr txBox="1"/>
          <p:nvPr/>
        </p:nvSpPr>
        <p:spPr>
          <a:xfrm>
            <a:off x="570181" y="1406920"/>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Conclusion:</a:t>
            </a:r>
            <a:r>
              <a:rPr lang="en-US" sz="2300">
                <a:latin typeface="Times New Roman"/>
                <a:ea typeface="Times New Roman"/>
                <a:cs typeface="Times New Roman"/>
                <a:sym typeface="Times New Roman"/>
              </a:rPr>
              <a:t> This system demonstrates how AI and ML can automate traffic classification and threat detection, offering a privacy-preserving and scalable solution for modern networks.</a:t>
            </a:r>
            <a:endParaRPr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Future Work:</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Integrate anomaly detection using unsupervised learning</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Include TLS fingerprinting for encrypted session analysis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Enhance with lightweight models like XGBoost or LightGBM</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g36e85c21415_0_132"/>
          <p:cNvSpPr txBox="1"/>
          <p:nvPr/>
        </p:nvSpPr>
        <p:spPr>
          <a:xfrm>
            <a:off x="3701098" y="216855"/>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References</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201" name="Google Shape;201;g36e85c21415_0_132"/>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202" name="Google Shape;202;g36e85c21415_0_132"/>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03" name="Google Shape;203;g36e85c21415_0_132"/>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04" name="Google Shape;204;g36e85c21415_0_132"/>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05" name="Google Shape;205;g36e85c21415_0_132"/>
          <p:cNvSpPr txBox="1"/>
          <p:nvPr/>
        </p:nvSpPr>
        <p:spPr>
          <a:xfrm>
            <a:off x="570181" y="1721820"/>
            <a:ext cx="10813200" cy="42615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CICIDS 2017 Dataset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scikit-learn Documentation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Streamlit &amp; PyShark Documentation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Research Papers on AI for Network Security</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36e85c21415_0_144"/>
          <p:cNvSpPr txBox="1"/>
          <p:nvPr/>
        </p:nvSpPr>
        <p:spPr>
          <a:xfrm>
            <a:off x="3701098" y="216830"/>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Appendices</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211" name="Google Shape;211;g36e85c21415_0_144"/>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212" name="Google Shape;212;g36e85c21415_0_144"/>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13" name="Google Shape;213;g36e85c21415_0_144"/>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14" name="Google Shape;214;g36e85c21415_0_144"/>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215" name="Google Shape;215;g36e85c21415_0_144"/>
          <p:cNvSpPr txBox="1"/>
          <p:nvPr/>
        </p:nvSpPr>
        <p:spPr>
          <a:xfrm>
            <a:off x="570181" y="1168395"/>
            <a:ext cx="10813200" cy="42615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Source code files and structure</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Model training logs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Sample CSV for URL detection</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Real-time packet logs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Screenshot of Streamlit interface</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5"/>
          <p:cNvSpPr txBox="1"/>
          <p:nvPr/>
        </p:nvSpPr>
        <p:spPr>
          <a:xfrm>
            <a:off x="707572" y="3001566"/>
            <a:ext cx="4706400" cy="1185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5000"/>
              <a:buFont typeface="Arial"/>
              <a:buNone/>
            </a:pPr>
            <a:r>
              <a:rPr b="1" lang="en-US" sz="7100" u="none" cap="none" strike="noStrike">
                <a:solidFill>
                  <a:srgbClr val="007367"/>
                </a:solidFill>
                <a:latin typeface="Times New Roman"/>
                <a:ea typeface="Times New Roman"/>
                <a:cs typeface="Times New Roman"/>
                <a:sym typeface="Times New Roman"/>
              </a:rPr>
              <a:t>Thank You</a:t>
            </a:r>
            <a:endParaRPr sz="3500" u="none" cap="none" strike="noStrike">
              <a:solidFill>
                <a:srgbClr val="007367"/>
              </a:solidFill>
              <a:latin typeface="Times New Roman"/>
              <a:ea typeface="Times New Roman"/>
              <a:cs typeface="Times New Roman"/>
              <a:sym typeface="Times New Roman"/>
            </a:endParaRPr>
          </a:p>
        </p:txBody>
      </p:sp>
      <p:sp>
        <p:nvSpPr>
          <p:cNvPr id="221" name="Google Shape;221;p5"/>
          <p:cNvSpPr/>
          <p:nvPr/>
        </p:nvSpPr>
        <p:spPr>
          <a:xfrm>
            <a:off x="783772" y="2945605"/>
            <a:ext cx="899884" cy="52507"/>
          </a:xfrm>
          <a:prstGeom prst="rect">
            <a:avLst/>
          </a:prstGeom>
          <a:solidFill>
            <a:srgbClr val="A58255"/>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222" name="Google Shape;222;p5"/>
          <p:cNvSpPr txBox="1"/>
          <p:nvPr/>
        </p:nvSpPr>
        <p:spPr>
          <a:xfrm>
            <a:off x="434411" y="62301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 name="Shape 44"/>
        <p:cNvGrpSpPr/>
        <p:nvPr/>
      </p:nvGrpSpPr>
      <p:grpSpPr>
        <a:xfrm>
          <a:off x="0" y="0"/>
          <a:ext cx="0" cy="0"/>
          <a:chOff x="0" y="0"/>
          <a:chExt cx="0" cy="0"/>
        </a:xfrm>
      </p:grpSpPr>
      <p:sp>
        <p:nvSpPr>
          <p:cNvPr id="45" name="Google Shape;45;p19"/>
          <p:cNvSpPr txBox="1"/>
          <p:nvPr/>
        </p:nvSpPr>
        <p:spPr>
          <a:xfrm>
            <a:off x="3521874" y="308268"/>
            <a:ext cx="4789800" cy="6465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3600"/>
              <a:buFont typeface="Arial"/>
              <a:buNone/>
            </a:pPr>
            <a:r>
              <a:rPr b="1" i="0" lang="en-US" sz="3600" u="none" cap="none" strike="noStrike">
                <a:solidFill>
                  <a:srgbClr val="007367"/>
                </a:solidFill>
                <a:latin typeface="Inter"/>
                <a:ea typeface="Inter"/>
                <a:cs typeface="Inter"/>
                <a:sym typeface="Inter"/>
              </a:rPr>
              <a:t>Abstract</a:t>
            </a:r>
            <a:endParaRPr b="0" i="0" sz="1400" u="none" cap="none" strike="noStrike">
              <a:solidFill>
                <a:srgbClr val="000000"/>
              </a:solidFill>
              <a:latin typeface="Inter"/>
              <a:ea typeface="Inter"/>
              <a:cs typeface="Inter"/>
              <a:sym typeface="Inter"/>
            </a:endParaRPr>
          </a:p>
        </p:txBody>
      </p:sp>
      <p:sp>
        <p:nvSpPr>
          <p:cNvPr id="46" name="Google Shape;46;p19"/>
          <p:cNvSpPr txBox="1"/>
          <p:nvPr/>
        </p:nvSpPr>
        <p:spPr>
          <a:xfrm>
            <a:off x="434411" y="62301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47" name="Google Shape;47;p19"/>
          <p:cNvSpPr txBox="1"/>
          <p:nvPr/>
        </p:nvSpPr>
        <p:spPr>
          <a:xfrm>
            <a:off x="690770" y="1575904"/>
            <a:ext cx="10571922" cy="44173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48" name="Google Shape;48;p19"/>
          <p:cNvSpPr txBox="1"/>
          <p:nvPr/>
        </p:nvSpPr>
        <p:spPr>
          <a:xfrm>
            <a:off x="812202" y="1537902"/>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49" name="Google Shape;49;p19"/>
          <p:cNvSpPr txBox="1"/>
          <p:nvPr/>
        </p:nvSpPr>
        <p:spPr>
          <a:xfrm>
            <a:off x="1639966" y="1168400"/>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50" name="Google Shape;50;p19"/>
          <p:cNvSpPr txBox="1"/>
          <p:nvPr/>
        </p:nvSpPr>
        <p:spPr>
          <a:xfrm>
            <a:off x="1068000" y="1051125"/>
            <a:ext cx="10056000" cy="3967500"/>
          </a:xfrm>
          <a:prstGeom prst="rect">
            <a:avLst/>
          </a:prstGeom>
          <a:noFill/>
          <a:ln>
            <a:noFill/>
          </a:ln>
        </p:spPr>
        <p:txBody>
          <a:bodyPr anchorCtr="0" anchor="t" bIns="45700" lIns="91425" spcFirstLastPara="1" rIns="91425" wrap="square" tIns="45700">
            <a:noAutofit/>
          </a:bodyPr>
          <a:lstStyle/>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Traditional rule-based security systems are no longer effective for modern encrypted and dynamic network traffic.</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This project uses AI/ML to automate threat detection and traffic classification through two key models:</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URL-based Threat Detection</a:t>
            </a:r>
            <a:r>
              <a:rPr lang="en-US" sz="2300">
                <a:latin typeface="Times New Roman"/>
                <a:ea typeface="Times New Roman"/>
                <a:cs typeface="Times New Roman"/>
                <a:sym typeface="Times New Roman"/>
              </a:rPr>
              <a:t> using Random Forest</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Real-time Packet Classification</a:t>
            </a:r>
            <a:r>
              <a:rPr lang="en-US" sz="2300">
                <a:latin typeface="Times New Roman"/>
                <a:ea typeface="Times New Roman"/>
                <a:cs typeface="Times New Roman"/>
                <a:sym typeface="Times New Roman"/>
              </a:rPr>
              <a:t> using live network features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lang="en-US" sz="2300">
                <a:latin typeface="Times New Roman"/>
                <a:ea typeface="Times New Roman"/>
                <a:cs typeface="Times New Roman"/>
                <a:sym typeface="Times New Roman"/>
              </a:rPr>
              <a:t>Both models are integrated into a </a:t>
            </a:r>
            <a:r>
              <a:rPr b="1" lang="en-US" sz="2300">
                <a:latin typeface="Times New Roman"/>
                <a:ea typeface="Times New Roman"/>
                <a:cs typeface="Times New Roman"/>
                <a:sym typeface="Times New Roman"/>
              </a:rPr>
              <a:t>Streamlit-based UI</a:t>
            </a:r>
            <a:r>
              <a:rPr lang="en-US" sz="2300">
                <a:latin typeface="Times New Roman"/>
                <a:ea typeface="Times New Roman"/>
                <a:cs typeface="Times New Roman"/>
                <a:sym typeface="Times New Roman"/>
              </a:rPr>
              <a:t> that enables URL analysis and live monitoring with a PyShark-based packet sniffer.</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Achieved high detection performance (F1-score: 0.98–0.99) while preserving privacy, making the solution suitable for real-time threat response in modern networks.</a:t>
            </a:r>
            <a:br>
              <a:rPr lang="en-US" sz="2300">
                <a:latin typeface="Times New Roman"/>
                <a:ea typeface="Times New Roman"/>
                <a:cs typeface="Times New Roman"/>
                <a:sym typeface="Times New Roman"/>
              </a:rPr>
            </a:br>
            <a:endParaRPr sz="2300">
              <a:latin typeface="Times New Roman"/>
              <a:ea typeface="Times New Roman"/>
              <a:cs typeface="Times New Roman"/>
              <a:sym typeface="Times New Roman"/>
            </a:endParaRPr>
          </a:p>
          <a:p>
            <a:pPr indent="0" lvl="0" marL="0" marR="0" rtl="0" algn="l">
              <a:lnSpc>
                <a:spcPct val="100000"/>
              </a:lnSpc>
              <a:spcBef>
                <a:spcPts val="1200"/>
              </a:spcBef>
              <a:spcAft>
                <a:spcPts val="0"/>
              </a:spcAft>
              <a:buClr>
                <a:srgbClr val="000000"/>
              </a:buClr>
              <a:buSzPts val="1600"/>
              <a:buFont typeface="Arial"/>
              <a:buNone/>
            </a:pPr>
            <a:r>
              <a:t/>
            </a:r>
            <a:endParaRPr sz="2300">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1"/>
          <p:cNvSpPr txBox="1"/>
          <p:nvPr/>
        </p:nvSpPr>
        <p:spPr>
          <a:xfrm>
            <a:off x="3701100" y="160424"/>
            <a:ext cx="4789800" cy="554100"/>
          </a:xfrm>
          <a:prstGeom prst="rect">
            <a:avLst/>
          </a:prstGeom>
          <a:noFill/>
          <a:ln>
            <a:noFill/>
          </a:ln>
        </p:spPr>
        <p:txBody>
          <a:bodyPr anchorCtr="0" anchor="t" bIns="45700" lIns="91425" spcFirstLastPara="1" rIns="91425" wrap="square" tIns="45700">
            <a:spAutoFit/>
          </a:bodyPr>
          <a:lstStyle/>
          <a:p>
            <a:pPr indent="0" lvl="0" marL="0" rtl="0" algn="l">
              <a:spcBef>
                <a:spcPts val="0"/>
              </a:spcBef>
              <a:spcAft>
                <a:spcPts val="0"/>
              </a:spcAft>
              <a:buClr>
                <a:srgbClr val="000000"/>
              </a:buClr>
              <a:buSzPts val="1800"/>
              <a:buFont typeface="Arial"/>
              <a:buNone/>
            </a:pPr>
            <a:r>
              <a:rPr b="1" lang="en-US" sz="3000">
                <a:solidFill>
                  <a:srgbClr val="007367"/>
                </a:solidFill>
                <a:latin typeface="Times New Roman"/>
                <a:ea typeface="Times New Roman"/>
                <a:cs typeface="Times New Roman"/>
                <a:sym typeface="Times New Roman"/>
              </a:rPr>
              <a:t>               </a:t>
            </a:r>
            <a:r>
              <a:rPr b="1" lang="en-US" sz="3000">
                <a:solidFill>
                  <a:srgbClr val="007367"/>
                </a:solidFill>
                <a:latin typeface="Times New Roman"/>
                <a:ea typeface="Times New Roman"/>
                <a:cs typeface="Times New Roman"/>
                <a:sym typeface="Times New Roman"/>
              </a:rPr>
              <a:t>Contents</a:t>
            </a:r>
            <a:endParaRPr b="1" i="0" sz="3000" u="none" cap="none" strike="noStrike">
              <a:solidFill>
                <a:srgbClr val="007367"/>
              </a:solidFill>
              <a:latin typeface="Inter"/>
              <a:ea typeface="Inter"/>
              <a:cs typeface="Inter"/>
              <a:sym typeface="Inter"/>
            </a:endParaRPr>
          </a:p>
        </p:txBody>
      </p:sp>
      <p:sp>
        <p:nvSpPr>
          <p:cNvPr id="56" name="Google Shape;56;p21"/>
          <p:cNvSpPr txBox="1"/>
          <p:nvPr/>
        </p:nvSpPr>
        <p:spPr>
          <a:xfrm>
            <a:off x="434411" y="62301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57" name="Google Shape;57;p21"/>
          <p:cNvSpPr txBox="1"/>
          <p:nvPr/>
        </p:nvSpPr>
        <p:spPr>
          <a:xfrm>
            <a:off x="690770" y="1575904"/>
            <a:ext cx="10571922" cy="44173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58" name="Google Shape;58;p21"/>
          <p:cNvSpPr txBox="1"/>
          <p:nvPr/>
        </p:nvSpPr>
        <p:spPr>
          <a:xfrm>
            <a:off x="812202" y="1537902"/>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59" name="Google Shape;59;p21"/>
          <p:cNvSpPr txBox="1"/>
          <p:nvPr/>
        </p:nvSpPr>
        <p:spPr>
          <a:xfrm>
            <a:off x="1639975"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60" name="Google Shape;60;p21"/>
          <p:cNvSpPr txBox="1"/>
          <p:nvPr/>
        </p:nvSpPr>
        <p:spPr>
          <a:xfrm>
            <a:off x="486925" y="606825"/>
            <a:ext cx="9776700" cy="3030900"/>
          </a:xfrm>
          <a:prstGeom prst="rect">
            <a:avLst/>
          </a:prstGeom>
          <a:noFill/>
          <a:ln>
            <a:noFill/>
          </a:ln>
        </p:spPr>
        <p:txBody>
          <a:bodyPr anchorCtr="0" anchor="t" bIns="45700" lIns="91425" spcFirstLastPara="1" rIns="91425" wrap="square" tIns="45700">
            <a:noAutofit/>
          </a:bodyPr>
          <a:lstStyle/>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Motivation</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Literature Review</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System Overview</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Dataset Description</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Methodology</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User Interface</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Results</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Discussion</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Conclusion &amp; Future Work</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Refere</a:t>
            </a:r>
            <a:r>
              <a:rPr lang="en-US" sz="2300">
                <a:latin typeface="Times New Roman"/>
                <a:ea typeface="Times New Roman"/>
                <a:cs typeface="Times New Roman"/>
                <a:sym typeface="Times New Roman"/>
              </a:rPr>
              <a:t>n</a:t>
            </a:r>
            <a:r>
              <a:rPr lang="en-US" sz="2300">
                <a:latin typeface="Times New Roman"/>
                <a:ea typeface="Times New Roman"/>
                <a:cs typeface="Times New Roman"/>
                <a:sym typeface="Times New Roman"/>
              </a:rPr>
              <a:t>ces</a:t>
            </a:r>
            <a:endParaRPr sz="2300">
              <a:latin typeface="Times New Roman"/>
              <a:ea typeface="Times New Roman"/>
              <a:cs typeface="Times New Roman"/>
              <a:sym typeface="Times New Roman"/>
            </a:endParaRPr>
          </a:p>
          <a:p>
            <a:pPr indent="-374650" lvl="0" marL="457200" rtl="0" algn="l">
              <a:lnSpc>
                <a:spcPct val="150000"/>
              </a:lnSpc>
              <a:spcBef>
                <a:spcPts val="0"/>
              </a:spcBef>
              <a:spcAft>
                <a:spcPts val="0"/>
              </a:spcAft>
              <a:buSzPts val="2300"/>
              <a:buFont typeface="Times New Roman"/>
              <a:buAutoNum type="arabicPeriod"/>
            </a:pPr>
            <a:r>
              <a:rPr lang="en-US" sz="2300">
                <a:latin typeface="Times New Roman"/>
                <a:ea typeface="Times New Roman"/>
                <a:cs typeface="Times New Roman"/>
                <a:sym typeface="Times New Roman"/>
              </a:rPr>
              <a:t>   Appendices</a:t>
            </a:r>
            <a:endParaRPr sz="2300">
              <a:latin typeface="Times New Roman"/>
              <a:ea typeface="Times New Roman"/>
              <a:cs typeface="Times New Roman"/>
              <a:sym typeface="Times New Roman"/>
            </a:endParaRPr>
          </a:p>
          <a:p>
            <a:pPr indent="0" lvl="0" marL="0" marR="0" rtl="0" algn="l">
              <a:lnSpc>
                <a:spcPct val="150000"/>
              </a:lnSpc>
              <a:spcBef>
                <a:spcPts val="0"/>
              </a:spcBef>
              <a:spcAft>
                <a:spcPts val="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22"/>
          <p:cNvSpPr txBox="1"/>
          <p:nvPr/>
        </p:nvSpPr>
        <p:spPr>
          <a:xfrm>
            <a:off x="3521860" y="579630"/>
            <a:ext cx="4789800" cy="13776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2600">
                <a:solidFill>
                  <a:srgbClr val="007367"/>
                </a:solidFill>
                <a:latin typeface="Times New Roman"/>
                <a:ea typeface="Times New Roman"/>
                <a:cs typeface="Times New Roman"/>
                <a:sym typeface="Times New Roman"/>
              </a:rPr>
              <a:t>                   </a:t>
            </a:r>
            <a:r>
              <a:rPr b="1" lang="en-US" sz="3000">
                <a:solidFill>
                  <a:srgbClr val="007367"/>
                </a:solidFill>
                <a:latin typeface="Times New Roman"/>
                <a:ea typeface="Times New Roman"/>
                <a:cs typeface="Times New Roman"/>
                <a:sym typeface="Times New Roman"/>
              </a:rPr>
              <a:t>Motivation</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3900">
              <a:solidFill>
                <a:srgbClr val="007367"/>
              </a:solidFill>
              <a:latin typeface="Inter"/>
              <a:ea typeface="Inter"/>
              <a:cs typeface="Inter"/>
              <a:sym typeface="Inter"/>
            </a:endParaRPr>
          </a:p>
        </p:txBody>
      </p:sp>
      <p:sp>
        <p:nvSpPr>
          <p:cNvPr id="66" name="Google Shape;66;p22"/>
          <p:cNvSpPr txBox="1"/>
          <p:nvPr/>
        </p:nvSpPr>
        <p:spPr>
          <a:xfrm>
            <a:off x="434411" y="62301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67" name="Google Shape;67;p22"/>
          <p:cNvSpPr txBox="1"/>
          <p:nvPr/>
        </p:nvSpPr>
        <p:spPr>
          <a:xfrm>
            <a:off x="690770" y="1575904"/>
            <a:ext cx="10571922" cy="44173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68" name="Google Shape;68;p22"/>
          <p:cNvSpPr txBox="1"/>
          <p:nvPr/>
        </p:nvSpPr>
        <p:spPr>
          <a:xfrm>
            <a:off x="812202" y="1537902"/>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69" name="Google Shape;69;p22"/>
          <p:cNvSpPr txBox="1"/>
          <p:nvPr/>
        </p:nvSpPr>
        <p:spPr>
          <a:xfrm>
            <a:off x="1647916" y="15379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70" name="Google Shape;70;p22"/>
          <p:cNvSpPr txBox="1"/>
          <p:nvPr/>
        </p:nvSpPr>
        <p:spPr>
          <a:xfrm>
            <a:off x="570131" y="1831207"/>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2300">
                <a:latin typeface="Times New Roman"/>
                <a:ea typeface="Times New Roman"/>
                <a:cs typeface="Times New Roman"/>
                <a:sym typeface="Times New Roman"/>
              </a:rPr>
              <a:t>Modern network infrastructures are increasingly challenged by encrypted communications, complex attack patterns, and data overload. Traditional DPI (Deep Packet Inspection) and rule-based systems lack adaptability and often fail in detecting zero-day attacks or handling encrypted payloads. Therefore, intelligent, self-learning solutions are necessary to maintain effective cybersecurity in evolving environments.</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3"/>
          <p:cNvSpPr txBox="1"/>
          <p:nvPr/>
        </p:nvSpPr>
        <p:spPr>
          <a:xfrm>
            <a:off x="3701098" y="331655"/>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Literature Review</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solidFill>
                <a:srgbClr val="007367"/>
              </a:solidFill>
              <a:latin typeface="Times New Roman"/>
              <a:ea typeface="Times New Roman"/>
              <a:cs typeface="Times New Roman"/>
              <a:sym typeface="Times New Roman"/>
            </a:endParaRPr>
          </a:p>
        </p:txBody>
      </p:sp>
      <p:sp>
        <p:nvSpPr>
          <p:cNvPr id="76" name="Google Shape;76;p23"/>
          <p:cNvSpPr txBox="1"/>
          <p:nvPr/>
        </p:nvSpPr>
        <p:spPr>
          <a:xfrm>
            <a:off x="434411" y="6230138"/>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77" name="Google Shape;77;p23"/>
          <p:cNvSpPr txBox="1"/>
          <p:nvPr/>
        </p:nvSpPr>
        <p:spPr>
          <a:xfrm>
            <a:off x="690770" y="1575904"/>
            <a:ext cx="10571922" cy="44173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78" name="Google Shape;78;p23"/>
          <p:cNvSpPr txBox="1"/>
          <p:nvPr/>
        </p:nvSpPr>
        <p:spPr>
          <a:xfrm>
            <a:off x="812202" y="1537902"/>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79" name="Google Shape;79;p23"/>
          <p:cNvSpPr txBox="1"/>
          <p:nvPr/>
        </p:nvSpPr>
        <p:spPr>
          <a:xfrm>
            <a:off x="1639966" y="1168400"/>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0" name="Google Shape;80;p23"/>
          <p:cNvSpPr txBox="1"/>
          <p:nvPr/>
        </p:nvSpPr>
        <p:spPr>
          <a:xfrm>
            <a:off x="570106" y="15758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None/>
            </a:pPr>
            <a:r>
              <a:rPr lang="en-US" sz="2300">
                <a:latin typeface="Times New Roman"/>
                <a:ea typeface="Times New Roman"/>
                <a:cs typeface="Times New Roman"/>
                <a:sym typeface="Times New Roman"/>
              </a:rPr>
              <a:t>Previous works relied heavily on signature-based threat detection and rule matching. However, these techniques are ineffective for encrypted or novel traffic patterns. Machine Learning, particularly Random Forest and Deep Learning models, has demonstrated success in anomaly detection, traffic classification, and identifying phishing URLs. Integrating ML with real-time packet capture tools (e.g., PyShark) is still a growing research area.</a:t>
            </a:r>
            <a:endParaRPr b="0" i="0" sz="2300" u="none" cap="none" strike="noStrike">
              <a:solidFill>
                <a:srgbClr val="000000"/>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24"/>
          <p:cNvSpPr txBox="1"/>
          <p:nvPr/>
        </p:nvSpPr>
        <p:spPr>
          <a:xfrm>
            <a:off x="3701098" y="274405"/>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System Overview</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solidFill>
                <a:srgbClr val="007367"/>
              </a:solidFill>
              <a:latin typeface="Times New Roman"/>
              <a:ea typeface="Times New Roman"/>
              <a:cs typeface="Times New Roman"/>
              <a:sym typeface="Times New Roman"/>
            </a:endParaRPr>
          </a:p>
        </p:txBody>
      </p:sp>
      <p:sp>
        <p:nvSpPr>
          <p:cNvPr id="86" name="Google Shape;86;p24"/>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87" name="Google Shape;87;p24"/>
          <p:cNvSpPr txBox="1"/>
          <p:nvPr/>
        </p:nvSpPr>
        <p:spPr>
          <a:xfrm>
            <a:off x="690770" y="1575904"/>
            <a:ext cx="10571922" cy="4417392"/>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8" name="Google Shape;88;p24"/>
          <p:cNvSpPr txBox="1"/>
          <p:nvPr/>
        </p:nvSpPr>
        <p:spPr>
          <a:xfrm>
            <a:off x="812202" y="1537902"/>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89" name="Google Shape;89;p24"/>
          <p:cNvSpPr txBox="1"/>
          <p:nvPr/>
        </p:nvSpPr>
        <p:spPr>
          <a:xfrm>
            <a:off x="1639966" y="1168400"/>
            <a:ext cx="10209134" cy="4848126"/>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0" name="Google Shape;90;p24"/>
          <p:cNvSpPr txBox="1"/>
          <p:nvPr/>
        </p:nvSpPr>
        <p:spPr>
          <a:xfrm>
            <a:off x="570106" y="1461707"/>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lang="en-US" sz="2300">
                <a:latin typeface="Times New Roman"/>
                <a:ea typeface="Times New Roman"/>
                <a:cs typeface="Times New Roman"/>
                <a:sym typeface="Times New Roman"/>
              </a:rPr>
              <a:t>The system consists of the following components:</a:t>
            </a:r>
            <a:endParaRPr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Char char="●"/>
            </a:pPr>
            <a:r>
              <a:rPr b="1" lang="en-US" sz="2300">
                <a:latin typeface="Times New Roman"/>
                <a:ea typeface="Times New Roman"/>
                <a:cs typeface="Times New Roman"/>
                <a:sym typeface="Times New Roman"/>
              </a:rPr>
              <a:t>Feature Extraction Modules</a:t>
            </a:r>
            <a:r>
              <a:rPr lang="en-US" sz="2300">
                <a:latin typeface="Times New Roman"/>
                <a:ea typeface="Times New Roman"/>
                <a:cs typeface="Times New Roman"/>
                <a:sym typeface="Times New Roman"/>
              </a:rPr>
              <a:t> for URL and packet data</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Two ML Models</a:t>
            </a:r>
            <a:r>
              <a:rPr lang="en-US" sz="2300">
                <a:latin typeface="Times New Roman"/>
                <a:ea typeface="Times New Roman"/>
                <a:cs typeface="Times New Roman"/>
                <a:sym typeface="Times New Roman"/>
              </a:rPr>
              <a:t>: one for URL classification and another for traffic analysis</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Streamlit-based UI</a:t>
            </a:r>
            <a:r>
              <a:rPr lang="en-US" sz="2300">
                <a:latin typeface="Times New Roman"/>
                <a:ea typeface="Times New Roman"/>
                <a:cs typeface="Times New Roman"/>
                <a:sym typeface="Times New Roman"/>
              </a:rPr>
              <a:t> for visualization and real-time control</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Char char="●"/>
            </a:pPr>
            <a:r>
              <a:rPr b="1" lang="en-US" sz="2300">
                <a:latin typeface="Times New Roman"/>
                <a:ea typeface="Times New Roman"/>
                <a:cs typeface="Times New Roman"/>
                <a:sym typeface="Times New Roman"/>
              </a:rPr>
              <a:t>Packet Sniffer</a:t>
            </a:r>
            <a:r>
              <a:rPr lang="en-US" sz="2300">
                <a:latin typeface="Times New Roman"/>
                <a:ea typeface="Times New Roman"/>
                <a:cs typeface="Times New Roman"/>
                <a:sym typeface="Times New Roman"/>
              </a:rPr>
              <a:t> powered by PyShark for live traffic capture</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rPr lang="en-US" sz="2300">
                <a:latin typeface="Times New Roman"/>
                <a:ea typeface="Times New Roman"/>
                <a:cs typeface="Times New Roman"/>
                <a:sym typeface="Times New Roman"/>
              </a:rPr>
              <a:t>These components work together to analyze and classify incoming traffic and provide real-time security alerts.</a:t>
            </a:r>
            <a:endParaRPr sz="2300">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g36e85c21415_0_14"/>
          <p:cNvSpPr txBox="1"/>
          <p:nvPr/>
        </p:nvSpPr>
        <p:spPr>
          <a:xfrm>
            <a:off x="4185923" y="250555"/>
            <a:ext cx="4789800" cy="169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Dataset Description</a:t>
            </a:r>
            <a:endParaRPr b="1" sz="3000">
              <a:solidFill>
                <a:srgbClr val="007367"/>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solidFill>
                <a:srgbClr val="007367"/>
              </a:solidFill>
              <a:latin typeface="Times New Roman"/>
              <a:ea typeface="Times New Roman"/>
              <a:cs typeface="Times New Roman"/>
              <a:sym typeface="Times New Roman"/>
            </a:endParaRPr>
          </a:p>
        </p:txBody>
      </p:sp>
      <p:sp>
        <p:nvSpPr>
          <p:cNvPr id="96" name="Google Shape;96;g36e85c21415_0_14"/>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97" name="Google Shape;97;g36e85c21415_0_14"/>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8" name="Google Shape;98;g36e85c21415_0_14"/>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99" name="Google Shape;99;g36e85c21415_0_14"/>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00" name="Google Shape;100;g36e85c21415_0_14"/>
          <p:cNvSpPr txBox="1"/>
          <p:nvPr/>
        </p:nvSpPr>
        <p:spPr>
          <a:xfrm>
            <a:off x="566531" y="12817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URL Dataset</a:t>
            </a:r>
            <a:r>
              <a:rPr lang="en-US" sz="2300">
                <a:latin typeface="Times New Roman"/>
                <a:ea typeface="Times New Roman"/>
                <a:cs typeface="Times New Roman"/>
                <a:sym typeface="Times New Roman"/>
              </a:rPr>
              <a:t>: </a:t>
            </a:r>
            <a:r>
              <a:rPr lang="en-US" sz="2300">
                <a:solidFill>
                  <a:srgbClr val="188038"/>
                </a:solidFill>
                <a:latin typeface="Times New Roman"/>
                <a:ea typeface="Times New Roman"/>
                <a:cs typeface="Times New Roman"/>
                <a:sym typeface="Times New Roman"/>
              </a:rPr>
              <a:t>malicious_phish.csv</a:t>
            </a:r>
            <a:endParaRPr sz="2300">
              <a:solidFill>
                <a:srgbClr val="188038"/>
              </a:solidFill>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Labels: Benign, Phishing, Malware, Defacement</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Features: URL length, domain length, special characters, presence of keywords, HTTPS check</a:t>
            </a:r>
            <a:endParaRPr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Traffic Dataset</a:t>
            </a:r>
            <a:r>
              <a:rPr lang="en-US" sz="2300">
                <a:latin typeface="Times New Roman"/>
                <a:ea typeface="Times New Roman"/>
                <a:cs typeface="Times New Roman"/>
                <a:sym typeface="Times New Roman"/>
              </a:rPr>
              <a:t>: </a:t>
            </a:r>
            <a:r>
              <a:rPr lang="en-US" sz="2300">
                <a:solidFill>
                  <a:srgbClr val="188038"/>
                </a:solidFill>
                <a:latin typeface="Times New Roman"/>
                <a:ea typeface="Times New Roman"/>
                <a:cs typeface="Times New Roman"/>
                <a:sym typeface="Times New Roman"/>
              </a:rPr>
              <a:t>Thursday-WorkingHours-Morning-WebAttacks.pcap_ISCX.csv</a:t>
            </a:r>
            <a:endParaRPr sz="2300">
              <a:solidFill>
                <a:srgbClr val="188038"/>
              </a:solidFill>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Source: CICIDS2017</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Features: Flow Duration, Total Packets, ACK/URG/PSH Flags, Avg Segment Sizes, Packet Length</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Labels: BENIGN or MALICIOUS</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sz="2300">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g36e85c21415_0_26"/>
          <p:cNvSpPr txBox="1"/>
          <p:nvPr/>
        </p:nvSpPr>
        <p:spPr>
          <a:xfrm>
            <a:off x="3701098" y="216830"/>
            <a:ext cx="4789800" cy="1131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Methodology</a:t>
            </a:r>
            <a:endParaRPr b="1" sz="3000">
              <a:solidFill>
                <a:srgbClr val="007367"/>
              </a:solidFill>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06" name="Google Shape;106;g36e85c21415_0_26"/>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07" name="Google Shape;107;g36e85c21415_0_26"/>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08" name="Google Shape;108;g36e85c21415_0_26"/>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09" name="Google Shape;109;g36e85c21415_0_26"/>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10" name="Google Shape;110;g36e85c21415_0_26"/>
          <p:cNvSpPr txBox="1"/>
          <p:nvPr/>
        </p:nvSpPr>
        <p:spPr>
          <a:xfrm>
            <a:off x="570181" y="876270"/>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AutoNum type="arabicPeriod"/>
            </a:pPr>
            <a:r>
              <a:rPr b="1" lang="en-US" sz="2300">
                <a:latin typeface="Times New Roman"/>
                <a:ea typeface="Times New Roman"/>
                <a:cs typeface="Times New Roman"/>
                <a:sym typeface="Times New Roman"/>
              </a:rPr>
              <a:t>URL Classification</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Feature extraction using URL parsing and keyword checks</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Random Forest model training with high performance (98% F1-score)</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AutoNum type="arabicPeriod"/>
            </a:pPr>
            <a:r>
              <a:rPr b="1" lang="en-US" sz="2300">
                <a:latin typeface="Times New Roman"/>
                <a:ea typeface="Times New Roman"/>
                <a:cs typeface="Times New Roman"/>
                <a:sym typeface="Times New Roman"/>
              </a:rPr>
              <a:t>Real-Time Traffic Classification</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Feature extraction from NetFlow stats using PyShark</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Real-time prediction using trained Random Forest model</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AutoNum type="arabicPeriod"/>
            </a:pPr>
            <a:r>
              <a:rPr b="1" lang="en-US" sz="2300">
                <a:latin typeface="Times New Roman"/>
                <a:ea typeface="Times New Roman"/>
                <a:cs typeface="Times New Roman"/>
                <a:sym typeface="Times New Roman"/>
              </a:rPr>
              <a:t>Streamlit UI Integration</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Interface to input URLs or monitor live predictions from network traffic</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AutoNum type="arabicPeriod"/>
            </a:pPr>
            <a:r>
              <a:rPr b="1" lang="en-US" sz="2300">
                <a:latin typeface="Times New Roman"/>
                <a:ea typeface="Times New Roman"/>
                <a:cs typeface="Times New Roman"/>
                <a:sym typeface="Times New Roman"/>
              </a:rPr>
              <a:t>Packet Sniffer</a:t>
            </a:r>
            <a:r>
              <a:rPr lang="en-US" sz="2300">
                <a:latin typeface="Times New Roman"/>
                <a:ea typeface="Times New Roman"/>
                <a:cs typeface="Times New Roman"/>
                <a:sym typeface="Times New Roman"/>
              </a:rPr>
              <a:t>:</a:t>
            </a:r>
            <a:endParaRPr sz="2300">
              <a:latin typeface="Times New Roman"/>
              <a:ea typeface="Times New Roman"/>
              <a:cs typeface="Times New Roman"/>
              <a:sym typeface="Times New Roman"/>
            </a:endParaRPr>
          </a:p>
          <a:p>
            <a:pPr indent="-374650" lvl="1" marL="9144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Captures live packets, transforms to feature vector, and predicts clas</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g36e85c21415_0_38"/>
          <p:cNvSpPr txBox="1"/>
          <p:nvPr/>
        </p:nvSpPr>
        <p:spPr>
          <a:xfrm>
            <a:off x="2922100" y="204900"/>
            <a:ext cx="5955000" cy="169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200"/>
              </a:spcBef>
              <a:spcAft>
                <a:spcPts val="0"/>
              </a:spcAft>
              <a:buNone/>
            </a:pPr>
            <a:r>
              <a:rPr b="1" lang="en-US" sz="3000">
                <a:solidFill>
                  <a:srgbClr val="007367"/>
                </a:solidFill>
                <a:latin typeface="Times New Roman"/>
                <a:ea typeface="Times New Roman"/>
                <a:cs typeface="Times New Roman"/>
                <a:sym typeface="Times New Roman"/>
              </a:rPr>
              <a:t>    </a:t>
            </a:r>
            <a:r>
              <a:rPr b="1" lang="en-US" sz="3000">
                <a:solidFill>
                  <a:srgbClr val="007367"/>
                </a:solidFill>
                <a:latin typeface="Times New Roman"/>
                <a:ea typeface="Times New Roman"/>
                <a:cs typeface="Times New Roman"/>
                <a:sym typeface="Times New Roman"/>
              </a:rPr>
              <a:t>Model Training &amp; Evaluation</a:t>
            </a:r>
            <a:endParaRPr b="1" sz="3000">
              <a:solidFill>
                <a:srgbClr val="007367"/>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b="1" sz="2300">
              <a:latin typeface="Times New Roman"/>
              <a:ea typeface="Times New Roman"/>
              <a:cs typeface="Times New Roman"/>
              <a:sym typeface="Times New Roman"/>
            </a:endParaRPr>
          </a:p>
          <a:p>
            <a:pPr indent="0" lvl="0" marL="0" marR="0" rtl="0" algn="ctr">
              <a:lnSpc>
                <a:spcPct val="100000"/>
              </a:lnSpc>
              <a:spcBef>
                <a:spcPts val="1200"/>
              </a:spcBef>
              <a:spcAft>
                <a:spcPts val="0"/>
              </a:spcAft>
              <a:buClr>
                <a:srgbClr val="000000"/>
              </a:buClr>
              <a:buSzPts val="3600"/>
              <a:buFont typeface="Arial"/>
              <a:buNone/>
            </a:pPr>
            <a:r>
              <a:t/>
            </a:r>
            <a:endParaRPr b="1" sz="2300">
              <a:latin typeface="Times New Roman"/>
              <a:ea typeface="Times New Roman"/>
              <a:cs typeface="Times New Roman"/>
              <a:sym typeface="Times New Roman"/>
            </a:endParaRPr>
          </a:p>
        </p:txBody>
      </p:sp>
      <p:sp>
        <p:nvSpPr>
          <p:cNvPr id="116" name="Google Shape;116;g36e85c21415_0_38"/>
          <p:cNvSpPr txBox="1"/>
          <p:nvPr/>
        </p:nvSpPr>
        <p:spPr>
          <a:xfrm>
            <a:off x="126298" y="6356992"/>
            <a:ext cx="47898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7F7F7F"/>
              </a:buClr>
              <a:buSzPts val="1800"/>
              <a:buFont typeface="Open Sans"/>
              <a:buNone/>
            </a:pPr>
            <a:r>
              <a:t/>
            </a:r>
            <a:endParaRPr b="0" i="0" sz="1800" u="none" cap="none" strike="noStrike">
              <a:solidFill>
                <a:srgbClr val="7F7F7F"/>
              </a:solidFill>
              <a:latin typeface="Inter"/>
              <a:ea typeface="Inter"/>
              <a:cs typeface="Inter"/>
              <a:sym typeface="Inter"/>
            </a:endParaRPr>
          </a:p>
        </p:txBody>
      </p:sp>
      <p:sp>
        <p:nvSpPr>
          <p:cNvPr id="117" name="Google Shape;117;g36e85c21415_0_38"/>
          <p:cNvSpPr txBox="1"/>
          <p:nvPr/>
        </p:nvSpPr>
        <p:spPr>
          <a:xfrm>
            <a:off x="690770" y="1575904"/>
            <a:ext cx="10572000" cy="44175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18" name="Google Shape;118;g36e85c21415_0_38"/>
          <p:cNvSpPr txBox="1"/>
          <p:nvPr/>
        </p:nvSpPr>
        <p:spPr>
          <a:xfrm>
            <a:off x="812202" y="1537902"/>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19" name="Google Shape;119;g36e85c21415_0_38"/>
          <p:cNvSpPr txBox="1"/>
          <p:nvPr/>
        </p:nvSpPr>
        <p:spPr>
          <a:xfrm>
            <a:off x="1639966" y="1168400"/>
            <a:ext cx="10209000" cy="48480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300"/>
              <a:buFont typeface="Arial"/>
              <a:buNone/>
            </a:pPr>
            <a:r>
              <a:t/>
            </a:r>
            <a:endParaRPr b="0" i="0" sz="2300" u="none" cap="none" strike="noStrike">
              <a:solidFill>
                <a:srgbClr val="000000"/>
              </a:solidFill>
              <a:latin typeface="Arial"/>
              <a:ea typeface="Arial"/>
              <a:cs typeface="Arial"/>
              <a:sym typeface="Arial"/>
            </a:endParaRPr>
          </a:p>
        </p:txBody>
      </p:sp>
      <p:sp>
        <p:nvSpPr>
          <p:cNvPr id="120" name="Google Shape;120;g36e85c21415_0_38"/>
          <p:cNvSpPr txBox="1"/>
          <p:nvPr/>
        </p:nvSpPr>
        <p:spPr>
          <a:xfrm>
            <a:off x="570181" y="1168395"/>
            <a:ext cx="10813200" cy="4261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URL Classification Model:</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Precision: 0.98</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Recall: 0.98</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F1-Score: 0.98</a:t>
            </a:r>
            <a:endParaRPr sz="2300">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rPr b="1" lang="en-US" sz="2300">
                <a:latin typeface="Times New Roman"/>
                <a:ea typeface="Times New Roman"/>
                <a:cs typeface="Times New Roman"/>
                <a:sym typeface="Times New Roman"/>
              </a:rPr>
              <a:t>Traffic Detection Model:</a:t>
            </a:r>
            <a:endParaRPr b="1" sz="2300">
              <a:latin typeface="Times New Roman"/>
              <a:ea typeface="Times New Roman"/>
              <a:cs typeface="Times New Roman"/>
              <a:sym typeface="Times New Roman"/>
            </a:endParaRPr>
          </a:p>
          <a:p>
            <a:pPr indent="-374650" lvl="0" marL="457200" rtl="0" algn="l">
              <a:lnSpc>
                <a:spcPct val="115000"/>
              </a:lnSpc>
              <a:spcBef>
                <a:spcPts val="1200"/>
              </a:spcBef>
              <a:spcAft>
                <a:spcPts val="0"/>
              </a:spcAft>
              <a:buSzPts val="2300"/>
              <a:buFont typeface="Times New Roman"/>
              <a:buChar char="●"/>
            </a:pPr>
            <a:r>
              <a:rPr lang="en-US" sz="2300">
                <a:latin typeface="Times New Roman"/>
                <a:ea typeface="Times New Roman"/>
                <a:cs typeface="Times New Roman"/>
                <a:sym typeface="Times New Roman"/>
              </a:rPr>
              <a:t>Precision: 0.99</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Recall: 0.99</a:t>
            </a:r>
            <a:endParaRPr sz="2300">
              <a:latin typeface="Times New Roman"/>
              <a:ea typeface="Times New Roman"/>
              <a:cs typeface="Times New Roman"/>
              <a:sym typeface="Times New Roman"/>
            </a:endParaRPr>
          </a:p>
          <a:p>
            <a:pPr indent="-374650" lvl="0" marL="457200" rtl="0" algn="l">
              <a:lnSpc>
                <a:spcPct val="115000"/>
              </a:lnSpc>
              <a:spcBef>
                <a:spcPts val="0"/>
              </a:spcBef>
              <a:spcAft>
                <a:spcPts val="0"/>
              </a:spcAft>
              <a:buSzPts val="2300"/>
              <a:buFont typeface="Times New Roman"/>
              <a:buChar char="●"/>
            </a:pPr>
            <a:r>
              <a:rPr lang="en-US" sz="2300">
                <a:latin typeface="Times New Roman"/>
                <a:ea typeface="Times New Roman"/>
                <a:cs typeface="Times New Roman"/>
                <a:sym typeface="Times New Roman"/>
              </a:rPr>
              <a:t>F1-Score: 0.99</a:t>
            </a:r>
            <a:endParaRPr sz="2300">
              <a:latin typeface="Times New Roman"/>
              <a:ea typeface="Times New Roman"/>
              <a:cs typeface="Times New Roman"/>
              <a:sym typeface="Times New Roman"/>
            </a:endParaRPr>
          </a:p>
          <a:p>
            <a:pPr indent="0" lvl="0" marL="0" rtl="0" algn="l">
              <a:lnSpc>
                <a:spcPct val="115000"/>
              </a:lnSpc>
              <a:spcBef>
                <a:spcPts val="1200"/>
              </a:spcBef>
              <a:spcAft>
                <a:spcPts val="1200"/>
              </a:spcAft>
              <a:buNone/>
            </a:pPr>
            <a:r>
              <a:t/>
            </a:r>
            <a:endParaRPr b="1" sz="23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Custom 77">
      <a:dk1>
        <a:srgbClr val="282828"/>
      </a:dk1>
      <a:lt1>
        <a:srgbClr val="FFFFFF"/>
      </a:lt1>
      <a:dk2>
        <a:srgbClr val="282828"/>
      </a:dk2>
      <a:lt2>
        <a:srgbClr val="FAFAFA"/>
      </a:lt2>
      <a:accent1>
        <a:srgbClr val="FFC639"/>
      </a:accent1>
      <a:accent2>
        <a:srgbClr val="F29B6B"/>
      </a:accent2>
      <a:accent3>
        <a:srgbClr val="CCD4FB"/>
      </a:accent3>
      <a:accent4>
        <a:srgbClr val="2B7158"/>
      </a:accent4>
      <a:accent5>
        <a:srgbClr val="456AB8"/>
      </a:accent5>
      <a:accent6>
        <a:srgbClr val="363836"/>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2022-05-23T07:15:42Z</dcterms:created>
  <dc:creator>GITAM</dc:creator>
</cp:coreProperties>
</file>