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8" r:id="rId5"/>
    <p:sldId id="276"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0C8EFCD-D4B2-4296-AB6E-26596514E9A6}" type="datetimeFigureOut">
              <a:rPr lang="en-IN" smtClean="0"/>
              <a:t>26-06-2022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F9684348-12FC-41F1-88C4-02A0BAFDD67C}" type="slidenum">
              <a:rPr lang="en-IN" smtClean="0"/>
              <a:t>‹#›</a:t>
            </a:fld>
            <a:endParaRPr lang="en-IN"/>
          </a:p>
        </p:txBody>
      </p:sp>
    </p:spTree>
    <p:extLst>
      <p:ext uri="{BB962C8B-B14F-4D97-AF65-F5344CB8AC3E}">
        <p14:creationId xmlns:p14="http://schemas.microsoft.com/office/powerpoint/2010/main" val="103968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C8EFCD-D4B2-4296-AB6E-26596514E9A6}"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684348-12FC-41F1-88C4-02A0BAFDD67C}" type="slidenum">
              <a:rPr lang="en-IN" smtClean="0"/>
              <a:t>‹#›</a:t>
            </a:fld>
            <a:endParaRPr lang="en-IN"/>
          </a:p>
        </p:txBody>
      </p:sp>
    </p:spTree>
    <p:extLst>
      <p:ext uri="{BB962C8B-B14F-4D97-AF65-F5344CB8AC3E}">
        <p14:creationId xmlns:p14="http://schemas.microsoft.com/office/powerpoint/2010/main" val="3155548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0C8EFCD-D4B2-4296-AB6E-26596514E9A6}" type="datetimeFigureOut">
              <a:rPr lang="en-IN" smtClean="0"/>
              <a:t>26-06-2022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9684348-12FC-41F1-88C4-02A0BAFDD67C}" type="slidenum">
              <a:rPr lang="en-IN" smtClean="0"/>
              <a:t>‹#›</a:t>
            </a:fld>
            <a:endParaRPr lang="en-IN"/>
          </a:p>
        </p:txBody>
      </p:sp>
    </p:spTree>
    <p:extLst>
      <p:ext uri="{BB962C8B-B14F-4D97-AF65-F5344CB8AC3E}">
        <p14:creationId xmlns:p14="http://schemas.microsoft.com/office/powerpoint/2010/main" val="3963948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0C8EFCD-D4B2-4296-AB6E-26596514E9A6}" type="datetimeFigureOut">
              <a:rPr lang="en-IN" smtClean="0"/>
              <a:t>26-06-2022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9684348-12FC-41F1-88C4-02A0BAFDD67C}"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96000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0C8EFCD-D4B2-4296-AB6E-26596514E9A6}" type="datetimeFigureOut">
              <a:rPr lang="en-IN" smtClean="0"/>
              <a:t>26-06-2022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9684348-12FC-41F1-88C4-02A0BAFDD67C}" type="slidenum">
              <a:rPr lang="en-IN" smtClean="0"/>
              <a:t>‹#›</a:t>
            </a:fld>
            <a:endParaRPr lang="en-IN"/>
          </a:p>
        </p:txBody>
      </p:sp>
    </p:spTree>
    <p:extLst>
      <p:ext uri="{BB962C8B-B14F-4D97-AF65-F5344CB8AC3E}">
        <p14:creationId xmlns:p14="http://schemas.microsoft.com/office/powerpoint/2010/main" val="2209410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C8EFCD-D4B2-4296-AB6E-26596514E9A6}" type="datetimeFigureOut">
              <a:rPr lang="en-IN" smtClean="0"/>
              <a:t>26-06-2022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684348-12FC-41F1-88C4-02A0BAFDD67C}" type="slidenum">
              <a:rPr lang="en-IN" smtClean="0"/>
              <a:t>‹#›</a:t>
            </a:fld>
            <a:endParaRPr lang="en-IN"/>
          </a:p>
        </p:txBody>
      </p:sp>
    </p:spTree>
    <p:extLst>
      <p:ext uri="{BB962C8B-B14F-4D97-AF65-F5344CB8AC3E}">
        <p14:creationId xmlns:p14="http://schemas.microsoft.com/office/powerpoint/2010/main" val="1888595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C8EFCD-D4B2-4296-AB6E-26596514E9A6}" type="datetimeFigureOut">
              <a:rPr lang="en-IN" smtClean="0"/>
              <a:t>26-06-2022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684348-12FC-41F1-88C4-02A0BAFDD67C}" type="slidenum">
              <a:rPr lang="en-IN" smtClean="0"/>
              <a:t>‹#›</a:t>
            </a:fld>
            <a:endParaRPr lang="en-IN"/>
          </a:p>
        </p:txBody>
      </p:sp>
    </p:spTree>
    <p:extLst>
      <p:ext uri="{BB962C8B-B14F-4D97-AF65-F5344CB8AC3E}">
        <p14:creationId xmlns:p14="http://schemas.microsoft.com/office/powerpoint/2010/main" val="3897496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8EFCD-D4B2-4296-AB6E-26596514E9A6}"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84348-12FC-41F1-88C4-02A0BAFDD67C}" type="slidenum">
              <a:rPr lang="en-IN" smtClean="0"/>
              <a:t>‹#›</a:t>
            </a:fld>
            <a:endParaRPr lang="en-IN"/>
          </a:p>
        </p:txBody>
      </p:sp>
    </p:spTree>
    <p:extLst>
      <p:ext uri="{BB962C8B-B14F-4D97-AF65-F5344CB8AC3E}">
        <p14:creationId xmlns:p14="http://schemas.microsoft.com/office/powerpoint/2010/main" val="1691762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0C8EFCD-D4B2-4296-AB6E-26596514E9A6}" type="datetimeFigureOut">
              <a:rPr lang="en-IN" smtClean="0"/>
              <a:t>26-06-2022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9684348-12FC-41F1-88C4-02A0BAFDD67C}" type="slidenum">
              <a:rPr lang="en-IN" smtClean="0"/>
              <a:t>‹#›</a:t>
            </a:fld>
            <a:endParaRPr lang="en-IN"/>
          </a:p>
        </p:txBody>
      </p:sp>
    </p:spTree>
    <p:extLst>
      <p:ext uri="{BB962C8B-B14F-4D97-AF65-F5344CB8AC3E}">
        <p14:creationId xmlns:p14="http://schemas.microsoft.com/office/powerpoint/2010/main" val="3646199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8EFCD-D4B2-4296-AB6E-26596514E9A6}"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84348-12FC-41F1-88C4-02A0BAFDD67C}" type="slidenum">
              <a:rPr lang="en-IN" smtClean="0"/>
              <a:t>‹#›</a:t>
            </a:fld>
            <a:endParaRPr lang="en-IN"/>
          </a:p>
        </p:txBody>
      </p:sp>
    </p:spTree>
    <p:extLst>
      <p:ext uri="{BB962C8B-B14F-4D97-AF65-F5344CB8AC3E}">
        <p14:creationId xmlns:p14="http://schemas.microsoft.com/office/powerpoint/2010/main" val="36666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0C8EFCD-D4B2-4296-AB6E-26596514E9A6}" type="datetimeFigureOut">
              <a:rPr lang="en-IN" smtClean="0"/>
              <a:t>26-06-2022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9684348-12FC-41F1-88C4-02A0BAFDD67C}" type="slidenum">
              <a:rPr lang="en-IN" smtClean="0"/>
              <a:t>‹#›</a:t>
            </a:fld>
            <a:endParaRPr lang="en-IN"/>
          </a:p>
        </p:txBody>
      </p:sp>
    </p:spTree>
    <p:extLst>
      <p:ext uri="{BB962C8B-B14F-4D97-AF65-F5344CB8AC3E}">
        <p14:creationId xmlns:p14="http://schemas.microsoft.com/office/powerpoint/2010/main" val="1181050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C8EFCD-D4B2-4296-AB6E-26596514E9A6}"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684348-12FC-41F1-88C4-02A0BAFDD67C}" type="slidenum">
              <a:rPr lang="en-IN" smtClean="0"/>
              <a:t>‹#›</a:t>
            </a:fld>
            <a:endParaRPr lang="en-IN"/>
          </a:p>
        </p:txBody>
      </p:sp>
    </p:spTree>
    <p:extLst>
      <p:ext uri="{BB962C8B-B14F-4D97-AF65-F5344CB8AC3E}">
        <p14:creationId xmlns:p14="http://schemas.microsoft.com/office/powerpoint/2010/main" val="320214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C8EFCD-D4B2-4296-AB6E-26596514E9A6}" type="datetimeFigureOut">
              <a:rPr lang="en-IN" smtClean="0"/>
              <a:t>26-06-2022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684348-12FC-41F1-88C4-02A0BAFDD67C}" type="slidenum">
              <a:rPr lang="en-IN" smtClean="0"/>
              <a:t>‹#›</a:t>
            </a:fld>
            <a:endParaRPr lang="en-IN"/>
          </a:p>
        </p:txBody>
      </p:sp>
    </p:spTree>
    <p:extLst>
      <p:ext uri="{BB962C8B-B14F-4D97-AF65-F5344CB8AC3E}">
        <p14:creationId xmlns:p14="http://schemas.microsoft.com/office/powerpoint/2010/main" val="1736188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C8EFCD-D4B2-4296-AB6E-26596514E9A6}" type="datetimeFigureOut">
              <a:rPr lang="en-IN" smtClean="0"/>
              <a:t>26-06-2022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684348-12FC-41F1-88C4-02A0BAFDD67C}" type="slidenum">
              <a:rPr lang="en-IN" smtClean="0"/>
              <a:t>‹#›</a:t>
            </a:fld>
            <a:endParaRPr lang="en-IN"/>
          </a:p>
        </p:txBody>
      </p:sp>
    </p:spTree>
    <p:extLst>
      <p:ext uri="{BB962C8B-B14F-4D97-AF65-F5344CB8AC3E}">
        <p14:creationId xmlns:p14="http://schemas.microsoft.com/office/powerpoint/2010/main" val="1431290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8EFCD-D4B2-4296-AB6E-26596514E9A6}" type="datetimeFigureOut">
              <a:rPr lang="en-IN" smtClean="0"/>
              <a:t>26-06-2022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684348-12FC-41F1-88C4-02A0BAFDD67C}" type="slidenum">
              <a:rPr lang="en-IN" smtClean="0"/>
              <a:t>‹#›</a:t>
            </a:fld>
            <a:endParaRPr lang="en-IN"/>
          </a:p>
        </p:txBody>
      </p:sp>
    </p:spTree>
    <p:extLst>
      <p:ext uri="{BB962C8B-B14F-4D97-AF65-F5344CB8AC3E}">
        <p14:creationId xmlns:p14="http://schemas.microsoft.com/office/powerpoint/2010/main" val="227252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C8EFCD-D4B2-4296-AB6E-26596514E9A6}"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684348-12FC-41F1-88C4-02A0BAFDD67C}" type="slidenum">
              <a:rPr lang="en-IN" smtClean="0"/>
              <a:t>‹#›</a:t>
            </a:fld>
            <a:endParaRPr lang="en-IN"/>
          </a:p>
        </p:txBody>
      </p:sp>
    </p:spTree>
    <p:extLst>
      <p:ext uri="{BB962C8B-B14F-4D97-AF65-F5344CB8AC3E}">
        <p14:creationId xmlns:p14="http://schemas.microsoft.com/office/powerpoint/2010/main" val="2160631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C8EFCD-D4B2-4296-AB6E-26596514E9A6}"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684348-12FC-41F1-88C4-02A0BAFDD67C}" type="slidenum">
              <a:rPr lang="en-IN" smtClean="0"/>
              <a:t>‹#›</a:t>
            </a:fld>
            <a:endParaRPr lang="en-IN"/>
          </a:p>
        </p:txBody>
      </p:sp>
    </p:spTree>
    <p:extLst>
      <p:ext uri="{BB962C8B-B14F-4D97-AF65-F5344CB8AC3E}">
        <p14:creationId xmlns:p14="http://schemas.microsoft.com/office/powerpoint/2010/main" val="2661947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C8EFCD-D4B2-4296-AB6E-26596514E9A6}" type="datetimeFigureOut">
              <a:rPr lang="en-IN" smtClean="0"/>
              <a:t>26-06-2022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684348-12FC-41F1-88C4-02A0BAFDD67C}" type="slidenum">
              <a:rPr lang="en-IN" smtClean="0"/>
              <a:t>‹#›</a:t>
            </a:fld>
            <a:endParaRPr lang="en-IN"/>
          </a:p>
        </p:txBody>
      </p:sp>
    </p:spTree>
    <p:extLst>
      <p:ext uri="{BB962C8B-B14F-4D97-AF65-F5344CB8AC3E}">
        <p14:creationId xmlns:p14="http://schemas.microsoft.com/office/powerpoint/2010/main" val="17700426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C0907-4604-4CE5-A673-BBA74C192D18}"/>
              </a:ext>
            </a:extLst>
          </p:cNvPr>
          <p:cNvSpPr>
            <a:spLocks noGrp="1"/>
          </p:cNvSpPr>
          <p:nvPr>
            <p:ph type="ctrTitle"/>
          </p:nvPr>
        </p:nvSpPr>
        <p:spPr/>
        <p:txBody>
          <a:bodyPr/>
          <a:lstStyle/>
          <a:p>
            <a:r>
              <a:rPr lang="en-IN" dirty="0"/>
              <a:t>Neural networks and deep learning</a:t>
            </a:r>
          </a:p>
        </p:txBody>
      </p:sp>
      <p:sp>
        <p:nvSpPr>
          <p:cNvPr id="3" name="Subtitle 2">
            <a:extLst>
              <a:ext uri="{FF2B5EF4-FFF2-40B4-BE49-F238E27FC236}">
                <a16:creationId xmlns:a16="http://schemas.microsoft.com/office/drawing/2014/main" id="{32A04F13-B376-44D5-BA7D-93F89556613F}"/>
              </a:ext>
            </a:extLst>
          </p:cNvPr>
          <p:cNvSpPr>
            <a:spLocks noGrp="1"/>
          </p:cNvSpPr>
          <p:nvPr>
            <p:ph type="subTitle" idx="1"/>
          </p:nvPr>
        </p:nvSpPr>
        <p:spPr>
          <a:xfrm>
            <a:off x="1282823" y="4324660"/>
            <a:ext cx="9448800" cy="1436948"/>
          </a:xfrm>
        </p:spPr>
        <p:txBody>
          <a:bodyPr>
            <a:normAutofit/>
          </a:bodyPr>
          <a:lstStyle/>
          <a:p>
            <a:r>
              <a:rPr lang="en-IN" sz="2200" dirty="0">
                <a:latin typeface="Book Antiqua" panose="02040602050305030304" pitchFamily="18" charset="0"/>
              </a:rPr>
              <a:t>Presented by: Nadimpalli Akhilesh Kumar Dutt(1BM19CS092) </a:t>
            </a:r>
          </a:p>
          <a:p>
            <a:r>
              <a:rPr lang="en-IN" sz="2200" dirty="0">
                <a:latin typeface="Book Antiqua" panose="02040602050305030304" pitchFamily="18" charset="0"/>
              </a:rPr>
              <a:t>Under the guidance of: Sunayana S</a:t>
            </a:r>
          </a:p>
          <a:p>
            <a:r>
              <a:rPr lang="en-IN" sz="2200" dirty="0">
                <a:latin typeface="Book Antiqua" panose="02040602050305030304" pitchFamily="18" charset="0"/>
              </a:rPr>
              <a:t>                                          (Assistant Professor, BMSCE)</a:t>
            </a:r>
          </a:p>
        </p:txBody>
      </p:sp>
    </p:spTree>
    <p:extLst>
      <p:ext uri="{BB962C8B-B14F-4D97-AF65-F5344CB8AC3E}">
        <p14:creationId xmlns:p14="http://schemas.microsoft.com/office/powerpoint/2010/main" val="1751541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6636-EDD4-4C3D-A5FF-58B84A25A6DC}"/>
              </a:ext>
            </a:extLst>
          </p:cNvPr>
          <p:cNvSpPr>
            <a:spLocks noGrp="1"/>
          </p:cNvSpPr>
          <p:nvPr>
            <p:ph type="title"/>
          </p:nvPr>
        </p:nvSpPr>
        <p:spPr>
          <a:xfrm>
            <a:off x="1790700" y="737740"/>
            <a:ext cx="8610600" cy="1293028"/>
          </a:xfrm>
        </p:spPr>
        <p:txBody>
          <a:bodyPr/>
          <a:lstStyle/>
          <a:p>
            <a:r>
              <a:rPr lang="en-IN" dirty="0"/>
              <a:t>TYPES OF NEURAL NETWORKS</a:t>
            </a:r>
          </a:p>
        </p:txBody>
      </p:sp>
      <p:sp>
        <p:nvSpPr>
          <p:cNvPr id="3" name="Content Placeholder 2">
            <a:extLst>
              <a:ext uri="{FF2B5EF4-FFF2-40B4-BE49-F238E27FC236}">
                <a16:creationId xmlns:a16="http://schemas.microsoft.com/office/drawing/2014/main" id="{2643BD5F-573F-492D-9DF3-D8F6CDF2D715}"/>
              </a:ext>
            </a:extLst>
          </p:cNvPr>
          <p:cNvSpPr>
            <a:spLocks noGrp="1"/>
          </p:cNvSpPr>
          <p:nvPr>
            <p:ph idx="1"/>
          </p:nvPr>
        </p:nvSpPr>
        <p:spPr/>
        <p:txBody>
          <a:bodyPr/>
          <a:lstStyle/>
          <a:p>
            <a:r>
              <a:rPr lang="en-IN" sz="2400" dirty="0">
                <a:latin typeface="Book Antiqua" panose="02040602050305030304" pitchFamily="18" charset="0"/>
              </a:rPr>
              <a:t>Perceptron</a:t>
            </a:r>
          </a:p>
          <a:p>
            <a:r>
              <a:rPr lang="en-IN" sz="2400" i="0" dirty="0">
                <a:effectLst/>
                <a:latin typeface="Book Antiqua" panose="02040602050305030304" pitchFamily="18" charset="0"/>
              </a:rPr>
              <a:t>Feed Forward Neural Networks</a:t>
            </a:r>
          </a:p>
          <a:p>
            <a:r>
              <a:rPr lang="en-IN" sz="2400" i="0" dirty="0">
                <a:effectLst/>
                <a:latin typeface="Book Antiqua" panose="02040602050305030304" pitchFamily="18" charset="0"/>
              </a:rPr>
              <a:t>Convolutional Neural Network</a:t>
            </a:r>
          </a:p>
          <a:p>
            <a:pPr marL="0" indent="0">
              <a:buNone/>
            </a:pPr>
            <a:endParaRPr lang="en-IN" sz="2400" i="0" dirty="0">
              <a:effectLst/>
              <a:latin typeface="Book Antiqua" panose="02040602050305030304" pitchFamily="18" charset="0"/>
            </a:endParaRPr>
          </a:p>
          <a:p>
            <a:endParaRPr lang="en-IN" sz="2400" i="0" dirty="0">
              <a:effectLst/>
              <a:latin typeface="Book Antiqua" panose="02040602050305030304" pitchFamily="18" charset="0"/>
            </a:endParaRPr>
          </a:p>
          <a:p>
            <a:pPr marL="0" indent="0">
              <a:buNone/>
            </a:pPr>
            <a:br>
              <a:rPr lang="en-IN" b="0" i="0" dirty="0">
                <a:solidFill>
                  <a:srgbClr val="111111"/>
                </a:solidFill>
                <a:effectLst/>
                <a:latin typeface="Poppins" panose="00000500000000000000" pitchFamily="2" charset="0"/>
              </a:rPr>
            </a:br>
            <a:endParaRPr lang="en-IN" b="0" i="0" dirty="0">
              <a:effectLst/>
              <a:latin typeface="Poppins" panose="00000500000000000000" pitchFamily="2" charset="0"/>
            </a:endParaRPr>
          </a:p>
          <a:p>
            <a:endParaRPr lang="en-IN" dirty="0"/>
          </a:p>
        </p:txBody>
      </p:sp>
    </p:spTree>
    <p:extLst>
      <p:ext uri="{BB962C8B-B14F-4D97-AF65-F5344CB8AC3E}">
        <p14:creationId xmlns:p14="http://schemas.microsoft.com/office/powerpoint/2010/main" val="217214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A399-EF6D-4D15-A6FF-B85D99121E0A}"/>
              </a:ext>
            </a:extLst>
          </p:cNvPr>
          <p:cNvSpPr>
            <a:spLocks noGrp="1"/>
          </p:cNvSpPr>
          <p:nvPr>
            <p:ph type="title"/>
          </p:nvPr>
        </p:nvSpPr>
        <p:spPr>
          <a:xfrm>
            <a:off x="3676095" y="675598"/>
            <a:ext cx="3871404" cy="1293028"/>
          </a:xfrm>
        </p:spPr>
        <p:txBody>
          <a:bodyPr/>
          <a:lstStyle/>
          <a:p>
            <a:r>
              <a:rPr lang="en-IN" dirty="0"/>
              <a:t>Perceptron</a:t>
            </a:r>
          </a:p>
        </p:txBody>
      </p:sp>
      <p:sp>
        <p:nvSpPr>
          <p:cNvPr id="7" name="Content Placeholder 6">
            <a:extLst>
              <a:ext uri="{FF2B5EF4-FFF2-40B4-BE49-F238E27FC236}">
                <a16:creationId xmlns:a16="http://schemas.microsoft.com/office/drawing/2014/main" id="{B754A358-2587-42BB-A87B-2DFDB3DE7D22}"/>
              </a:ext>
            </a:extLst>
          </p:cNvPr>
          <p:cNvSpPr>
            <a:spLocks noGrp="1"/>
          </p:cNvSpPr>
          <p:nvPr>
            <p:ph idx="1"/>
          </p:nvPr>
        </p:nvSpPr>
        <p:spPr/>
        <p:txBody>
          <a:bodyPr>
            <a:normAutofit/>
          </a:bodyPr>
          <a:lstStyle/>
          <a:p>
            <a:r>
              <a:rPr lang="en-IN" i="0" dirty="0">
                <a:effectLst/>
                <a:latin typeface="Book Antiqua" panose="02040602050305030304" pitchFamily="18" charset="0"/>
              </a:rPr>
              <a:t>Perceptron model is one of the simplest and oldest models of Neuron. It is the smallest unit of neural network that does certain computations to detect features or business intelligence in the input data. It accepts weighted inputs, and apply the activation function to obtain the output as the final result. Perceptron is also known as TLU(threshold logic unit). Perceptron's can implement Logic Gates like AND, OR, or NAND and cannot implement Boolean XOR gates.</a:t>
            </a:r>
          </a:p>
          <a:p>
            <a:pPr marL="0" indent="0">
              <a:buNone/>
            </a:pPr>
            <a:endParaRPr lang="en-IN" sz="1800" dirty="0">
              <a:latin typeface="Book Antiqua" panose="02040602050305030304" pitchFamily="18" charset="0"/>
            </a:endParaRPr>
          </a:p>
        </p:txBody>
      </p:sp>
      <p:pic>
        <p:nvPicPr>
          <p:cNvPr id="9" name="Picture 8">
            <a:extLst>
              <a:ext uri="{FF2B5EF4-FFF2-40B4-BE49-F238E27FC236}">
                <a16:creationId xmlns:a16="http://schemas.microsoft.com/office/drawing/2014/main" id="{021AB448-ADE9-40D4-8A09-581BFF445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018" y="4206622"/>
            <a:ext cx="3515557" cy="2095130"/>
          </a:xfrm>
          <a:prstGeom prst="rect">
            <a:avLst/>
          </a:prstGeom>
        </p:spPr>
      </p:pic>
    </p:spTree>
    <p:extLst>
      <p:ext uri="{BB962C8B-B14F-4D97-AF65-F5344CB8AC3E}">
        <p14:creationId xmlns:p14="http://schemas.microsoft.com/office/powerpoint/2010/main" val="109393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36397-6E7D-42AD-BD6D-F40E9FA45623}"/>
              </a:ext>
            </a:extLst>
          </p:cNvPr>
          <p:cNvSpPr>
            <a:spLocks noGrp="1"/>
          </p:cNvSpPr>
          <p:nvPr>
            <p:ph type="title"/>
          </p:nvPr>
        </p:nvSpPr>
        <p:spPr>
          <a:xfrm>
            <a:off x="1550263" y="773251"/>
            <a:ext cx="9091474" cy="1293028"/>
          </a:xfrm>
        </p:spPr>
        <p:txBody>
          <a:bodyPr/>
          <a:lstStyle/>
          <a:p>
            <a:r>
              <a:rPr lang="en-IN" dirty="0"/>
              <a:t>FEED FORWARD NEURAL NETWORKS</a:t>
            </a:r>
          </a:p>
        </p:txBody>
      </p:sp>
      <p:sp>
        <p:nvSpPr>
          <p:cNvPr id="3" name="Content Placeholder 2">
            <a:extLst>
              <a:ext uri="{FF2B5EF4-FFF2-40B4-BE49-F238E27FC236}">
                <a16:creationId xmlns:a16="http://schemas.microsoft.com/office/drawing/2014/main" id="{F1B14903-0221-4B25-B986-E9C061E80B73}"/>
              </a:ext>
            </a:extLst>
          </p:cNvPr>
          <p:cNvSpPr>
            <a:spLocks noGrp="1"/>
          </p:cNvSpPr>
          <p:nvPr>
            <p:ph idx="1"/>
          </p:nvPr>
        </p:nvSpPr>
        <p:spPr/>
        <p:txBody>
          <a:bodyPr>
            <a:normAutofit/>
          </a:bodyPr>
          <a:lstStyle/>
          <a:p>
            <a:r>
              <a:rPr lang="en-IN" b="0" i="0" dirty="0">
                <a:effectLst/>
                <a:latin typeface="Book Antiqua" panose="02040602050305030304" pitchFamily="18" charset="0"/>
              </a:rPr>
              <a:t>A Feed Forward </a:t>
            </a:r>
            <a:r>
              <a:rPr lang="en-IN" dirty="0">
                <a:latin typeface="Book Antiqua" panose="02040602050305030304" pitchFamily="18" charset="0"/>
              </a:rPr>
              <a:t>Neural Network </a:t>
            </a:r>
            <a:r>
              <a:rPr lang="en-IN" b="0" i="0" dirty="0">
                <a:effectLst/>
                <a:latin typeface="Book Antiqua" panose="02040602050305030304" pitchFamily="18" charset="0"/>
              </a:rPr>
              <a:t>is an artificial neural network in which the connections between nodes does not form a cycle.</a:t>
            </a:r>
            <a:r>
              <a:rPr lang="en-IN" b="0" i="0" dirty="0">
                <a:solidFill>
                  <a:srgbClr val="1D2129"/>
                </a:solidFill>
                <a:effectLst/>
                <a:latin typeface="Ubuntu"/>
              </a:rPr>
              <a:t> </a:t>
            </a:r>
            <a:r>
              <a:rPr lang="en-IN" b="0" i="0" dirty="0">
                <a:effectLst/>
                <a:latin typeface="Book Antiqua" panose="02040602050305030304" pitchFamily="18" charset="0"/>
              </a:rPr>
              <a:t>The feed forward model is the simplest form of neural network as information is only processed in one direction. While the data may pass through multiple hidden nodes, it always moves in one direction and never backwards. It is Less complex, easy to design &amp; maintain Fast and speedy. It is useful in Face Recognition, Computer vision, Speech Recognition.</a:t>
            </a:r>
          </a:p>
          <a:p>
            <a:endParaRPr lang="en-IN" sz="1800" b="0" i="0" dirty="0">
              <a:effectLst/>
              <a:latin typeface="Book Antiqua" panose="02040602050305030304" pitchFamily="18" charset="0"/>
            </a:endParaRPr>
          </a:p>
          <a:p>
            <a:endParaRPr lang="en-IN" sz="1800" dirty="0">
              <a:latin typeface="Book Antiqua" panose="02040602050305030304" pitchFamily="18" charset="0"/>
            </a:endParaRPr>
          </a:p>
        </p:txBody>
      </p:sp>
      <p:pic>
        <p:nvPicPr>
          <p:cNvPr id="5" name="Picture 4">
            <a:extLst>
              <a:ext uri="{FF2B5EF4-FFF2-40B4-BE49-F238E27FC236}">
                <a16:creationId xmlns:a16="http://schemas.microsoft.com/office/drawing/2014/main" id="{852A975D-B919-484E-B973-2459B1E2D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364" y="4206622"/>
            <a:ext cx="3713271" cy="2285014"/>
          </a:xfrm>
          <a:prstGeom prst="rect">
            <a:avLst/>
          </a:prstGeom>
        </p:spPr>
      </p:pic>
    </p:spTree>
    <p:extLst>
      <p:ext uri="{BB962C8B-B14F-4D97-AF65-F5344CB8AC3E}">
        <p14:creationId xmlns:p14="http://schemas.microsoft.com/office/powerpoint/2010/main" val="988203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77BF-C52B-48BB-8117-953801AC8E5C}"/>
              </a:ext>
            </a:extLst>
          </p:cNvPr>
          <p:cNvSpPr>
            <a:spLocks noGrp="1"/>
          </p:cNvSpPr>
          <p:nvPr>
            <p:ph type="title"/>
          </p:nvPr>
        </p:nvSpPr>
        <p:spPr>
          <a:xfrm>
            <a:off x="867052" y="639315"/>
            <a:ext cx="10457895" cy="1293028"/>
          </a:xfrm>
        </p:spPr>
        <p:txBody>
          <a:bodyPr/>
          <a:lstStyle/>
          <a:p>
            <a:r>
              <a:rPr lang="en-IN" dirty="0"/>
              <a:t>Convolutional neural networks</a:t>
            </a:r>
          </a:p>
        </p:txBody>
      </p:sp>
      <p:sp>
        <p:nvSpPr>
          <p:cNvPr id="3" name="Content Placeholder 2">
            <a:extLst>
              <a:ext uri="{FF2B5EF4-FFF2-40B4-BE49-F238E27FC236}">
                <a16:creationId xmlns:a16="http://schemas.microsoft.com/office/drawing/2014/main" id="{D88F46F8-7703-4BFB-A1AE-A28C1D11648D}"/>
              </a:ext>
            </a:extLst>
          </p:cNvPr>
          <p:cNvSpPr>
            <a:spLocks noGrp="1"/>
          </p:cNvSpPr>
          <p:nvPr>
            <p:ph idx="1"/>
          </p:nvPr>
        </p:nvSpPr>
        <p:spPr/>
        <p:txBody>
          <a:bodyPr>
            <a:normAutofit/>
          </a:bodyPr>
          <a:lstStyle/>
          <a:p>
            <a:r>
              <a:rPr lang="en-IN" b="0" i="0" dirty="0">
                <a:effectLst/>
                <a:latin typeface="Book Antiqua" panose="02040602050305030304" pitchFamily="18" charset="0"/>
              </a:rPr>
              <a:t>Convolution neural network contains a three-dimensional arrangement of neurons, instead of the standard two-dimensional array. The first layer is called a convolutional layer. Each neuron in the convolutional layer only processes the information from a small part of the visual field. Input features are taken in batch-wise like a filter. The network understands the images in parts and can compute these operations multiple times to complete the full image processing. Processing involves conversion of the image from RGB or HSI scale to grey-scale. Furthering the changes in the pixel value will help to detect the edges and images can be classified into different categories. It is used in Image Processing, Computer </a:t>
            </a:r>
            <a:r>
              <a:rPr lang="en-IN" dirty="0">
                <a:latin typeface="Book Antiqua" panose="02040602050305030304" pitchFamily="18" charset="0"/>
              </a:rPr>
              <a:t>Vision, Speech</a:t>
            </a:r>
            <a:r>
              <a:rPr lang="en-IN" b="0" i="0" dirty="0">
                <a:effectLst/>
                <a:latin typeface="Book Antiqua" panose="02040602050305030304" pitchFamily="18" charset="0"/>
              </a:rPr>
              <a:t> Recognition.</a:t>
            </a:r>
            <a:endParaRPr lang="en-IN" dirty="0">
              <a:latin typeface="Book Antiqua" panose="02040602050305030304" pitchFamily="18" charset="0"/>
            </a:endParaRPr>
          </a:p>
        </p:txBody>
      </p:sp>
      <p:pic>
        <p:nvPicPr>
          <p:cNvPr id="5" name="Picture 4">
            <a:extLst>
              <a:ext uri="{FF2B5EF4-FFF2-40B4-BE49-F238E27FC236}">
                <a16:creationId xmlns:a16="http://schemas.microsoft.com/office/drawing/2014/main" id="{6D8E86D4-B3DE-4E95-BE62-3A9F48B82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140" y="5303014"/>
            <a:ext cx="6921717" cy="1399627"/>
          </a:xfrm>
          <a:prstGeom prst="rect">
            <a:avLst/>
          </a:prstGeom>
        </p:spPr>
      </p:pic>
    </p:spTree>
    <p:extLst>
      <p:ext uri="{BB962C8B-B14F-4D97-AF65-F5344CB8AC3E}">
        <p14:creationId xmlns:p14="http://schemas.microsoft.com/office/powerpoint/2010/main" val="2944603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F53B9-2E79-4D90-9C92-E7BAB66D5877}"/>
              </a:ext>
            </a:extLst>
          </p:cNvPr>
          <p:cNvSpPr>
            <a:spLocks noGrp="1"/>
          </p:cNvSpPr>
          <p:nvPr>
            <p:ph type="title"/>
          </p:nvPr>
        </p:nvSpPr>
        <p:spPr>
          <a:xfrm>
            <a:off x="3223704" y="791006"/>
            <a:ext cx="5744592" cy="1293028"/>
          </a:xfrm>
        </p:spPr>
        <p:txBody>
          <a:bodyPr/>
          <a:lstStyle/>
          <a:p>
            <a:r>
              <a:rPr lang="en-IN" dirty="0"/>
              <a:t>Logistic regression</a:t>
            </a:r>
          </a:p>
        </p:txBody>
      </p:sp>
      <p:sp>
        <p:nvSpPr>
          <p:cNvPr id="3" name="Content Placeholder 2">
            <a:extLst>
              <a:ext uri="{FF2B5EF4-FFF2-40B4-BE49-F238E27FC236}">
                <a16:creationId xmlns:a16="http://schemas.microsoft.com/office/drawing/2014/main" id="{083E2A25-0808-4655-87A7-60648CC65EA6}"/>
              </a:ext>
            </a:extLst>
          </p:cNvPr>
          <p:cNvSpPr>
            <a:spLocks noGrp="1"/>
          </p:cNvSpPr>
          <p:nvPr>
            <p:ph idx="1"/>
          </p:nvPr>
        </p:nvSpPr>
        <p:spPr/>
        <p:txBody>
          <a:bodyPr>
            <a:normAutofit/>
          </a:bodyPr>
          <a:lstStyle/>
          <a:p>
            <a:r>
              <a:rPr lang="en-IN" b="0" i="0" dirty="0">
                <a:effectLst/>
                <a:latin typeface="Book Antiqua" panose="02040602050305030304" pitchFamily="18" charset="0"/>
              </a:rPr>
              <a:t>Logistic regression is one of the classic machine learning methods. Logistic</a:t>
            </a:r>
            <a:r>
              <a:rPr lang="en-IN" i="0" dirty="0">
                <a:effectLst/>
                <a:latin typeface="Book Antiqua" panose="02040602050305030304" pitchFamily="18" charset="0"/>
              </a:rPr>
              <a:t> regression </a:t>
            </a:r>
            <a:r>
              <a:rPr lang="en-IN" b="0" i="0" dirty="0">
                <a:effectLst/>
                <a:latin typeface="Book Antiqua" panose="02040602050305030304" pitchFamily="18" charset="0"/>
              </a:rPr>
              <a:t>is a statistical analysis method to predict a binary outcome, such as yes or no, based on prior observations of a data set.</a:t>
            </a:r>
            <a:r>
              <a:rPr lang="en-IN" b="0" i="0" dirty="0">
                <a:solidFill>
                  <a:srgbClr val="4C5F6F"/>
                </a:solidFill>
                <a:effectLst/>
                <a:latin typeface="Roboto" panose="02000000000000000000" pitchFamily="2" charset="0"/>
              </a:rPr>
              <a:t> </a:t>
            </a:r>
            <a:r>
              <a:rPr lang="en-IN" b="0" i="0" dirty="0">
                <a:effectLst/>
                <a:latin typeface="Book Antiqua" panose="02040602050305030304" pitchFamily="18" charset="0"/>
              </a:rPr>
              <a:t>Like all regression analyses, the logistic regression is a predictive analysis.</a:t>
            </a:r>
          </a:p>
          <a:p>
            <a:r>
              <a:rPr lang="en-IN" dirty="0">
                <a:effectLst/>
                <a:latin typeface="Book Antiqua" panose="02040602050305030304" pitchFamily="18" charset="0"/>
              </a:rPr>
              <a:t>Logistic regression is a useful analysis method for classification problems, where you are trying to determine if a new sample fits best into a category. As aspects of cyber security are classification problems, such as attack detection, logistic regression is a useful analytic technique.</a:t>
            </a:r>
          </a:p>
          <a:p>
            <a:r>
              <a:rPr lang="en-IN" dirty="0">
                <a:effectLst/>
                <a:latin typeface="Book Antiqua" panose="02040602050305030304" pitchFamily="18" charset="0"/>
              </a:rPr>
              <a:t>Example: Passing an exam</a:t>
            </a:r>
          </a:p>
          <a:p>
            <a:pPr marL="0" indent="0">
              <a:buNone/>
            </a:pPr>
            <a:r>
              <a:rPr lang="en-IN" sz="1800" dirty="0">
                <a:latin typeface="Book Antiqua" panose="02040602050305030304" pitchFamily="18" charset="0"/>
              </a:rPr>
              <a:t> </a:t>
            </a:r>
            <a:endParaRPr lang="en-IN" sz="1800" dirty="0">
              <a:effectLst/>
              <a:latin typeface="Book Antiqua" panose="02040602050305030304" pitchFamily="18" charset="0"/>
            </a:endParaRPr>
          </a:p>
          <a:p>
            <a:pPr marL="0" indent="0">
              <a:buNone/>
            </a:pPr>
            <a:br>
              <a:rPr lang="en-IN" sz="1400" dirty="0">
                <a:effectLst/>
              </a:rPr>
            </a:br>
            <a:endParaRPr lang="en-IN" sz="1800" dirty="0">
              <a:latin typeface="Book Antiqua" panose="02040602050305030304" pitchFamily="18" charset="0"/>
            </a:endParaRPr>
          </a:p>
        </p:txBody>
      </p:sp>
      <p:pic>
        <p:nvPicPr>
          <p:cNvPr id="5" name="Picture 4">
            <a:extLst>
              <a:ext uri="{FF2B5EF4-FFF2-40B4-BE49-F238E27FC236}">
                <a16:creationId xmlns:a16="http://schemas.microsoft.com/office/drawing/2014/main" id="{8F2A5D31-10CB-4EF8-8CB8-BC02A48F1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471249"/>
            <a:ext cx="3810000" cy="2221948"/>
          </a:xfrm>
          <a:prstGeom prst="rect">
            <a:avLst/>
          </a:prstGeom>
        </p:spPr>
      </p:pic>
    </p:spTree>
    <p:extLst>
      <p:ext uri="{BB962C8B-B14F-4D97-AF65-F5344CB8AC3E}">
        <p14:creationId xmlns:p14="http://schemas.microsoft.com/office/powerpoint/2010/main" val="362150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76E3-889A-4043-88BD-2997E15E9924}"/>
              </a:ext>
            </a:extLst>
          </p:cNvPr>
          <p:cNvSpPr>
            <a:spLocks noGrp="1"/>
          </p:cNvSpPr>
          <p:nvPr>
            <p:ph type="title"/>
          </p:nvPr>
        </p:nvSpPr>
        <p:spPr>
          <a:xfrm>
            <a:off x="2716566" y="782129"/>
            <a:ext cx="7165759" cy="1293028"/>
          </a:xfrm>
        </p:spPr>
        <p:txBody>
          <a:bodyPr/>
          <a:lstStyle/>
          <a:p>
            <a:r>
              <a:rPr lang="en-IN" dirty="0"/>
              <a:t>Real world applications of logistic regression</a:t>
            </a:r>
          </a:p>
        </p:txBody>
      </p:sp>
      <p:sp>
        <p:nvSpPr>
          <p:cNvPr id="3" name="Content Placeholder 2">
            <a:extLst>
              <a:ext uri="{FF2B5EF4-FFF2-40B4-BE49-F238E27FC236}">
                <a16:creationId xmlns:a16="http://schemas.microsoft.com/office/drawing/2014/main" id="{26B80DDA-F612-4E55-A48B-0923760543B4}"/>
              </a:ext>
            </a:extLst>
          </p:cNvPr>
          <p:cNvSpPr>
            <a:spLocks noGrp="1"/>
          </p:cNvSpPr>
          <p:nvPr>
            <p:ph idx="1"/>
          </p:nvPr>
        </p:nvSpPr>
        <p:spPr/>
        <p:txBody>
          <a:bodyPr/>
          <a:lstStyle/>
          <a:p>
            <a:r>
              <a:rPr lang="en-IN" sz="2400" dirty="0">
                <a:latin typeface="Book Antiqua" panose="02040602050305030304" pitchFamily="18" charset="0"/>
              </a:rPr>
              <a:t>Gaming</a:t>
            </a:r>
          </a:p>
          <a:p>
            <a:r>
              <a:rPr lang="en-IN" sz="2400" dirty="0">
                <a:latin typeface="Book Antiqua" panose="02040602050305030304" pitchFamily="18" charset="0"/>
              </a:rPr>
              <a:t>Disease Prediction</a:t>
            </a:r>
          </a:p>
          <a:p>
            <a:r>
              <a:rPr lang="en-IN" sz="2400" dirty="0">
                <a:latin typeface="Book Antiqua" panose="02040602050305030304" pitchFamily="18" charset="0"/>
              </a:rPr>
              <a:t>Fraud Detection</a:t>
            </a:r>
          </a:p>
          <a:p>
            <a:r>
              <a:rPr lang="en-IN" sz="2400" dirty="0">
                <a:latin typeface="Book Antiqua" panose="02040602050305030304" pitchFamily="18" charset="0"/>
              </a:rPr>
              <a:t>Weather Prediction</a:t>
            </a:r>
          </a:p>
          <a:p>
            <a:r>
              <a:rPr lang="en-IN" sz="2400" dirty="0">
                <a:latin typeface="Book Antiqua" panose="02040602050305030304" pitchFamily="18" charset="0"/>
              </a:rPr>
              <a:t>Handwriting Recognition</a:t>
            </a:r>
          </a:p>
          <a:p>
            <a:r>
              <a:rPr lang="en-IN" sz="2400" dirty="0">
                <a:latin typeface="Book Antiqua" panose="02040602050305030304" pitchFamily="18" charset="0"/>
              </a:rPr>
              <a:t>Image Segmentation and Categorization</a:t>
            </a:r>
          </a:p>
          <a:p>
            <a:r>
              <a:rPr lang="en-IN" sz="2400" dirty="0">
                <a:latin typeface="Book Antiqua" panose="02040602050305030304" pitchFamily="18" charset="0"/>
              </a:rPr>
              <a:t>Spam Detection</a:t>
            </a:r>
          </a:p>
          <a:p>
            <a:endParaRPr lang="en-IN" dirty="0"/>
          </a:p>
        </p:txBody>
      </p:sp>
    </p:spTree>
    <p:extLst>
      <p:ext uri="{BB962C8B-B14F-4D97-AF65-F5344CB8AC3E}">
        <p14:creationId xmlns:p14="http://schemas.microsoft.com/office/powerpoint/2010/main" val="3115703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EE789-B9BB-49A0-8E52-CBD4DF489C68}"/>
              </a:ext>
            </a:extLst>
          </p:cNvPr>
          <p:cNvSpPr>
            <a:spLocks noGrp="1"/>
          </p:cNvSpPr>
          <p:nvPr>
            <p:ph type="title"/>
          </p:nvPr>
        </p:nvSpPr>
        <p:spPr>
          <a:xfrm>
            <a:off x="1790700" y="808761"/>
            <a:ext cx="8610600" cy="1293028"/>
          </a:xfrm>
        </p:spPr>
        <p:txBody>
          <a:bodyPr/>
          <a:lstStyle/>
          <a:p>
            <a:r>
              <a:rPr lang="en-IN" dirty="0"/>
              <a:t>Gradient Descent Algorithm</a:t>
            </a:r>
          </a:p>
        </p:txBody>
      </p:sp>
      <p:sp>
        <p:nvSpPr>
          <p:cNvPr id="3" name="Content Placeholder 2">
            <a:extLst>
              <a:ext uri="{FF2B5EF4-FFF2-40B4-BE49-F238E27FC236}">
                <a16:creationId xmlns:a16="http://schemas.microsoft.com/office/drawing/2014/main" id="{64A60C34-55D2-4C57-A8B4-464847A52B4B}"/>
              </a:ext>
            </a:extLst>
          </p:cNvPr>
          <p:cNvSpPr>
            <a:spLocks noGrp="1"/>
          </p:cNvSpPr>
          <p:nvPr>
            <p:ph idx="1"/>
          </p:nvPr>
        </p:nvSpPr>
        <p:spPr/>
        <p:txBody>
          <a:bodyPr>
            <a:normAutofit/>
          </a:bodyPr>
          <a:lstStyle/>
          <a:p>
            <a:r>
              <a:rPr lang="en-IN" b="0" i="0" dirty="0">
                <a:effectLst/>
                <a:latin typeface="Book Antiqua" panose="02040602050305030304" pitchFamily="18" charset="0"/>
              </a:rPr>
              <a:t>Gradient descent is an optimization algorithm which is commonly-used to train </a:t>
            </a:r>
            <a:r>
              <a:rPr lang="en-IN" dirty="0">
                <a:latin typeface="Book Antiqua" panose="02040602050305030304" pitchFamily="18" charset="0"/>
              </a:rPr>
              <a:t>machine learning </a:t>
            </a:r>
            <a:r>
              <a:rPr lang="en-IN" b="0" i="0" dirty="0">
                <a:effectLst/>
                <a:latin typeface="Book Antiqua" panose="02040602050305030304" pitchFamily="18" charset="0"/>
              </a:rPr>
              <a:t>models and </a:t>
            </a:r>
            <a:r>
              <a:rPr lang="en-IN" dirty="0">
                <a:latin typeface="Book Antiqua" panose="02040602050305030304" pitchFamily="18" charset="0"/>
              </a:rPr>
              <a:t>neural networks. Training</a:t>
            </a:r>
            <a:r>
              <a:rPr lang="en-IN" b="0" i="0" dirty="0">
                <a:effectLst/>
                <a:latin typeface="Book Antiqua" panose="02040602050305030304" pitchFamily="18" charset="0"/>
              </a:rPr>
              <a:t> data helps these models learn over time, and the cost function within gradient descent specifically acts as a barometer, gauging its accuracy with each iteration of parameter updates. Once machine learning models are optimized for accuracy, they can be powerful tools for artificial intelligence (AI) and computer science applications. </a:t>
            </a:r>
            <a:endParaRPr lang="en-IN" dirty="0">
              <a:latin typeface="Book Antiqua" panose="02040602050305030304" pitchFamily="18" charset="0"/>
            </a:endParaRPr>
          </a:p>
        </p:txBody>
      </p:sp>
    </p:spTree>
    <p:extLst>
      <p:ext uri="{BB962C8B-B14F-4D97-AF65-F5344CB8AC3E}">
        <p14:creationId xmlns:p14="http://schemas.microsoft.com/office/powerpoint/2010/main" val="3245079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7535B-0C08-4048-B11F-A591F0641521}"/>
              </a:ext>
            </a:extLst>
          </p:cNvPr>
          <p:cNvSpPr>
            <a:spLocks noGrp="1"/>
          </p:cNvSpPr>
          <p:nvPr>
            <p:ph type="title"/>
          </p:nvPr>
        </p:nvSpPr>
        <p:spPr>
          <a:xfrm>
            <a:off x="1035728" y="901532"/>
            <a:ext cx="10120543" cy="1293028"/>
          </a:xfrm>
        </p:spPr>
        <p:txBody>
          <a:bodyPr>
            <a:normAutofit/>
          </a:bodyPr>
          <a:lstStyle/>
          <a:p>
            <a:r>
              <a:rPr lang="en-IN" dirty="0"/>
              <a:t>Gradient Descent in Deep learning</a:t>
            </a:r>
          </a:p>
        </p:txBody>
      </p:sp>
      <p:pic>
        <p:nvPicPr>
          <p:cNvPr id="5" name="Content Placeholder 4">
            <a:extLst>
              <a:ext uri="{FF2B5EF4-FFF2-40B4-BE49-F238E27FC236}">
                <a16:creationId xmlns:a16="http://schemas.microsoft.com/office/drawing/2014/main" id="{31F6E2B1-6A48-418F-A8DB-29F356146D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7888" y="2327588"/>
            <a:ext cx="4656223" cy="3756986"/>
          </a:xfrm>
        </p:spPr>
      </p:pic>
    </p:spTree>
    <p:extLst>
      <p:ext uri="{BB962C8B-B14F-4D97-AF65-F5344CB8AC3E}">
        <p14:creationId xmlns:p14="http://schemas.microsoft.com/office/powerpoint/2010/main" val="202834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71A725-C8A3-427E-8F96-71EA4CC83002}"/>
              </a:ext>
            </a:extLst>
          </p:cNvPr>
          <p:cNvSpPr>
            <a:spLocks noGrp="1"/>
          </p:cNvSpPr>
          <p:nvPr>
            <p:ph idx="1"/>
          </p:nvPr>
        </p:nvSpPr>
        <p:spPr/>
        <p:txBody>
          <a:bodyPr/>
          <a:lstStyle/>
          <a:p>
            <a:pPr algn="just"/>
            <a:r>
              <a:rPr lang="en-IN" b="0" i="0" dirty="0">
                <a:effectLst/>
                <a:latin typeface="Book Antiqua" panose="02040602050305030304" pitchFamily="18" charset="0"/>
              </a:rPr>
              <a:t>The starting point(shown in above fig.) is used to evaluate the performance as it is considered just as an arbitrary point. At this starting point, we will derive the first derivative or slope and then use a tangent line to calculate the steepness of this slope. Further, this slope will inform the updates to the parameters (weights and bias).</a:t>
            </a:r>
          </a:p>
          <a:p>
            <a:pPr algn="just"/>
            <a:r>
              <a:rPr lang="en-IN" b="0" i="0" dirty="0">
                <a:effectLst/>
                <a:latin typeface="Book Antiqua" panose="02040602050305030304" pitchFamily="18" charset="0"/>
              </a:rPr>
              <a:t>The slope becomes steeper at the starting point or arbitrary point, but whenever new parameters are generated, then steepness gradually reduces, and at the lowest point, it approaches the lowest point, which is called </a:t>
            </a:r>
            <a:r>
              <a:rPr lang="en-IN" b="1" i="0" dirty="0">
                <a:effectLst/>
                <a:latin typeface="Book Antiqua" panose="02040602050305030304" pitchFamily="18" charset="0"/>
              </a:rPr>
              <a:t>a </a:t>
            </a:r>
            <a:r>
              <a:rPr lang="en-IN" i="0" dirty="0">
                <a:effectLst/>
                <a:latin typeface="Book Antiqua" panose="02040602050305030304" pitchFamily="18" charset="0"/>
              </a:rPr>
              <a:t>point of convergence.</a:t>
            </a:r>
          </a:p>
          <a:p>
            <a:pPr algn="just"/>
            <a:r>
              <a:rPr lang="en-IN" b="0" i="0" dirty="0">
                <a:effectLst/>
                <a:latin typeface="Book Antiqua" panose="02040602050305030304" pitchFamily="18" charset="0"/>
              </a:rPr>
              <a:t>The main objective of gradient descent is to minimize the cost function or the error between expected and actual.</a:t>
            </a:r>
          </a:p>
          <a:p>
            <a:endParaRPr lang="en-IN" dirty="0"/>
          </a:p>
        </p:txBody>
      </p:sp>
    </p:spTree>
    <p:extLst>
      <p:ext uri="{BB962C8B-B14F-4D97-AF65-F5344CB8AC3E}">
        <p14:creationId xmlns:p14="http://schemas.microsoft.com/office/powerpoint/2010/main" val="3572563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603A-8D5F-4388-AE54-519F8EFCA991}"/>
              </a:ext>
            </a:extLst>
          </p:cNvPr>
          <p:cNvSpPr>
            <a:spLocks noGrp="1"/>
          </p:cNvSpPr>
          <p:nvPr>
            <p:ph type="title"/>
          </p:nvPr>
        </p:nvSpPr>
        <p:spPr>
          <a:xfrm>
            <a:off x="1217350" y="791006"/>
            <a:ext cx="9757299" cy="1293028"/>
          </a:xfrm>
        </p:spPr>
        <p:txBody>
          <a:bodyPr/>
          <a:lstStyle/>
          <a:p>
            <a:r>
              <a:rPr lang="en-IN" dirty="0"/>
              <a:t>Importance of gradient descent</a:t>
            </a:r>
          </a:p>
        </p:txBody>
      </p:sp>
      <p:sp>
        <p:nvSpPr>
          <p:cNvPr id="3" name="Content Placeholder 2">
            <a:extLst>
              <a:ext uri="{FF2B5EF4-FFF2-40B4-BE49-F238E27FC236}">
                <a16:creationId xmlns:a16="http://schemas.microsoft.com/office/drawing/2014/main" id="{45E03C10-D86B-4188-8664-BEB6C786C5D3}"/>
              </a:ext>
            </a:extLst>
          </p:cNvPr>
          <p:cNvSpPr>
            <a:spLocks noGrp="1"/>
          </p:cNvSpPr>
          <p:nvPr>
            <p:ph idx="1"/>
          </p:nvPr>
        </p:nvSpPr>
        <p:spPr/>
        <p:txBody>
          <a:bodyPr>
            <a:normAutofit lnSpcReduction="10000"/>
          </a:bodyPr>
          <a:lstStyle/>
          <a:p>
            <a:pPr algn="l"/>
            <a:r>
              <a:rPr lang="en-IN" b="0" i="0" dirty="0">
                <a:effectLst/>
                <a:latin typeface="Book Antiqua" panose="02040602050305030304" pitchFamily="18" charset="0"/>
              </a:rPr>
              <a:t>In machine learning, we use the gradient descent algorithm in supervised learning problems to minimize the cost function, which is a convex function (for example, the mean square error).</a:t>
            </a:r>
          </a:p>
          <a:p>
            <a:pPr algn="l"/>
            <a:r>
              <a:rPr lang="en-IN" dirty="0">
                <a:latin typeface="Book Antiqua" panose="02040602050305030304" pitchFamily="18" charset="0"/>
              </a:rPr>
              <a:t>By using</a:t>
            </a:r>
            <a:r>
              <a:rPr lang="en-IN" b="0" i="0" dirty="0">
                <a:effectLst/>
                <a:latin typeface="Book Antiqua" panose="02040602050305030304" pitchFamily="18" charset="0"/>
              </a:rPr>
              <a:t> this algorithm, the machine learns by finding the best model. Remember that minimizing the cost function means finding the parameters a, b, c, etc., that give the smallest errors between our model and the y points of the dataset. </a:t>
            </a:r>
          </a:p>
          <a:p>
            <a:pPr algn="l"/>
            <a:r>
              <a:rPr lang="en-IN" b="0" i="0" dirty="0">
                <a:effectLst/>
                <a:latin typeface="Book Antiqua" panose="02040602050305030304" pitchFamily="18" charset="0"/>
              </a:rPr>
              <a:t>Once the cost function is minimized, this opens the door to building accurate voice recognition programs, computer vision programs, and applications to predict the stock market price.</a:t>
            </a:r>
          </a:p>
          <a:p>
            <a:pPr algn="l"/>
            <a:r>
              <a:rPr lang="en-IN" dirty="0">
                <a:latin typeface="Book Antiqua" panose="02040602050305030304" pitchFamily="18" charset="0"/>
              </a:rPr>
              <a:t>Gradient Descent algorithm is also useful for search engines like Google and different engines like Netflix,Amazon,Youtube,etc.</a:t>
            </a:r>
            <a:r>
              <a:rPr lang="en-IN" b="0" i="0" dirty="0">
                <a:solidFill>
                  <a:srgbClr val="05192D"/>
                </a:solidFill>
                <a:effectLst/>
                <a:latin typeface="Studio-Feixen-Sans"/>
              </a:rPr>
              <a:t> </a:t>
            </a:r>
            <a:r>
              <a:rPr lang="en-IN" b="0" i="0" dirty="0">
                <a:effectLst/>
                <a:latin typeface="Book Antiqua" panose="02040602050305030304" pitchFamily="18" charset="0"/>
              </a:rPr>
              <a:t>Based on the data collected from users, the algorithms will try to understand the interests of the internet user. This will allow them to offer relevant search results and better recommendations.</a:t>
            </a:r>
          </a:p>
        </p:txBody>
      </p:sp>
    </p:spTree>
    <p:extLst>
      <p:ext uri="{BB962C8B-B14F-4D97-AF65-F5344CB8AC3E}">
        <p14:creationId xmlns:p14="http://schemas.microsoft.com/office/powerpoint/2010/main" val="73491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3DB-C5FA-4138-95E3-0099A61CEA38}"/>
              </a:ext>
            </a:extLst>
          </p:cNvPr>
          <p:cNvSpPr>
            <a:spLocks noGrp="1"/>
          </p:cNvSpPr>
          <p:nvPr>
            <p:ph type="title"/>
          </p:nvPr>
        </p:nvSpPr>
        <p:spPr>
          <a:xfrm>
            <a:off x="2322990" y="785352"/>
            <a:ext cx="7546019" cy="1293028"/>
          </a:xfrm>
        </p:spPr>
        <p:txBody>
          <a:bodyPr/>
          <a:lstStyle/>
          <a:p>
            <a:r>
              <a:rPr lang="en-IN" dirty="0"/>
              <a:t>Topics Covered/learned</a:t>
            </a:r>
          </a:p>
        </p:txBody>
      </p:sp>
      <p:sp>
        <p:nvSpPr>
          <p:cNvPr id="3" name="Content Placeholder 2">
            <a:extLst>
              <a:ext uri="{FF2B5EF4-FFF2-40B4-BE49-F238E27FC236}">
                <a16:creationId xmlns:a16="http://schemas.microsoft.com/office/drawing/2014/main" id="{9C68D6F6-A719-4479-A0D8-3D1C6E1998D3}"/>
              </a:ext>
            </a:extLst>
          </p:cNvPr>
          <p:cNvSpPr>
            <a:spLocks noGrp="1"/>
          </p:cNvSpPr>
          <p:nvPr>
            <p:ph idx="1"/>
          </p:nvPr>
        </p:nvSpPr>
        <p:spPr>
          <a:xfrm>
            <a:off x="685800" y="2078380"/>
            <a:ext cx="10820400" cy="4024125"/>
          </a:xfrm>
        </p:spPr>
        <p:txBody>
          <a:bodyPr>
            <a:normAutofit lnSpcReduction="10000"/>
          </a:bodyPr>
          <a:lstStyle/>
          <a:p>
            <a:r>
              <a:rPr lang="en-IN" dirty="0">
                <a:latin typeface="Book Antiqua" panose="02040602050305030304" pitchFamily="18" charset="0"/>
              </a:rPr>
              <a:t>Introduction to Deep Learning</a:t>
            </a:r>
          </a:p>
          <a:p>
            <a:r>
              <a:rPr lang="en-IN" dirty="0">
                <a:latin typeface="Book Antiqua" panose="02040602050305030304" pitchFamily="18" charset="0"/>
              </a:rPr>
              <a:t>Real World Applications of Deep Learning</a:t>
            </a:r>
          </a:p>
          <a:p>
            <a:r>
              <a:rPr lang="en-IN" dirty="0">
                <a:latin typeface="Book Antiqua" panose="02040602050305030304" pitchFamily="18" charset="0"/>
              </a:rPr>
              <a:t>Deep Learning VS Machine Learning</a:t>
            </a:r>
          </a:p>
          <a:p>
            <a:r>
              <a:rPr lang="en-IN" dirty="0">
                <a:latin typeface="Book Antiqua" panose="02040602050305030304" pitchFamily="18" charset="0"/>
              </a:rPr>
              <a:t>What are Neural Networks?</a:t>
            </a:r>
          </a:p>
          <a:p>
            <a:r>
              <a:rPr lang="en-IN" dirty="0">
                <a:latin typeface="Book Antiqua" panose="02040602050305030304" pitchFamily="18" charset="0"/>
              </a:rPr>
              <a:t>Different types of Neural Networks</a:t>
            </a:r>
          </a:p>
          <a:p>
            <a:r>
              <a:rPr lang="en-IN" dirty="0">
                <a:latin typeface="Book Antiqua" panose="02040602050305030304" pitchFamily="18" charset="0"/>
              </a:rPr>
              <a:t>Logistic Regression</a:t>
            </a:r>
          </a:p>
          <a:p>
            <a:r>
              <a:rPr lang="en-IN" dirty="0">
                <a:latin typeface="Book Antiqua" panose="02040602050305030304" pitchFamily="18" charset="0"/>
              </a:rPr>
              <a:t>Real World Applications of Logistic Regression</a:t>
            </a:r>
          </a:p>
          <a:p>
            <a:r>
              <a:rPr lang="en-IN" dirty="0">
                <a:latin typeface="Book Antiqua" panose="02040602050305030304" pitchFamily="18" charset="0"/>
              </a:rPr>
              <a:t>Use of Gradient Descent Algorithm</a:t>
            </a:r>
          </a:p>
          <a:p>
            <a:r>
              <a:rPr lang="en-IN" dirty="0">
                <a:latin typeface="Book Antiqua" panose="02040602050305030304" pitchFamily="18" charset="0"/>
              </a:rPr>
              <a:t>Gradient Descent Algorithm in Deep Learning</a:t>
            </a:r>
          </a:p>
          <a:p>
            <a:r>
              <a:rPr lang="en-IN" dirty="0">
                <a:latin typeface="Book Antiqua" panose="02040602050305030304" pitchFamily="18" charset="0"/>
              </a:rPr>
              <a:t>Importance of Gradient Descent</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304415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7C2E-627E-43E9-95DD-44FDB024FA11}"/>
              </a:ext>
            </a:extLst>
          </p:cNvPr>
          <p:cNvSpPr>
            <a:spLocks noGrp="1"/>
          </p:cNvSpPr>
          <p:nvPr>
            <p:ph type="title"/>
          </p:nvPr>
        </p:nvSpPr>
        <p:spPr>
          <a:xfrm>
            <a:off x="3945477" y="755495"/>
            <a:ext cx="4301046" cy="1293028"/>
          </a:xfrm>
        </p:spPr>
        <p:txBody>
          <a:bodyPr/>
          <a:lstStyle/>
          <a:p>
            <a:r>
              <a:rPr lang="en-IN" dirty="0"/>
              <a:t>New learnings</a:t>
            </a:r>
          </a:p>
        </p:txBody>
      </p:sp>
      <p:sp>
        <p:nvSpPr>
          <p:cNvPr id="3" name="Content Placeholder 2">
            <a:extLst>
              <a:ext uri="{FF2B5EF4-FFF2-40B4-BE49-F238E27FC236}">
                <a16:creationId xmlns:a16="http://schemas.microsoft.com/office/drawing/2014/main" id="{06BC2F02-DDF4-4E8E-A58C-0CDF7738A814}"/>
              </a:ext>
            </a:extLst>
          </p:cNvPr>
          <p:cNvSpPr>
            <a:spLocks noGrp="1"/>
          </p:cNvSpPr>
          <p:nvPr>
            <p:ph idx="1"/>
          </p:nvPr>
        </p:nvSpPr>
        <p:spPr/>
        <p:txBody>
          <a:bodyPr/>
          <a:lstStyle/>
          <a:p>
            <a:r>
              <a:rPr lang="en-IN" dirty="0">
                <a:latin typeface="Book Antiqua" panose="02040602050305030304" pitchFamily="18" charset="0"/>
              </a:rPr>
              <a:t>What is Deep Learning,Applications,Uses?</a:t>
            </a:r>
          </a:p>
          <a:p>
            <a:r>
              <a:rPr lang="en-IN" dirty="0">
                <a:latin typeface="Book Antiqua" panose="02040602050305030304" pitchFamily="18" charset="0"/>
              </a:rPr>
              <a:t>Difference between Deep Learning and Machine Learning</a:t>
            </a:r>
          </a:p>
          <a:p>
            <a:r>
              <a:rPr lang="en-IN" dirty="0">
                <a:latin typeface="Book Antiqua" panose="02040602050305030304" pitchFamily="18" charset="0"/>
              </a:rPr>
              <a:t>Importance of Neural Networks,Benefits,Applications</a:t>
            </a:r>
          </a:p>
          <a:p>
            <a:r>
              <a:rPr lang="en-IN" dirty="0">
                <a:latin typeface="Book Antiqua" panose="02040602050305030304" pitchFamily="18" charset="0"/>
              </a:rPr>
              <a:t>Different  types of Neural Networks and their uses</a:t>
            </a:r>
          </a:p>
          <a:p>
            <a:r>
              <a:rPr lang="en-IN" dirty="0">
                <a:latin typeface="Book Antiqua" panose="02040602050305030304" pitchFamily="18" charset="0"/>
              </a:rPr>
              <a:t>What is Logistic Regression,Uses,Real world applications</a:t>
            </a:r>
          </a:p>
          <a:p>
            <a:r>
              <a:rPr lang="en-IN" dirty="0">
                <a:latin typeface="Book Antiqua" panose="02040602050305030304" pitchFamily="18" charset="0"/>
              </a:rPr>
              <a:t>Gradient Descent Algorithm</a:t>
            </a:r>
          </a:p>
          <a:p>
            <a:r>
              <a:rPr lang="en-IN" dirty="0">
                <a:latin typeface="Book Antiqua" panose="02040602050305030304" pitchFamily="18" charset="0"/>
              </a:rPr>
              <a:t>Importance of Gradient Descent Algorithm in Deep Learning</a:t>
            </a:r>
          </a:p>
          <a:p>
            <a:endParaRPr lang="en-IN" dirty="0">
              <a:latin typeface="Book Antiqua" panose="02040602050305030304" pitchFamily="18" charset="0"/>
            </a:endParaRPr>
          </a:p>
          <a:p>
            <a:endParaRPr lang="en-IN" dirty="0">
              <a:latin typeface="Book Antiqua" panose="02040602050305030304" pitchFamily="18" charset="0"/>
            </a:endParaRPr>
          </a:p>
          <a:p>
            <a:endParaRPr lang="en-IN" dirty="0">
              <a:latin typeface="Book Antiqua" panose="02040602050305030304" pitchFamily="18" charset="0"/>
            </a:endParaRPr>
          </a:p>
        </p:txBody>
      </p:sp>
    </p:spTree>
    <p:extLst>
      <p:ext uri="{BB962C8B-B14F-4D97-AF65-F5344CB8AC3E}">
        <p14:creationId xmlns:p14="http://schemas.microsoft.com/office/powerpoint/2010/main" val="3681006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5335A-8C59-42AE-AE0D-8B22E6CC9EEC}"/>
              </a:ext>
            </a:extLst>
          </p:cNvPr>
          <p:cNvSpPr>
            <a:spLocks noGrp="1"/>
          </p:cNvSpPr>
          <p:nvPr>
            <p:ph type="title"/>
          </p:nvPr>
        </p:nvSpPr>
        <p:spPr>
          <a:xfrm>
            <a:off x="2512380" y="3054463"/>
            <a:ext cx="8762259" cy="749074"/>
          </a:xfrm>
        </p:spPr>
        <p:txBody>
          <a:bodyPr>
            <a:noAutofit/>
          </a:bodyPr>
          <a:lstStyle/>
          <a:p>
            <a:r>
              <a:rPr lang="en-IN" sz="8800" dirty="0"/>
              <a:t>THANK YOU</a:t>
            </a:r>
          </a:p>
        </p:txBody>
      </p:sp>
    </p:spTree>
    <p:extLst>
      <p:ext uri="{BB962C8B-B14F-4D97-AF65-F5344CB8AC3E}">
        <p14:creationId xmlns:p14="http://schemas.microsoft.com/office/powerpoint/2010/main" val="3085403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E282-C84C-4DB8-AE91-65DC3AB0F814}"/>
              </a:ext>
            </a:extLst>
          </p:cNvPr>
          <p:cNvSpPr>
            <a:spLocks noGrp="1"/>
          </p:cNvSpPr>
          <p:nvPr>
            <p:ph type="title"/>
          </p:nvPr>
        </p:nvSpPr>
        <p:spPr>
          <a:xfrm>
            <a:off x="1242874" y="901532"/>
            <a:ext cx="9348926" cy="1293028"/>
          </a:xfrm>
        </p:spPr>
        <p:txBody>
          <a:bodyPr/>
          <a:lstStyle/>
          <a:p>
            <a:r>
              <a:rPr lang="en-IN" dirty="0"/>
              <a:t>INTRODUCTION TO DEEP LEARNING</a:t>
            </a:r>
          </a:p>
        </p:txBody>
      </p:sp>
      <p:sp>
        <p:nvSpPr>
          <p:cNvPr id="3" name="Content Placeholder 2">
            <a:extLst>
              <a:ext uri="{FF2B5EF4-FFF2-40B4-BE49-F238E27FC236}">
                <a16:creationId xmlns:a16="http://schemas.microsoft.com/office/drawing/2014/main" id="{0ABF86AF-0878-4FE3-8D82-36C97007EE23}"/>
              </a:ext>
            </a:extLst>
          </p:cNvPr>
          <p:cNvSpPr>
            <a:spLocks noGrp="1"/>
          </p:cNvSpPr>
          <p:nvPr>
            <p:ph idx="1"/>
          </p:nvPr>
        </p:nvSpPr>
        <p:spPr/>
        <p:txBody>
          <a:bodyPr>
            <a:noAutofit/>
          </a:bodyPr>
          <a:lstStyle/>
          <a:p>
            <a:r>
              <a:rPr lang="en-IN" b="0" i="0" dirty="0">
                <a:effectLst/>
                <a:latin typeface="Book Antiqua" panose="02040602050305030304" pitchFamily="18" charset="0"/>
              </a:rPr>
              <a:t>Deep learning can be considered as a subset of machine learning. It is a field that is based on learning and improving on its own by examining computer algorithms.</a:t>
            </a:r>
          </a:p>
          <a:p>
            <a:r>
              <a:rPr lang="en-IN" b="0" i="0" dirty="0">
                <a:effectLst/>
                <a:latin typeface="Book Antiqua" panose="02040602050305030304" pitchFamily="18" charset="0"/>
              </a:rPr>
              <a:t>Deep learning drives many artificial intelligence applications and services that improve automation, performing analytical and physical tasks without human intervention.</a:t>
            </a:r>
          </a:p>
          <a:p>
            <a:r>
              <a:rPr lang="en-IN" b="0" i="0" dirty="0">
                <a:effectLst/>
                <a:latin typeface="Book Antiqua" panose="02040602050305030304" pitchFamily="18" charset="0"/>
              </a:rPr>
              <a:t>Deep learning technology lies behind everyday products and services (such as digital assistants, voice-enabled TV remotes, and credit card fraud detection) as well as emerging technologies (such as self-driving cars).</a:t>
            </a:r>
          </a:p>
          <a:p>
            <a:r>
              <a:rPr lang="en-IN" b="0" i="0" dirty="0">
                <a:effectLst/>
                <a:latin typeface="Book Antiqua" panose="02040602050305030304" pitchFamily="18" charset="0"/>
              </a:rPr>
              <a:t>Most people encounter deep learning every day when they browse the internet or use their mobile phones. Among countless other applications, deep learning is used to generate captions for YouTube videos, performs speech recognition on phones and smart speakers, provides facial recognition for photographs. </a:t>
            </a:r>
            <a:endParaRPr lang="en-IN" dirty="0">
              <a:latin typeface="Book Antiqua" panose="02040602050305030304" pitchFamily="18" charset="0"/>
            </a:endParaRPr>
          </a:p>
        </p:txBody>
      </p:sp>
    </p:spTree>
    <p:extLst>
      <p:ext uri="{BB962C8B-B14F-4D97-AF65-F5344CB8AC3E}">
        <p14:creationId xmlns:p14="http://schemas.microsoft.com/office/powerpoint/2010/main" val="397080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E282-C84C-4DB8-AE91-65DC3AB0F814}"/>
              </a:ext>
            </a:extLst>
          </p:cNvPr>
          <p:cNvSpPr>
            <a:spLocks noGrp="1"/>
          </p:cNvSpPr>
          <p:nvPr>
            <p:ph type="title"/>
          </p:nvPr>
        </p:nvSpPr>
        <p:spPr>
          <a:xfrm>
            <a:off x="2553440" y="639315"/>
            <a:ext cx="7085120" cy="1293028"/>
          </a:xfrm>
        </p:spPr>
        <p:txBody>
          <a:bodyPr/>
          <a:lstStyle/>
          <a:p>
            <a:r>
              <a:rPr lang="en-IN" dirty="0"/>
              <a:t>Real world applications of DEEP LEARNING</a:t>
            </a:r>
          </a:p>
        </p:txBody>
      </p:sp>
      <p:sp>
        <p:nvSpPr>
          <p:cNvPr id="3" name="Content Placeholder 2">
            <a:extLst>
              <a:ext uri="{FF2B5EF4-FFF2-40B4-BE49-F238E27FC236}">
                <a16:creationId xmlns:a16="http://schemas.microsoft.com/office/drawing/2014/main" id="{0ABF86AF-0878-4FE3-8D82-36C97007EE23}"/>
              </a:ext>
            </a:extLst>
          </p:cNvPr>
          <p:cNvSpPr>
            <a:spLocks noGrp="1"/>
          </p:cNvSpPr>
          <p:nvPr>
            <p:ph idx="1"/>
          </p:nvPr>
        </p:nvSpPr>
        <p:spPr/>
        <p:txBody>
          <a:bodyPr>
            <a:normAutofit/>
          </a:bodyPr>
          <a:lstStyle/>
          <a:p>
            <a:pPr algn="l">
              <a:buFont typeface="Arial" panose="020B0604020202020204" pitchFamily="34" charset="0"/>
              <a:buChar char="•"/>
            </a:pPr>
            <a:r>
              <a:rPr lang="en-IN" b="0" i="0" dirty="0">
                <a:effectLst/>
                <a:latin typeface="Book Antiqua" panose="02040602050305030304" pitchFamily="18" charset="0"/>
              </a:rPr>
              <a:t>Self-driving cars</a:t>
            </a:r>
          </a:p>
          <a:p>
            <a:pPr algn="l">
              <a:buFont typeface="Arial" panose="020B0604020202020204" pitchFamily="34" charset="0"/>
              <a:buChar char="•"/>
            </a:pPr>
            <a:r>
              <a:rPr lang="en-IN" b="0" i="0" dirty="0">
                <a:effectLst/>
                <a:latin typeface="Book Antiqua" panose="02040602050305030304" pitchFamily="18" charset="0"/>
              </a:rPr>
              <a:t>Natural Language Processing and Speech Recognition</a:t>
            </a:r>
          </a:p>
          <a:p>
            <a:pPr algn="l">
              <a:buFont typeface="Arial" panose="020B0604020202020204" pitchFamily="34" charset="0"/>
              <a:buChar char="•"/>
            </a:pPr>
            <a:r>
              <a:rPr lang="en-IN" b="0" i="0" dirty="0">
                <a:effectLst/>
                <a:latin typeface="Book Antiqua" panose="02040602050305030304" pitchFamily="18" charset="0"/>
              </a:rPr>
              <a:t>Computer Vision</a:t>
            </a:r>
          </a:p>
          <a:p>
            <a:pPr algn="l">
              <a:buFont typeface="Arial" panose="020B0604020202020204" pitchFamily="34" charset="0"/>
              <a:buChar char="•"/>
            </a:pPr>
            <a:r>
              <a:rPr lang="en-IN" b="0" i="0" dirty="0">
                <a:effectLst/>
                <a:latin typeface="Book Antiqua" panose="02040602050305030304" pitchFamily="18" charset="0"/>
              </a:rPr>
              <a:t>Machine Translation</a:t>
            </a:r>
          </a:p>
          <a:p>
            <a:pPr algn="l">
              <a:buFont typeface="Arial" panose="020B0604020202020204" pitchFamily="34" charset="0"/>
              <a:buChar char="•"/>
            </a:pPr>
            <a:r>
              <a:rPr lang="en-IN" b="0" i="0" dirty="0">
                <a:effectLst/>
                <a:latin typeface="Book Antiqua" panose="02040602050305030304" pitchFamily="18" charset="0"/>
              </a:rPr>
              <a:t>Medical Image Analysis</a:t>
            </a:r>
          </a:p>
          <a:p>
            <a:pPr algn="l">
              <a:buFont typeface="Arial" panose="020B0604020202020204" pitchFamily="34" charset="0"/>
              <a:buChar char="•"/>
            </a:pPr>
            <a:r>
              <a:rPr lang="en-IN" b="0" i="0" dirty="0">
                <a:effectLst/>
                <a:latin typeface="Book Antiqua" panose="02040602050305030304" pitchFamily="18" charset="0"/>
              </a:rPr>
              <a:t>Video Games</a:t>
            </a:r>
          </a:p>
          <a:p>
            <a:pPr algn="l">
              <a:buFont typeface="Arial" panose="020B0604020202020204" pitchFamily="34" charset="0"/>
              <a:buChar char="•"/>
            </a:pPr>
            <a:r>
              <a:rPr lang="en-IN" b="0" i="0" dirty="0">
                <a:effectLst/>
                <a:latin typeface="Book Antiqua" panose="02040602050305030304" pitchFamily="18" charset="0"/>
              </a:rPr>
              <a:t>Big Data and Data Mining</a:t>
            </a:r>
          </a:p>
          <a:p>
            <a:pPr algn="l">
              <a:buFont typeface="Arial" panose="020B0604020202020204" pitchFamily="34" charset="0"/>
              <a:buChar char="•"/>
            </a:pPr>
            <a:r>
              <a:rPr lang="en-IN" b="0" i="0" dirty="0">
                <a:effectLst/>
                <a:latin typeface="Book Antiqua" panose="02040602050305030304" pitchFamily="18" charset="0"/>
              </a:rPr>
              <a:t>Online Self-Service Solutions</a:t>
            </a:r>
          </a:p>
          <a:p>
            <a:endParaRPr lang="en-IN" sz="1800" dirty="0">
              <a:latin typeface="Book Antiqua" panose="02040602050305030304" pitchFamily="18" charset="0"/>
            </a:endParaRPr>
          </a:p>
        </p:txBody>
      </p:sp>
    </p:spTree>
    <p:extLst>
      <p:ext uri="{BB962C8B-B14F-4D97-AF65-F5344CB8AC3E}">
        <p14:creationId xmlns:p14="http://schemas.microsoft.com/office/powerpoint/2010/main" val="319874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30BB48-AA49-401C-B2FD-0F4F0C8528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4831" y="1599121"/>
            <a:ext cx="6942338" cy="4340040"/>
          </a:xfrm>
        </p:spPr>
      </p:pic>
    </p:spTree>
    <p:extLst>
      <p:ext uri="{BB962C8B-B14F-4D97-AF65-F5344CB8AC3E}">
        <p14:creationId xmlns:p14="http://schemas.microsoft.com/office/powerpoint/2010/main" val="209747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884C-F3B4-4F09-B8A1-5B563AA88254}"/>
              </a:ext>
            </a:extLst>
          </p:cNvPr>
          <p:cNvSpPr>
            <a:spLocks noGrp="1"/>
          </p:cNvSpPr>
          <p:nvPr>
            <p:ph type="title"/>
          </p:nvPr>
        </p:nvSpPr>
        <p:spPr>
          <a:xfrm>
            <a:off x="1225118" y="901532"/>
            <a:ext cx="10103528" cy="1293028"/>
          </a:xfrm>
        </p:spPr>
        <p:txBody>
          <a:bodyPr/>
          <a:lstStyle/>
          <a:p>
            <a:r>
              <a:rPr lang="en-IN" dirty="0"/>
              <a:t>DEEP LEARNING VS MACHINE LEARNING</a:t>
            </a:r>
          </a:p>
        </p:txBody>
      </p:sp>
      <p:sp>
        <p:nvSpPr>
          <p:cNvPr id="7" name="Content Placeholder 6">
            <a:extLst>
              <a:ext uri="{FF2B5EF4-FFF2-40B4-BE49-F238E27FC236}">
                <a16:creationId xmlns:a16="http://schemas.microsoft.com/office/drawing/2014/main" id="{1B05FC0E-AF64-422B-93A8-C1ACBE52067D}"/>
              </a:ext>
            </a:extLst>
          </p:cNvPr>
          <p:cNvSpPr>
            <a:spLocks noGrp="1"/>
          </p:cNvSpPr>
          <p:nvPr>
            <p:ph idx="1"/>
          </p:nvPr>
        </p:nvSpPr>
        <p:spPr/>
        <p:txBody>
          <a:bodyPr>
            <a:noAutofit/>
          </a:bodyPr>
          <a:lstStyle/>
          <a:p>
            <a:r>
              <a:rPr lang="en-IN" b="1" i="0" u="sng" dirty="0">
                <a:effectLst/>
                <a:latin typeface="Book Antiqua" panose="02040602050305030304" pitchFamily="18" charset="0"/>
              </a:rPr>
              <a:t>Machine Learning:</a:t>
            </a:r>
            <a:r>
              <a:rPr lang="en-IN" b="0" i="0" u="sng" dirty="0">
                <a:effectLst/>
                <a:latin typeface="Book Antiqua" panose="02040602050305030304" pitchFamily="18" charset="0"/>
              </a:rPr>
              <a:t> </a:t>
            </a:r>
            <a:r>
              <a:rPr lang="en-IN" b="0" i="0" dirty="0">
                <a:effectLst/>
                <a:latin typeface="Book Antiqua" panose="02040602050305030304" pitchFamily="18" charset="0"/>
              </a:rPr>
              <a:t>Machine learning is a subset, an application of Artificial Intelligence (AI) that offers the ability to the system to learn and improve from experience without being programmed to that level. Machine Learning uses data to train and find accurate results. Machine learning focuses on the development of a computer program that accesses the data and uses it to learn from itself. </a:t>
            </a:r>
          </a:p>
          <a:p>
            <a:endParaRPr lang="en-IN" dirty="0">
              <a:latin typeface="Book Antiqua" panose="02040602050305030304" pitchFamily="18" charset="0"/>
            </a:endParaRPr>
          </a:p>
          <a:p>
            <a:r>
              <a:rPr lang="en-IN" b="1" i="0" u="sng" dirty="0">
                <a:effectLst/>
                <a:latin typeface="Book Antiqua" panose="02040602050305030304" pitchFamily="18" charset="0"/>
              </a:rPr>
              <a:t>Deep Learning:</a:t>
            </a:r>
            <a:r>
              <a:rPr lang="en-IN" b="0" i="0" u="sng" dirty="0">
                <a:effectLst/>
                <a:latin typeface="Book Antiqua" panose="02040602050305030304" pitchFamily="18" charset="0"/>
              </a:rPr>
              <a:t> </a:t>
            </a:r>
            <a:r>
              <a:rPr lang="en-IN" b="0" i="0" dirty="0">
                <a:effectLst/>
                <a:latin typeface="Book Antiqua" panose="02040602050305030304" pitchFamily="18" charset="0"/>
              </a:rPr>
              <a:t>Deep Learning is a subset of Machine Learning where the artificial neural network and the recurrent neural network come in relation. The algorithms are created exactly just like machine learning but it consists of many more levels of algorithms. All these networks of the algorithm are together called the artificial neural network. In much simpler terms, it replicates just like the human brain as all the neural networks are connected in the brain, which exactly is the concept of deep learning. It solves all the complex problems with the help of algorithms and its process.</a:t>
            </a:r>
            <a:endParaRPr lang="en-IN" dirty="0">
              <a:latin typeface="Book Antiqua" panose="02040602050305030304" pitchFamily="18" charset="0"/>
            </a:endParaRPr>
          </a:p>
        </p:txBody>
      </p:sp>
    </p:spTree>
    <p:extLst>
      <p:ext uri="{BB962C8B-B14F-4D97-AF65-F5344CB8AC3E}">
        <p14:creationId xmlns:p14="http://schemas.microsoft.com/office/powerpoint/2010/main" val="207490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50860D-112C-46B2-8263-B6CD9F4F5D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8900" y="1806937"/>
            <a:ext cx="6934200" cy="3590925"/>
          </a:xfrm>
        </p:spPr>
      </p:pic>
    </p:spTree>
    <p:extLst>
      <p:ext uri="{BB962C8B-B14F-4D97-AF65-F5344CB8AC3E}">
        <p14:creationId xmlns:p14="http://schemas.microsoft.com/office/powerpoint/2010/main" val="183730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59BF-7E51-482B-9BBA-8DF9CF8948CA}"/>
              </a:ext>
            </a:extLst>
          </p:cNvPr>
          <p:cNvSpPr>
            <a:spLocks noGrp="1"/>
          </p:cNvSpPr>
          <p:nvPr>
            <p:ph type="title"/>
          </p:nvPr>
        </p:nvSpPr>
        <p:spPr>
          <a:xfrm>
            <a:off x="1626093" y="901532"/>
            <a:ext cx="8610600" cy="1293028"/>
          </a:xfrm>
        </p:spPr>
        <p:txBody>
          <a:bodyPr/>
          <a:lstStyle/>
          <a:p>
            <a:r>
              <a:rPr lang="en-IN" dirty="0"/>
              <a:t>WHAT are neural networks?</a:t>
            </a:r>
          </a:p>
        </p:txBody>
      </p:sp>
      <p:sp>
        <p:nvSpPr>
          <p:cNvPr id="3" name="Content Placeholder 2">
            <a:extLst>
              <a:ext uri="{FF2B5EF4-FFF2-40B4-BE49-F238E27FC236}">
                <a16:creationId xmlns:a16="http://schemas.microsoft.com/office/drawing/2014/main" id="{91ACF6C4-E190-4660-8710-6A03610BA6EF}"/>
              </a:ext>
            </a:extLst>
          </p:cNvPr>
          <p:cNvSpPr>
            <a:spLocks noGrp="1"/>
          </p:cNvSpPr>
          <p:nvPr>
            <p:ph idx="1"/>
          </p:nvPr>
        </p:nvSpPr>
        <p:spPr/>
        <p:txBody>
          <a:bodyPr>
            <a:normAutofit/>
          </a:bodyPr>
          <a:lstStyle/>
          <a:p>
            <a:pPr algn="l"/>
            <a:r>
              <a:rPr lang="en-IN" b="0" i="0" dirty="0">
                <a:effectLst/>
                <a:latin typeface="Book Antiqua" panose="02040602050305030304" pitchFamily="18" charset="0"/>
              </a:rPr>
              <a:t>A neural network is a series of algorithms that endeavours to recognize underlying relationships in a set of data through a process that mimics the way the human brain operates.</a:t>
            </a:r>
            <a:r>
              <a:rPr lang="en-IN" b="0" i="0" dirty="0">
                <a:solidFill>
                  <a:srgbClr val="111111"/>
                </a:solidFill>
                <a:effectLst/>
                <a:latin typeface="Book Antiqua" panose="02040602050305030304" pitchFamily="18" charset="0"/>
              </a:rPr>
              <a:t> </a:t>
            </a:r>
            <a:r>
              <a:rPr lang="en-IN" b="0" i="0" dirty="0">
                <a:effectLst/>
                <a:latin typeface="Book Antiqua" panose="02040602050305030304" pitchFamily="18" charset="0"/>
              </a:rPr>
              <a:t>In this sense, neural networks refer to systems of neurons, either organic or artificial in nature.</a:t>
            </a:r>
          </a:p>
          <a:p>
            <a:pPr algn="l"/>
            <a:r>
              <a:rPr lang="en-IN" b="0" i="0" dirty="0">
                <a:effectLst/>
                <a:latin typeface="Book Antiqua" panose="02040602050305030304" pitchFamily="18" charset="0"/>
              </a:rPr>
              <a:t>Neural networks, also known as artificial neural networks (ANNs) or simulated neural networks (SNNs), are a subset of </a:t>
            </a:r>
            <a:r>
              <a:rPr lang="en-IN" dirty="0">
                <a:latin typeface="Book Antiqua" panose="02040602050305030304" pitchFamily="18" charset="0"/>
              </a:rPr>
              <a:t>machine learning</a:t>
            </a:r>
            <a:r>
              <a:rPr lang="en-IN" b="0" i="0" dirty="0">
                <a:effectLst/>
                <a:latin typeface="Book Antiqua" panose="02040602050305030304" pitchFamily="18" charset="0"/>
              </a:rPr>
              <a:t> and are at the heart of </a:t>
            </a:r>
            <a:r>
              <a:rPr lang="en-IN" dirty="0">
                <a:latin typeface="Book Antiqua" panose="02040602050305030304" pitchFamily="18" charset="0"/>
              </a:rPr>
              <a:t>deep learning </a:t>
            </a:r>
            <a:r>
              <a:rPr lang="en-IN" b="0" i="0" dirty="0">
                <a:effectLst/>
                <a:latin typeface="Book Antiqua" panose="02040602050305030304" pitchFamily="18" charset="0"/>
              </a:rPr>
              <a:t>algorithms.</a:t>
            </a:r>
          </a:p>
          <a:p>
            <a:r>
              <a:rPr lang="en-IN" b="0" i="0" dirty="0">
                <a:effectLst/>
                <a:latin typeface="Book Antiqua" panose="02040602050305030304" pitchFamily="18" charset="0"/>
              </a:rPr>
              <a:t>They are used in a variety of applications in financial services, from forecasting and marketing research to fraud detection and risk assessment.</a:t>
            </a:r>
          </a:p>
          <a:p>
            <a:r>
              <a:rPr lang="en-IN" b="0" i="0" dirty="0">
                <a:effectLst/>
                <a:latin typeface="Book Antiqua" panose="02040602050305030304" pitchFamily="18" charset="0"/>
              </a:rPr>
              <a:t>Neural networks with several process layers are known as deep networks and are used for deep learning algorithms.</a:t>
            </a:r>
          </a:p>
          <a:p>
            <a:endParaRPr lang="en-IN" sz="1800" b="0" i="0" dirty="0">
              <a:effectLst/>
              <a:latin typeface="Book Antiqua" panose="02040602050305030304" pitchFamily="18" charset="0"/>
            </a:endParaRPr>
          </a:p>
          <a:p>
            <a:endParaRPr lang="en-IN" sz="1800" b="0" i="0" dirty="0">
              <a:effectLst/>
              <a:latin typeface="Book Antiqua" panose="02040602050305030304" pitchFamily="18" charset="0"/>
            </a:endParaRPr>
          </a:p>
          <a:p>
            <a:endParaRPr lang="en-IN" sz="1800" b="0" i="0" dirty="0">
              <a:effectLst/>
              <a:latin typeface="Book Antiqua" panose="02040602050305030304" pitchFamily="18" charset="0"/>
            </a:endParaRPr>
          </a:p>
          <a:p>
            <a:endParaRPr lang="en-IN" sz="1800" b="0" i="0" dirty="0">
              <a:effectLst/>
              <a:latin typeface="Book Antiqua" panose="02040602050305030304" pitchFamily="18" charset="0"/>
            </a:endParaRPr>
          </a:p>
          <a:p>
            <a:endParaRPr lang="en-IN" sz="1800" b="0" i="0" dirty="0">
              <a:effectLst/>
              <a:latin typeface="Book Antiqua" panose="02040602050305030304" pitchFamily="18" charset="0"/>
            </a:endParaRPr>
          </a:p>
          <a:p>
            <a:endParaRPr lang="en-IN" sz="1800" dirty="0">
              <a:latin typeface="Book Antiqua" panose="02040602050305030304" pitchFamily="18" charset="0"/>
            </a:endParaRPr>
          </a:p>
        </p:txBody>
      </p:sp>
    </p:spTree>
    <p:extLst>
      <p:ext uri="{BB962C8B-B14F-4D97-AF65-F5344CB8AC3E}">
        <p14:creationId xmlns:p14="http://schemas.microsoft.com/office/powerpoint/2010/main" val="300517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59F60E8-8400-4115-AF4D-BCA22775B0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2902" y="2193925"/>
            <a:ext cx="4926196" cy="4024313"/>
          </a:xfrm>
        </p:spPr>
      </p:pic>
    </p:spTree>
    <p:extLst>
      <p:ext uri="{BB962C8B-B14F-4D97-AF65-F5344CB8AC3E}">
        <p14:creationId xmlns:p14="http://schemas.microsoft.com/office/powerpoint/2010/main" val="200994016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1385</TotalTime>
  <Words>1464</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Book Antiqua</vt:lpstr>
      <vt:lpstr>Century Gothic</vt:lpstr>
      <vt:lpstr>Poppins</vt:lpstr>
      <vt:lpstr>Roboto</vt:lpstr>
      <vt:lpstr>Studio-Feixen-Sans</vt:lpstr>
      <vt:lpstr>Ubuntu</vt:lpstr>
      <vt:lpstr>Vapor Trail</vt:lpstr>
      <vt:lpstr>Neural networks and deep learning</vt:lpstr>
      <vt:lpstr>Topics Covered/learned</vt:lpstr>
      <vt:lpstr>INTRODUCTION TO DEEP LEARNING</vt:lpstr>
      <vt:lpstr>Real world applications of DEEP LEARNING</vt:lpstr>
      <vt:lpstr>PowerPoint Presentation</vt:lpstr>
      <vt:lpstr>DEEP LEARNING VS MACHINE LEARNING</vt:lpstr>
      <vt:lpstr>PowerPoint Presentation</vt:lpstr>
      <vt:lpstr>WHAT are neural networks?</vt:lpstr>
      <vt:lpstr>PowerPoint Presentation</vt:lpstr>
      <vt:lpstr>TYPES OF NEURAL NETWORKS</vt:lpstr>
      <vt:lpstr>Perceptron</vt:lpstr>
      <vt:lpstr>FEED FORWARD NEURAL NETWORKS</vt:lpstr>
      <vt:lpstr>Convolutional neural networks</vt:lpstr>
      <vt:lpstr>Logistic regression</vt:lpstr>
      <vt:lpstr>Real world applications of logistic regression</vt:lpstr>
      <vt:lpstr>Gradient Descent Algorithm</vt:lpstr>
      <vt:lpstr>Gradient Descent in Deep learning</vt:lpstr>
      <vt:lpstr>PowerPoint Presentation</vt:lpstr>
      <vt:lpstr>Importance of gradient descent</vt:lpstr>
      <vt:lpstr>New learnings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and deep learning</dc:title>
  <dc:creator>Nadimpalli Akhilesh</dc:creator>
  <cp:lastModifiedBy>Nadimpalli Akhilesh</cp:lastModifiedBy>
  <cp:revision>25</cp:revision>
  <dcterms:created xsi:type="dcterms:W3CDTF">2022-06-25T12:26:47Z</dcterms:created>
  <dcterms:modified xsi:type="dcterms:W3CDTF">2022-06-26T11:48:44Z</dcterms:modified>
</cp:coreProperties>
</file>