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9"/>
  </p:notesMasterIdLst>
  <p:sldIdLst>
    <p:sldId id="256" r:id="rId2"/>
    <p:sldId id="257" r:id="rId3"/>
    <p:sldId id="258" r:id="rId4"/>
    <p:sldId id="259" r:id="rId5"/>
    <p:sldId id="269" r:id="rId6"/>
    <p:sldId id="270" r:id="rId7"/>
    <p:sldId id="271" r:id="rId8"/>
    <p:sldId id="272" r:id="rId9"/>
    <p:sldId id="260" r:id="rId10"/>
    <p:sldId id="261" r:id="rId11"/>
    <p:sldId id="262" r:id="rId12"/>
    <p:sldId id="263" r:id="rId13"/>
    <p:sldId id="264" r:id="rId14"/>
    <p:sldId id="265" r:id="rId15"/>
    <p:sldId id="266" r:id="rId16"/>
    <p:sldId id="267" r:id="rId17"/>
    <p:sldId id="268" r:id="rId18"/>
  </p:sldIdLst>
  <p:sldSz cx="12192000" cy="6858000"/>
  <p:notesSz cx="6858000" cy="9144000"/>
  <p:embeddedFontLst>
    <p:embeddedFont>
      <p:font typeface="Century Gothic" pitchFamily="34" charset="0"/>
      <p:regular r:id="rId20"/>
      <p:bold r:id="rId21"/>
      <p:italic r:id="rId22"/>
      <p:boldItalic r:id="rId23"/>
    </p:embeddedFont>
    <p:embeddedFont>
      <p:font typeface="Wingdings 2" pitchFamily="18" charset="2"/>
      <p:regular r:id="rId24"/>
    </p:embeddedFont>
    <p:embeddedFont>
      <p:font typeface="Verdana"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endParaRPr lang="en-IN"/>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IN"/>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endParaRPr lang="en-IN"/>
          </a:p>
        </p:txBody>
      </p:sp>
      <p:sp>
        <p:nvSpPr>
          <p:cNvPr id="5" name="Footer Placeholder 4"/>
          <p:cNvSpPr>
            <a:spLocks noGrp="1"/>
          </p:cNvSpPr>
          <p:nvPr>
            <p:ph type="ftr" sz="quarter" idx="11"/>
          </p:nvPr>
        </p:nvSpPr>
        <p:spPr>
          <a:xfrm>
            <a:off x="609600" y="6480970"/>
            <a:ext cx="5680075" cy="300831"/>
          </a:xfrm>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endParaRPr lang="en-IN"/>
          </a:p>
        </p:txBody>
      </p:sp>
      <p:sp>
        <p:nvSpPr>
          <p:cNvPr id="5" name="Footer Placeholder 4"/>
          <p:cNvSpPr>
            <a:spLocks noGrp="1"/>
          </p:cNvSpPr>
          <p:nvPr>
            <p:ph type="ftr" sz="quarter" idx="11"/>
          </p:nvPr>
        </p:nvSpPr>
        <p:spPr>
          <a:xfrm>
            <a:off x="3492501" y="6480970"/>
            <a:ext cx="5680075" cy="300831"/>
          </a:xfrm>
        </p:spPr>
        <p:txBody>
          <a:bodyPr/>
          <a:lstStyle/>
          <a:p>
            <a:endParaRPr lang="en-IN"/>
          </a:p>
        </p:txBody>
      </p:sp>
      <p:sp>
        <p:nvSpPr>
          <p:cNvPr id="6" name="Slide Number Placeholder 5"/>
          <p:cNvSpPr>
            <a:spLocks noGrp="1"/>
          </p:cNvSpPr>
          <p:nvPr>
            <p:ph type="sldNum" sz="quarter" idx="12"/>
          </p:nvPr>
        </p:nvSpPr>
        <p:spPr>
          <a:xfrm>
            <a:off x="11268075" y="809625"/>
            <a:ext cx="670560" cy="300831"/>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endParaRPr lang="en-IN"/>
          </a:p>
        </p:txBody>
      </p:sp>
      <p:sp>
        <p:nvSpPr>
          <p:cNvPr id="6" name="Footer Placeholder 5"/>
          <p:cNvSpPr>
            <a:spLocks noGrp="1"/>
          </p:cNvSpPr>
          <p:nvPr>
            <p:ph type="ftr" sz="quarter" idx="11"/>
          </p:nvPr>
        </p:nvSpPr>
        <p:spPr>
          <a:xfrm>
            <a:off x="609600" y="6480969"/>
            <a:ext cx="5680075" cy="301752"/>
          </a:xfrm>
        </p:spPr>
        <p:txBody>
          <a:bodyPr/>
          <a:lstStyle/>
          <a:p>
            <a:endParaRPr lang="en-IN"/>
          </a:p>
        </p:txBody>
      </p:sp>
      <p:sp>
        <p:nvSpPr>
          <p:cNvPr id="7" name="Slide Number Placeholder 6"/>
          <p:cNvSpPr>
            <a:spLocks noGrp="1"/>
          </p:cNvSpPr>
          <p:nvPr>
            <p:ph type="sldNum" sz="quarter" idx="12"/>
          </p:nvPr>
        </p:nvSpPr>
        <p:spPr>
          <a:xfrm>
            <a:off x="10119360" y="6480969"/>
            <a:ext cx="670560" cy="301752"/>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endParaRPr lang="en-IN"/>
          </a:p>
        </p:txBody>
      </p:sp>
      <p:sp>
        <p:nvSpPr>
          <p:cNvPr id="8" name="Footer Placeholder 7"/>
          <p:cNvSpPr>
            <a:spLocks noGrp="1"/>
          </p:cNvSpPr>
          <p:nvPr>
            <p:ph type="ftr" sz="quarter" idx="11"/>
          </p:nvPr>
        </p:nvSpPr>
        <p:spPr>
          <a:xfrm>
            <a:off x="609600" y="6480969"/>
            <a:ext cx="5681472" cy="301752"/>
          </a:xfrm>
        </p:spPr>
        <p:txBody>
          <a:bodyPr/>
          <a:lstStyle/>
          <a:p>
            <a:endParaRPr lang="en-IN"/>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endParaRPr lang="en-IN"/>
          </a:p>
        </p:txBody>
      </p:sp>
      <p:sp>
        <p:nvSpPr>
          <p:cNvPr id="3" name="Footer Placeholder 2"/>
          <p:cNvSpPr>
            <a:spLocks noGrp="1"/>
          </p:cNvSpPr>
          <p:nvPr>
            <p:ph type="ftr" sz="quarter" idx="11"/>
          </p:nvPr>
        </p:nvSpPr>
        <p:spPr>
          <a:xfrm>
            <a:off x="609600" y="6481891"/>
            <a:ext cx="5680075" cy="300831"/>
          </a:xfrm>
        </p:spPr>
        <p:txBody>
          <a:bodyPr/>
          <a:lstStyle/>
          <a:p>
            <a:endParaRPr lang="en-IN"/>
          </a:p>
        </p:txBody>
      </p:sp>
      <p:sp>
        <p:nvSpPr>
          <p:cNvPr id="4" name="Slide Number Placeholder 3"/>
          <p:cNvSpPr>
            <a:spLocks noGrp="1"/>
          </p:cNvSpPr>
          <p:nvPr>
            <p:ph type="sldNum" sz="quarter" idx="12"/>
          </p:nvPr>
        </p:nvSpPr>
        <p:spPr>
          <a:xfrm>
            <a:off x="10119360" y="6480969"/>
            <a:ext cx="670560" cy="301752"/>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endParaRPr lang="en-IN"/>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endParaRPr lang="en-IN"/>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endParaRPr lang="en-IN"/>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endParaRPr lang="en-IN"/>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n-IN"/>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743200"/>
            <a:ext cx="8916988" cy="990600"/>
          </a:xfrm>
          <a:prstGeom prst="rect">
            <a:avLst/>
          </a:prstGeom>
          <a:noFill/>
          <a:ln>
            <a:noFill/>
          </a:ln>
        </p:spPr>
        <p:txBody>
          <a:bodyPr spcFirstLastPara="1" wrap="square" lIns="91425" tIns="45700" rIns="91425" bIns="45700" anchor="t" anchorCtr="0">
            <a:normAutofit/>
          </a:bodyPr>
          <a:lstStyle/>
          <a:p>
            <a:pPr lvl="0" algn="l">
              <a:buSzPts val="1680"/>
            </a:pPr>
            <a:r>
              <a:rPr lang="en-US" dirty="0">
                <a:solidFill>
                  <a:schemeClr val="lt1"/>
                </a:solidFill>
                <a:latin typeface="Times New Roman"/>
                <a:ea typeface="Times New Roman"/>
                <a:cs typeface="Times New Roman"/>
                <a:sym typeface="Times New Roman"/>
              </a:rPr>
              <a:t>	</a:t>
            </a:r>
            <a:r>
              <a:rPr lang="en-US" b="1" dirty="0">
                <a:solidFill>
                  <a:schemeClr val="lt1"/>
                </a:solidFill>
                <a:latin typeface="+mj-lt"/>
                <a:ea typeface="Times New Roman"/>
                <a:cs typeface="Times New Roman"/>
                <a:sym typeface="Times New Roman"/>
              </a:rPr>
              <a:t>	</a:t>
            </a:r>
            <a:r>
              <a:rPr lang="en-IN" sz="4800" dirty="0" smtClean="0">
                <a:solidFill>
                  <a:schemeClr val="accent1"/>
                </a:solidFill>
                <a:effectLst>
                  <a:outerShdw blurRad="38100" dist="38100" dir="2700000" algn="tl">
                    <a:srgbClr val="000000">
                      <a:alpha val="43137"/>
                    </a:srgbClr>
                  </a:outerShdw>
                </a:effectLst>
                <a:latin typeface="+mj-lt"/>
              </a:rPr>
              <a:t>Wafer Fault Detection</a:t>
            </a:r>
            <a:endParaRPr sz="4800" b="1" dirty="0">
              <a:solidFill>
                <a:schemeClr val="accent1"/>
              </a:solidFill>
              <a:effectLst>
                <a:outerShdw blurRad="38100" dist="38100" dir="2700000" algn="tl">
                  <a:srgbClr val="000000">
                    <a:alpha val="43137"/>
                  </a:srgbClr>
                </a:outerShdw>
              </a:effectLst>
              <a:latin typeface="+mj-lt"/>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idx="1"/>
          </p:nvPr>
        </p:nvSpPr>
        <p:spPr>
          <a:xfrm>
            <a:off x="684212" y="685800"/>
            <a:ext cx="11126788" cy="5367270"/>
          </a:xfrm>
          <a:prstGeom prst="rect">
            <a:avLst/>
          </a:prstGeom>
          <a:noFill/>
          <a:ln>
            <a:noFill/>
          </a:ln>
        </p:spPr>
        <p:txBody>
          <a:bodyPr spcFirstLastPara="1" wrap="square" lIns="91425" tIns="45700" rIns="91425" bIns="45700" anchor="ctr" anchorCtr="0">
            <a:normAutofit fontScale="55000" lnSpcReduction="20000"/>
          </a:bodyPr>
          <a:lstStyle/>
          <a:p>
            <a:pPr marL="0" lvl="0" indent="0" algn="l" rtl="0">
              <a:spcBef>
                <a:spcPts val="0"/>
              </a:spcBef>
              <a:spcAft>
                <a:spcPts val="0"/>
              </a:spcAft>
              <a:buSzPts val="1760"/>
              <a:buNone/>
            </a:pPr>
            <a:r>
              <a:rPr lang="en-US" sz="5800" dirty="0">
                <a:solidFill>
                  <a:schemeClr val="accent1"/>
                </a:solidFill>
                <a:effectLst>
                  <a:outerShdw blurRad="38100" dist="38100" dir="2700000" algn="tl">
                    <a:srgbClr val="000000">
                      <a:alpha val="43137"/>
                    </a:srgbClr>
                  </a:outerShdw>
                </a:effectLst>
                <a:latin typeface="+mj-lt"/>
                <a:ea typeface="Times New Roman"/>
                <a:cs typeface="Times New Roman"/>
                <a:sym typeface="Times New Roman"/>
              </a:rPr>
              <a:t>Data Insertion in Database:</a:t>
            </a:r>
            <a:endParaRPr sz="5800" dirty="0">
              <a:solidFill>
                <a:schemeClr val="accent1"/>
              </a:solidFill>
              <a:effectLst>
                <a:outerShdw blurRad="38100" dist="38100" dir="2700000" algn="tl">
                  <a:srgbClr val="000000">
                    <a:alpha val="43137"/>
                  </a:srgbClr>
                </a:outerShdw>
              </a:effectLst>
              <a:latin typeface="+mj-lt"/>
            </a:endParaRPr>
          </a:p>
          <a:p>
            <a:pPr>
              <a:buNone/>
            </a:pPr>
            <a:endParaRPr lang="en-US" sz="3300" dirty="0" smtClean="0">
              <a:latin typeface="Adobe Arabic" pitchFamily="18" charset="-78"/>
              <a:cs typeface="Adobe Arabic" pitchFamily="18" charset="-78"/>
            </a:endParaRPr>
          </a:p>
          <a:p>
            <a:pPr>
              <a:buFont typeface="Courier New" pitchFamily="49" charset="0"/>
              <a:buChar char="o"/>
            </a:pPr>
            <a:r>
              <a:rPr lang="en-US" sz="5100" dirty="0" smtClean="0">
                <a:latin typeface="Adobe Arabic" pitchFamily="18" charset="-78"/>
                <a:cs typeface="Adobe Arabic" pitchFamily="18" charset="-78"/>
              </a:rPr>
              <a:t> </a:t>
            </a:r>
            <a:r>
              <a:rPr lang="en-US" sz="5100" dirty="0" smtClean="0">
                <a:solidFill>
                  <a:schemeClr val="accent1"/>
                </a:solidFill>
                <a:latin typeface="Adobe Arabic" pitchFamily="18" charset="-78"/>
                <a:cs typeface="Adobe Arabic" pitchFamily="18" charset="-78"/>
              </a:rPr>
              <a:t>Database Creation and connection </a:t>
            </a:r>
            <a:r>
              <a:rPr lang="en-US" sz="5100" dirty="0" smtClean="0">
                <a:latin typeface="Adobe Arabic" pitchFamily="18" charset="-78"/>
                <a:cs typeface="Adobe Arabic" pitchFamily="18" charset="-78"/>
              </a:rPr>
              <a:t>- Create a database with the given name passed. If the database is already created, open the connection to the database. </a:t>
            </a:r>
          </a:p>
          <a:p>
            <a:pPr>
              <a:buFont typeface="Courier New" pitchFamily="49" charset="0"/>
              <a:buChar char="o"/>
            </a:pPr>
            <a:endParaRPr lang="en-IN" sz="5100" dirty="0" smtClean="0">
              <a:latin typeface="Adobe Arabic" pitchFamily="18" charset="-78"/>
              <a:cs typeface="Adobe Arabic" pitchFamily="18" charset="-78"/>
            </a:endParaRPr>
          </a:p>
          <a:p>
            <a:pPr>
              <a:buFont typeface="Courier New" pitchFamily="49" charset="0"/>
              <a:buChar char="o"/>
            </a:pPr>
            <a:r>
              <a:rPr lang="en-US" sz="5100" dirty="0" smtClean="0">
                <a:solidFill>
                  <a:schemeClr val="accent1"/>
                </a:solidFill>
                <a:latin typeface="Adobe Arabic" pitchFamily="18" charset="-78"/>
                <a:cs typeface="Adobe Arabic" pitchFamily="18" charset="-78"/>
              </a:rPr>
              <a:t> Table creation in the database </a:t>
            </a:r>
            <a:r>
              <a:rPr lang="en-US" sz="5100" dirty="0" smtClean="0">
                <a:latin typeface="Adobe Arabic" pitchFamily="18" charset="-78"/>
                <a:cs typeface="Adobe Arabic" pitchFamily="18" charset="-78"/>
              </a:rPr>
              <a:t>- Table with name - "</a:t>
            </a:r>
            <a:r>
              <a:rPr lang="en-US" sz="5100" dirty="0" err="1" smtClean="0">
                <a:latin typeface="Adobe Arabic" pitchFamily="18" charset="-78"/>
                <a:cs typeface="Adobe Arabic" pitchFamily="18" charset="-78"/>
              </a:rPr>
              <a:t>Good_Data</a:t>
            </a:r>
            <a:r>
              <a:rPr lang="en-US" sz="5100" dirty="0" smtClean="0">
                <a:latin typeface="Adobe Arabic" pitchFamily="18" charset="-78"/>
                <a:cs typeface="Adobe Arabic" pitchFamily="18" charset="-78"/>
              </a:rPr>
              <a:t>", is created in the database for inserting the files in the "</a:t>
            </a:r>
            <a:r>
              <a:rPr lang="en-US" sz="5100" dirty="0" err="1" smtClean="0">
                <a:latin typeface="Adobe Arabic" pitchFamily="18" charset="-78"/>
                <a:cs typeface="Adobe Arabic" pitchFamily="18" charset="-78"/>
              </a:rPr>
              <a:t>Good_Data_Folder</a:t>
            </a:r>
            <a:r>
              <a:rPr lang="en-US" sz="5100" dirty="0" smtClean="0">
                <a:latin typeface="Adobe Arabic" pitchFamily="18" charset="-78"/>
                <a:cs typeface="Adobe Arabic" pitchFamily="18" charset="-78"/>
              </a:rPr>
              <a:t>" based on given column names and </a:t>
            </a:r>
            <a:r>
              <a:rPr lang="en-US" sz="5100" dirty="0" err="1" smtClean="0">
                <a:latin typeface="Adobe Arabic" pitchFamily="18" charset="-78"/>
                <a:cs typeface="Adobe Arabic" pitchFamily="18" charset="-78"/>
              </a:rPr>
              <a:t>datatype</a:t>
            </a:r>
            <a:r>
              <a:rPr lang="en-US" sz="5100" dirty="0" smtClean="0">
                <a:latin typeface="Adobe Arabic" pitchFamily="18" charset="-78"/>
                <a:cs typeface="Adobe Arabic" pitchFamily="18" charset="-78"/>
              </a:rPr>
              <a:t> in the schema file. If the table is already present, then the new table is not created and new files are inserted in the already present table as we want training to be done on new as well as old training files.  </a:t>
            </a:r>
          </a:p>
          <a:p>
            <a:pPr>
              <a:buNone/>
            </a:pPr>
            <a:r>
              <a:rPr lang="en-US" sz="5100" dirty="0" smtClean="0">
                <a:latin typeface="Adobe Arabic" pitchFamily="18" charset="-78"/>
                <a:cs typeface="Adobe Arabic" pitchFamily="18" charset="-78"/>
              </a:rPr>
              <a:t>  </a:t>
            </a:r>
            <a:endParaRPr lang="en-IN" sz="5100" dirty="0" smtClean="0">
              <a:latin typeface="Adobe Arabic" pitchFamily="18" charset="-78"/>
              <a:cs typeface="Adobe Arabic" pitchFamily="18" charset="-78"/>
            </a:endParaRPr>
          </a:p>
          <a:p>
            <a:pPr>
              <a:buFont typeface="Courier New" pitchFamily="49" charset="0"/>
              <a:buChar char="o"/>
            </a:pPr>
            <a:r>
              <a:rPr lang="en-US" sz="5100" dirty="0" smtClean="0">
                <a:solidFill>
                  <a:schemeClr val="accent1"/>
                </a:solidFill>
                <a:latin typeface="Adobe Arabic" pitchFamily="18" charset="-78"/>
                <a:cs typeface="Adobe Arabic" pitchFamily="18" charset="-78"/>
              </a:rPr>
              <a:t>Insertion of files in the table </a:t>
            </a:r>
            <a:r>
              <a:rPr lang="en-US" sz="5100" dirty="0" smtClean="0">
                <a:latin typeface="Adobe Arabic" pitchFamily="18" charset="-78"/>
                <a:cs typeface="Adobe Arabic" pitchFamily="18" charset="-78"/>
              </a:rPr>
              <a:t>- All the files in the "</a:t>
            </a:r>
            <a:r>
              <a:rPr lang="en-US" sz="5100" dirty="0" err="1" smtClean="0">
                <a:latin typeface="Adobe Arabic" pitchFamily="18" charset="-78"/>
                <a:cs typeface="Adobe Arabic" pitchFamily="18" charset="-78"/>
              </a:rPr>
              <a:t>Good_Data_Folder</a:t>
            </a:r>
            <a:r>
              <a:rPr lang="en-US" sz="5100" dirty="0" smtClean="0">
                <a:latin typeface="Adobe Arabic" pitchFamily="18" charset="-78"/>
                <a:cs typeface="Adobe Arabic" pitchFamily="18" charset="-78"/>
              </a:rPr>
              <a:t>" are inserted in the above-created table. If any file has invalid data type in any of the columns, the file is not loaded in the table and is moved to "</a:t>
            </a:r>
            <a:r>
              <a:rPr lang="en-US" sz="5100" dirty="0" err="1" smtClean="0">
                <a:latin typeface="Adobe Arabic" pitchFamily="18" charset="-78"/>
                <a:cs typeface="Adobe Arabic" pitchFamily="18" charset="-78"/>
              </a:rPr>
              <a:t>Bad_Data_Folder</a:t>
            </a:r>
            <a:r>
              <a:rPr lang="en-US" sz="5100" dirty="0" smtClean="0">
                <a:latin typeface="Adobe Arabic" pitchFamily="18" charset="-78"/>
                <a:cs typeface="Adobe Arabic" pitchFamily="18" charset="-78"/>
              </a:rPr>
              <a:t>".</a:t>
            </a:r>
            <a:endParaRPr lang="en-IN" sz="5100" dirty="0" smtClean="0">
              <a:latin typeface="Adobe Arabic" pitchFamily="18" charset="-78"/>
              <a:cs typeface="Adobe Arabic" pitchFamily="18" charset="-78"/>
            </a:endParaRPr>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533400" y="304800"/>
            <a:ext cx="11009805" cy="553899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3200" dirty="0" smtClean="0">
                <a:solidFill>
                  <a:schemeClr val="accent1"/>
                </a:solidFill>
                <a:effectLst>
                  <a:outerShdw blurRad="38100" dist="38100" dir="2700000" algn="tl">
                    <a:srgbClr val="000000">
                      <a:alpha val="43137"/>
                    </a:srgbClr>
                  </a:outerShdw>
                </a:effectLst>
                <a:latin typeface="+mj-lt"/>
                <a:ea typeface="Times New Roman"/>
                <a:cs typeface="Times New Roman"/>
                <a:sym typeface="Times New Roman"/>
              </a:rPr>
              <a:t>Model </a:t>
            </a:r>
            <a:r>
              <a:rPr lang="en-US" sz="3200" dirty="0">
                <a:solidFill>
                  <a:schemeClr val="accent1"/>
                </a:solidFill>
                <a:effectLst>
                  <a:outerShdw blurRad="38100" dist="38100" dir="2700000" algn="tl">
                    <a:srgbClr val="000000">
                      <a:alpha val="43137"/>
                    </a:srgbClr>
                  </a:outerShdw>
                </a:effectLst>
                <a:latin typeface="+mj-lt"/>
                <a:ea typeface="Times New Roman"/>
                <a:cs typeface="Times New Roman"/>
                <a:sym typeface="Times New Roman"/>
              </a:rPr>
              <a:t>Training:</a:t>
            </a:r>
            <a:endParaRPr sz="3200" dirty="0">
              <a:solidFill>
                <a:schemeClr val="accent1"/>
              </a:solidFill>
              <a:effectLst>
                <a:outerShdw blurRad="38100" dist="38100" dir="2700000" algn="tl">
                  <a:srgbClr val="000000">
                    <a:alpha val="43137"/>
                  </a:srgbClr>
                </a:outerShdw>
              </a:effectLst>
              <a:latin typeface="+mj-lt"/>
            </a:endParaRPr>
          </a:p>
          <a:p>
            <a:pPr marL="742950" lvl="1">
              <a:spcBef>
                <a:spcPts val="960"/>
              </a:spcBef>
              <a:buSzPts val="1440"/>
              <a:buNone/>
            </a:pPr>
            <a:r>
              <a:rPr lang="en-US" sz="2800" dirty="0" smtClean="0">
                <a:solidFill>
                  <a:schemeClr val="lt1"/>
                </a:solidFill>
                <a:latin typeface="Adobe Arabic" pitchFamily="18" charset="-78"/>
                <a:ea typeface="Times New Roman"/>
                <a:cs typeface="Adobe Arabic" pitchFamily="18" charset="-78"/>
                <a:sym typeface="Times New Roman"/>
              </a:rPr>
              <a:t>   </a:t>
            </a:r>
            <a:r>
              <a:rPr lang="en-US" sz="2800" dirty="0" smtClean="0">
                <a:solidFill>
                  <a:schemeClr val="accent1"/>
                </a:solidFill>
                <a:latin typeface="Adobe Arabic" pitchFamily="18" charset="-78"/>
                <a:ea typeface="Times New Roman"/>
                <a:cs typeface="Adobe Arabic" pitchFamily="18" charset="-78"/>
                <a:sym typeface="Times New Roman"/>
              </a:rPr>
              <a:t>Data </a:t>
            </a:r>
            <a:r>
              <a:rPr lang="en-US" sz="2800" dirty="0">
                <a:solidFill>
                  <a:schemeClr val="accent1"/>
                </a:solidFill>
                <a:latin typeface="Adobe Arabic" pitchFamily="18" charset="-78"/>
                <a:ea typeface="Times New Roman"/>
                <a:cs typeface="Adobe Arabic" pitchFamily="18" charset="-78"/>
                <a:sym typeface="Times New Roman"/>
              </a:rPr>
              <a:t>Export from Db </a:t>
            </a:r>
            <a:r>
              <a:rPr lang="en-US" sz="2800" dirty="0" smtClean="0">
                <a:solidFill>
                  <a:schemeClr val="accent1"/>
                </a:solidFill>
                <a:latin typeface="Adobe Arabic" pitchFamily="18" charset="-78"/>
                <a:ea typeface="Times New Roman"/>
                <a:cs typeface="Adobe Arabic" pitchFamily="18" charset="-78"/>
                <a:sym typeface="Times New Roman"/>
              </a:rPr>
              <a:t>:</a:t>
            </a:r>
          </a:p>
          <a:p>
            <a:pPr marL="742950" lvl="1">
              <a:spcBef>
                <a:spcPts val="960"/>
              </a:spcBef>
              <a:buSzPts val="1440"/>
              <a:buFont typeface="Courier New" pitchFamily="49" charset="0"/>
              <a:buChar char="o"/>
            </a:pPr>
            <a:r>
              <a:rPr lang="en-US" sz="2800" dirty="0" smtClean="0">
                <a:solidFill>
                  <a:schemeClr val="lt1"/>
                </a:solidFill>
                <a:latin typeface="Adobe Arabic" pitchFamily="18" charset="-78"/>
                <a:ea typeface="Times New Roman"/>
                <a:cs typeface="Adobe Arabic" pitchFamily="18" charset="-78"/>
                <a:sym typeface="Times New Roman"/>
              </a:rPr>
              <a:t> </a:t>
            </a:r>
            <a:r>
              <a:rPr lang="en-US" sz="2800" dirty="0" smtClean="0">
                <a:latin typeface="Adobe Arabic" pitchFamily="18" charset="-78"/>
                <a:cs typeface="Adobe Arabic" pitchFamily="18" charset="-78"/>
              </a:rPr>
              <a:t>The data in a stored database is exported as a CSV file to be used for model training.</a:t>
            </a:r>
            <a:endParaRPr lang="en-IN" sz="2800" dirty="0" smtClean="0">
              <a:latin typeface="Adobe Arabic" pitchFamily="18" charset="-78"/>
              <a:cs typeface="Adobe Arabic" pitchFamily="18" charset="-78"/>
            </a:endParaRPr>
          </a:p>
          <a:p>
            <a:pPr marL="742950" lvl="1" indent="-285750" algn="l" rtl="0">
              <a:spcBef>
                <a:spcPts val="960"/>
              </a:spcBef>
              <a:spcAft>
                <a:spcPts val="0"/>
              </a:spcAft>
              <a:buSzPts val="1440"/>
              <a:buNone/>
            </a:pPr>
            <a:r>
              <a:rPr lang="en-US" sz="2800" dirty="0" smtClean="0">
                <a:solidFill>
                  <a:schemeClr val="accent1"/>
                </a:solidFill>
                <a:latin typeface="Adobe Arabic" pitchFamily="18" charset="-78"/>
                <a:ea typeface="Times New Roman"/>
                <a:cs typeface="Adobe Arabic" pitchFamily="18" charset="-78"/>
                <a:sym typeface="Times New Roman"/>
              </a:rPr>
              <a:t>   Data Preprocessing :</a:t>
            </a:r>
            <a:endParaRPr lang="en-US" sz="2800" dirty="0">
              <a:solidFill>
                <a:schemeClr val="accent1"/>
              </a:solidFill>
              <a:latin typeface="Adobe Arabic" pitchFamily="18" charset="-78"/>
              <a:cs typeface="Adobe Arabic" pitchFamily="18" charset="-78"/>
              <a:sym typeface="Times New Roman"/>
            </a:endParaRPr>
          </a:p>
          <a:p>
            <a:pPr marL="742950" lvl="1" indent="-285750" algn="l" rtl="0">
              <a:spcBef>
                <a:spcPts val="960"/>
              </a:spcBef>
              <a:spcAft>
                <a:spcPts val="0"/>
              </a:spcAft>
              <a:buSzPts val="1440"/>
              <a:buFont typeface="Courier New" pitchFamily="49" charset="0"/>
              <a:buChar char="o"/>
            </a:pPr>
            <a:r>
              <a:rPr lang="en-US" sz="2800" dirty="0" smtClean="0">
                <a:latin typeface="Adobe Arabic" pitchFamily="18" charset="-78"/>
                <a:cs typeface="Adobe Arabic" pitchFamily="18" charset="-78"/>
              </a:rPr>
              <a:t> Check for null values in the columns. If present, impute the null values using the KNN imputer.</a:t>
            </a:r>
            <a:endParaRPr lang="en-IN" sz="2800" dirty="0" smtClean="0">
              <a:latin typeface="Adobe Arabic" pitchFamily="18" charset="-78"/>
              <a:cs typeface="Adobe Arabic" pitchFamily="18" charset="-78"/>
            </a:endParaRPr>
          </a:p>
          <a:p>
            <a:pPr marL="742950" lvl="1" indent="-285750" algn="l" rtl="0">
              <a:spcBef>
                <a:spcPts val="960"/>
              </a:spcBef>
              <a:spcAft>
                <a:spcPts val="0"/>
              </a:spcAft>
              <a:buSzPts val="1440"/>
              <a:buFont typeface="Courier New" pitchFamily="49" charset="0"/>
              <a:buChar char="o"/>
            </a:pPr>
            <a:r>
              <a:rPr lang="en-US" sz="2800" dirty="0" smtClean="0">
                <a:latin typeface="Adobe Arabic" pitchFamily="18" charset="-78"/>
                <a:cs typeface="Adobe Arabic" pitchFamily="18" charset="-78"/>
              </a:rPr>
              <a:t> Check if any column has zero standard deviation, remove such columns as they don't give any information during model training.</a:t>
            </a:r>
            <a:r>
              <a:rPr lang="en-US" sz="2800" dirty="0" smtClean="0">
                <a:solidFill>
                  <a:schemeClr val="lt1"/>
                </a:solidFill>
                <a:latin typeface="Adobe Arabic" pitchFamily="18" charset="-78"/>
                <a:ea typeface="Times New Roman"/>
                <a:cs typeface="Adobe Arabic" pitchFamily="18" charset="-78"/>
                <a:sym typeface="Times New Roman"/>
              </a:rPr>
              <a:t>.</a:t>
            </a:r>
            <a:endParaRPr sz="2800" dirty="0">
              <a:latin typeface="Adobe Arabic" pitchFamily="18" charset="-78"/>
              <a:cs typeface="Adobe Arabic" pitchFamily="18" charset="-7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idx="1"/>
          </p:nvPr>
        </p:nvSpPr>
        <p:spPr>
          <a:xfrm>
            <a:off x="684212" y="381000"/>
            <a:ext cx="11050588" cy="5684949"/>
          </a:xfrm>
          <a:prstGeom prst="rect">
            <a:avLst/>
          </a:prstGeom>
          <a:noFill/>
          <a:ln>
            <a:noFill/>
          </a:ln>
        </p:spPr>
        <p:txBody>
          <a:bodyPr spcFirstLastPara="1" wrap="square" lIns="91425" tIns="45700" rIns="91425" bIns="45700" anchor="ctr" anchorCtr="0">
            <a:normAutofit/>
          </a:bodyPr>
          <a:lstStyle/>
          <a:p>
            <a:pPr marL="742950" lvl="1" indent="-285750" algn="l" rtl="0">
              <a:spcBef>
                <a:spcPts val="0"/>
              </a:spcBef>
              <a:spcAft>
                <a:spcPts val="0"/>
              </a:spcAft>
              <a:buSzPts val="1440"/>
              <a:buNone/>
            </a:pPr>
            <a:r>
              <a:rPr lang="en-US" sz="3200" dirty="0">
                <a:solidFill>
                  <a:schemeClr val="accent1"/>
                </a:solidFill>
                <a:effectLst>
                  <a:outerShdw blurRad="38100" dist="38100" dir="2700000" algn="tl">
                    <a:srgbClr val="000000">
                      <a:alpha val="43137"/>
                    </a:srgbClr>
                  </a:outerShdw>
                </a:effectLst>
                <a:latin typeface="+mj-lt"/>
                <a:ea typeface="Times New Roman"/>
                <a:cs typeface="Times New Roman"/>
                <a:sym typeface="Times New Roman"/>
              </a:rPr>
              <a:t>Clustering </a:t>
            </a:r>
            <a:r>
              <a:rPr lang="en-US" sz="3200" dirty="0" smtClean="0">
                <a:solidFill>
                  <a:schemeClr val="accent1"/>
                </a:solidFill>
                <a:effectLst>
                  <a:outerShdw blurRad="38100" dist="38100" dir="2700000" algn="tl">
                    <a:srgbClr val="000000">
                      <a:alpha val="43137"/>
                    </a:srgbClr>
                  </a:outerShdw>
                </a:effectLst>
                <a:latin typeface="+mj-lt"/>
                <a:ea typeface="Times New Roman"/>
                <a:cs typeface="Times New Roman"/>
                <a:sym typeface="Times New Roman"/>
              </a:rPr>
              <a:t>:</a:t>
            </a:r>
            <a:endParaRPr sz="3200" dirty="0">
              <a:solidFill>
                <a:schemeClr val="accent1"/>
              </a:solidFill>
              <a:effectLst>
                <a:outerShdw blurRad="38100" dist="38100" dir="2700000" algn="tl">
                  <a:srgbClr val="000000">
                    <a:alpha val="43137"/>
                  </a:srgbClr>
                </a:outerShdw>
              </a:effectLst>
              <a:latin typeface="+mj-lt"/>
              <a:ea typeface="Times New Roman"/>
              <a:cs typeface="Times New Roman"/>
              <a:sym typeface="Times New Roman"/>
            </a:endParaRPr>
          </a:p>
          <a:p>
            <a:pPr>
              <a:buFont typeface="Courier New" pitchFamily="49" charset="0"/>
              <a:buChar char="o"/>
            </a:pPr>
            <a:r>
              <a:rPr lang="en-US" sz="2600" dirty="0" err="1" smtClean="0">
                <a:latin typeface="Adobe Arabic" pitchFamily="18" charset="-78"/>
                <a:cs typeface="Adobe Arabic" pitchFamily="18" charset="-78"/>
              </a:rPr>
              <a:t>KMeans</a:t>
            </a:r>
            <a:r>
              <a:rPr lang="en-US" sz="2600" dirty="0" smtClean="0">
                <a:latin typeface="Adobe Arabic" pitchFamily="18" charset="-78"/>
                <a:cs typeface="Adobe Arabic" pitchFamily="18" charset="-78"/>
              </a:rPr>
              <a:t> algorithm is used to create clusters in the preprocessed data. The optimum number of clusters is selected by plotting the elbow plot, and for the dynamic selection of the number of clusters, we are using "</a:t>
            </a:r>
            <a:r>
              <a:rPr lang="en-US" sz="2600" dirty="0" err="1" smtClean="0">
                <a:latin typeface="Adobe Arabic" pitchFamily="18" charset="-78"/>
                <a:cs typeface="Adobe Arabic" pitchFamily="18" charset="-78"/>
              </a:rPr>
              <a:t>KneeLocator</a:t>
            </a:r>
            <a:r>
              <a:rPr lang="en-US" sz="2600" dirty="0" smtClean="0">
                <a:latin typeface="Adobe Arabic" pitchFamily="18" charset="-78"/>
                <a:cs typeface="Adobe Arabic" pitchFamily="18" charset="-78"/>
              </a:rPr>
              <a:t>" function. The idea behind clustering is to implement different algorithms</a:t>
            </a:r>
            <a:endParaRPr lang="en-IN" sz="2600" dirty="0" smtClean="0">
              <a:latin typeface="Adobe Arabic" pitchFamily="18" charset="-78"/>
              <a:cs typeface="Adobe Arabic" pitchFamily="18" charset="-78"/>
            </a:endParaRPr>
          </a:p>
          <a:p>
            <a:pPr>
              <a:buFont typeface="Courier New" pitchFamily="49" charset="0"/>
              <a:buChar char="o"/>
            </a:pPr>
            <a:r>
              <a:rPr lang="en-US" sz="2600" dirty="0" smtClean="0">
                <a:latin typeface="Adobe Arabic" pitchFamily="18" charset="-78"/>
                <a:cs typeface="Adobe Arabic" pitchFamily="18" charset="-78"/>
              </a:rPr>
              <a:t>To train data in different clusters. The </a:t>
            </a:r>
            <a:r>
              <a:rPr lang="en-US" sz="2600" dirty="0" err="1" smtClean="0">
                <a:latin typeface="Adobe Arabic" pitchFamily="18" charset="-78"/>
                <a:cs typeface="Adobe Arabic" pitchFamily="18" charset="-78"/>
              </a:rPr>
              <a:t>Kmeans</a:t>
            </a:r>
            <a:r>
              <a:rPr lang="en-US" sz="2600" dirty="0" smtClean="0">
                <a:latin typeface="Adobe Arabic" pitchFamily="18" charset="-78"/>
                <a:cs typeface="Adobe Arabic" pitchFamily="18" charset="-78"/>
              </a:rPr>
              <a:t> model is trained over preprocessed data and the model is saved for further use in prediction.</a:t>
            </a:r>
            <a:endParaRPr lang="en-IN" sz="2600" dirty="0" smtClean="0">
              <a:latin typeface="Adobe Arabic" pitchFamily="18" charset="-78"/>
              <a:cs typeface="Adobe Arabic" pitchFamily="18" charset="-78"/>
            </a:endParaRPr>
          </a:p>
          <a:p>
            <a:pPr>
              <a:buNone/>
            </a:pPr>
            <a:r>
              <a:rPr lang="en-IN" sz="2600" dirty="0" smtClean="0">
                <a:solidFill>
                  <a:schemeClr val="lt1"/>
                </a:solidFill>
                <a:latin typeface="Adobe Arabic" pitchFamily="18" charset="-78"/>
                <a:ea typeface="Times New Roman"/>
                <a:cs typeface="Adobe Arabic" pitchFamily="18" charset="-78"/>
                <a:sym typeface="Times New Roman"/>
              </a:rPr>
              <a:t>     </a:t>
            </a:r>
            <a:r>
              <a:rPr lang="en-US" dirty="0" smtClean="0">
                <a:solidFill>
                  <a:schemeClr val="accent1"/>
                </a:solidFill>
                <a:effectLst>
                  <a:outerShdw blurRad="38100" dist="38100" dir="2700000" algn="tl">
                    <a:srgbClr val="000000">
                      <a:alpha val="43137"/>
                    </a:srgbClr>
                  </a:outerShdw>
                </a:effectLst>
                <a:latin typeface="Times New Roman"/>
                <a:ea typeface="Times New Roman"/>
                <a:cs typeface="Times New Roman"/>
                <a:sym typeface="Times New Roman"/>
              </a:rPr>
              <a:t>Model </a:t>
            </a:r>
            <a:r>
              <a:rPr lang="en-US" dirty="0">
                <a:solidFill>
                  <a:schemeClr val="accent1"/>
                </a:solidFill>
                <a:effectLst>
                  <a:outerShdw blurRad="38100" dist="38100" dir="2700000" algn="tl">
                    <a:srgbClr val="000000">
                      <a:alpha val="43137"/>
                    </a:srgbClr>
                  </a:outerShdw>
                </a:effectLst>
                <a:latin typeface="Times New Roman"/>
                <a:ea typeface="Times New Roman"/>
                <a:cs typeface="Times New Roman"/>
                <a:sym typeface="Times New Roman"/>
              </a:rPr>
              <a:t>Selection </a:t>
            </a:r>
            <a:r>
              <a:rPr lang="en-US" dirty="0" smtClean="0">
                <a:solidFill>
                  <a:schemeClr val="accent1"/>
                </a:solidFill>
                <a:effectLst>
                  <a:outerShdw blurRad="38100" dist="38100" dir="2700000" algn="tl">
                    <a:srgbClr val="000000">
                      <a:alpha val="43137"/>
                    </a:srgbClr>
                  </a:outerShdw>
                </a:effectLst>
                <a:latin typeface="Times New Roman"/>
                <a:ea typeface="Times New Roman"/>
                <a:cs typeface="Times New Roman"/>
                <a:sym typeface="Times New Roman"/>
              </a:rPr>
              <a:t>:</a:t>
            </a:r>
            <a:endParaRPr dirty="0">
              <a:solidFill>
                <a:schemeClr val="accent1"/>
              </a:solidFill>
              <a:effectLst>
                <a:outerShdw blurRad="38100" dist="38100" dir="2700000" algn="tl">
                  <a:srgbClr val="000000">
                    <a:alpha val="43137"/>
                  </a:srgbClr>
                </a:outerShdw>
              </a:effectLst>
              <a:latin typeface="Times New Roman"/>
              <a:ea typeface="Times New Roman"/>
              <a:cs typeface="Times New Roman"/>
              <a:sym typeface="Times New Roman"/>
            </a:endParaRPr>
          </a:p>
          <a:p>
            <a:pPr>
              <a:buFont typeface="Courier New" pitchFamily="49" charset="0"/>
              <a:buChar char="o"/>
            </a:pPr>
            <a:r>
              <a:rPr lang="en-US" sz="2600" dirty="0" smtClean="0">
                <a:latin typeface="Adobe Arabic" pitchFamily="18" charset="-78"/>
                <a:cs typeface="Adobe Arabic" pitchFamily="18" charset="-78"/>
              </a:rPr>
              <a:t>After clusters are created, we find the best model for each cluster. We are using two algorithms, "Random Forest" and "</a:t>
            </a:r>
            <a:r>
              <a:rPr lang="en-US" sz="2600" dirty="0" err="1" smtClean="0">
                <a:latin typeface="Adobe Arabic" pitchFamily="18" charset="-78"/>
                <a:cs typeface="Adobe Arabic" pitchFamily="18" charset="-78"/>
              </a:rPr>
              <a:t>XGBoost</a:t>
            </a:r>
            <a:r>
              <a:rPr lang="en-US" sz="2600" dirty="0" smtClean="0">
                <a:latin typeface="Adobe Arabic" pitchFamily="18" charset="-78"/>
                <a:cs typeface="Adobe Arabic" pitchFamily="18" charset="-78"/>
              </a:rPr>
              <a:t>". For each cluster, both the algorithms are passed with the best parameters derived from </a:t>
            </a:r>
            <a:r>
              <a:rPr lang="en-US" sz="2600" dirty="0" err="1" smtClean="0">
                <a:latin typeface="Adobe Arabic" pitchFamily="18" charset="-78"/>
                <a:cs typeface="Adobe Arabic" pitchFamily="18" charset="-78"/>
              </a:rPr>
              <a:t>GridSearch</a:t>
            </a:r>
            <a:r>
              <a:rPr lang="en-US" sz="2600" dirty="0" smtClean="0">
                <a:latin typeface="Adobe Arabic" pitchFamily="18" charset="-78"/>
                <a:cs typeface="Adobe Arabic" pitchFamily="18" charset="-78"/>
              </a:rPr>
              <a:t>. We calculate the AUC scores for both models and select the model with the best score. Similarly, the model is selected for each cluster. All the models for every cluster are saved for use in prediction.</a:t>
            </a:r>
            <a:endParaRPr lang="en-IN" sz="2600" dirty="0">
              <a:latin typeface="Adobe Arabic" pitchFamily="18" charset="-78"/>
              <a:cs typeface="Adobe Arabic" pitchFamily="18" charset="-7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idx="1"/>
          </p:nvPr>
        </p:nvSpPr>
        <p:spPr>
          <a:xfrm>
            <a:off x="381000" y="228600"/>
            <a:ext cx="11355388" cy="6400799"/>
          </a:xfrm>
          <a:prstGeom prst="rect">
            <a:avLst/>
          </a:prstGeom>
          <a:noFill/>
          <a:ln>
            <a:noFill/>
          </a:ln>
        </p:spPr>
        <p:txBody>
          <a:bodyPr spcFirstLastPara="1" wrap="square" lIns="91425" tIns="45700" rIns="91425" bIns="45700" anchor="ctr" anchorCtr="0">
            <a:normAutofit fontScale="92500" lnSpcReduction="10000"/>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600" dirty="0">
                <a:solidFill>
                  <a:schemeClr val="accent1"/>
                </a:solidFill>
                <a:effectLst>
                  <a:outerShdw blurRad="38100" dist="38100" dir="2700000" algn="tl">
                    <a:srgbClr val="000000">
                      <a:alpha val="43137"/>
                    </a:srgbClr>
                  </a:outerShdw>
                </a:effectLst>
                <a:latin typeface="+mj-lt"/>
                <a:ea typeface="Times New Roman"/>
                <a:cs typeface="Times New Roman"/>
                <a:sym typeface="Times New Roman"/>
              </a:rPr>
              <a:t>Prediction:</a:t>
            </a:r>
            <a:endParaRPr sz="2600" dirty="0">
              <a:solidFill>
                <a:schemeClr val="accent1"/>
              </a:solidFill>
              <a:effectLst>
                <a:outerShdw blurRad="38100" dist="38100" dir="2700000" algn="tl">
                  <a:srgbClr val="000000">
                    <a:alpha val="43137"/>
                  </a:srgbClr>
                </a:outerShdw>
              </a:effectLst>
              <a:latin typeface="+mj-lt"/>
              <a:ea typeface="Times New Roman"/>
              <a:cs typeface="Times New Roman"/>
              <a:sym typeface="Times New Roman"/>
            </a:endParaRPr>
          </a:p>
          <a:p>
            <a:pPr>
              <a:buNone/>
            </a:pPr>
            <a:r>
              <a:rPr lang="en-US" sz="2800" dirty="0" smtClean="0">
                <a:latin typeface="Adobe Arabic" pitchFamily="18" charset="-78"/>
                <a:cs typeface="Adobe Arabic" pitchFamily="18" charset="-78"/>
              </a:rPr>
              <a:t>      </a:t>
            </a:r>
            <a:r>
              <a:rPr lang="en-US" sz="2800" dirty="0" smtClean="0">
                <a:solidFill>
                  <a:schemeClr val="accent1"/>
                </a:solidFill>
                <a:latin typeface="Adobe Arabic" pitchFamily="18" charset="-78"/>
                <a:cs typeface="Adobe Arabic" pitchFamily="18" charset="-78"/>
              </a:rPr>
              <a:t>Data Export from Db:</a:t>
            </a:r>
          </a:p>
          <a:p>
            <a:pPr>
              <a:buFont typeface="Courier New" pitchFamily="49" charset="0"/>
              <a:buChar char="o"/>
            </a:pPr>
            <a:r>
              <a:rPr lang="en-US" sz="2800" dirty="0" smtClean="0">
                <a:latin typeface="Adobe Arabic" pitchFamily="18" charset="-78"/>
                <a:cs typeface="Adobe Arabic" pitchFamily="18" charset="-78"/>
              </a:rPr>
              <a:t>      The data in the stored database is exported as a CSV file to be used for prediction.</a:t>
            </a:r>
            <a:endParaRPr lang="en-IN" sz="2800" dirty="0" smtClean="0">
              <a:latin typeface="Adobe Arabic" pitchFamily="18" charset="-78"/>
              <a:cs typeface="Adobe Arabic" pitchFamily="18" charset="-78"/>
            </a:endParaRPr>
          </a:p>
          <a:p>
            <a:pPr>
              <a:buNone/>
            </a:pPr>
            <a:r>
              <a:rPr lang="en-US" sz="2800" dirty="0" smtClean="0">
                <a:latin typeface="Adobe Arabic" pitchFamily="18" charset="-78"/>
                <a:cs typeface="Adobe Arabic" pitchFamily="18" charset="-78"/>
              </a:rPr>
              <a:t>     </a:t>
            </a:r>
            <a:r>
              <a:rPr lang="en-US" sz="2800" dirty="0" smtClean="0">
                <a:solidFill>
                  <a:schemeClr val="accent1"/>
                </a:solidFill>
                <a:latin typeface="Adobe Arabic" pitchFamily="18" charset="-78"/>
                <a:cs typeface="Adobe Arabic" pitchFamily="18" charset="-78"/>
              </a:rPr>
              <a:t>Data Preprocessing :    </a:t>
            </a:r>
            <a:endParaRPr lang="en-IN" sz="2800" dirty="0" smtClean="0">
              <a:solidFill>
                <a:schemeClr val="accent1"/>
              </a:solidFill>
              <a:latin typeface="Adobe Arabic" pitchFamily="18" charset="-78"/>
              <a:cs typeface="Adobe Arabic" pitchFamily="18" charset="-78"/>
            </a:endParaRPr>
          </a:p>
          <a:p>
            <a:pPr>
              <a:buFont typeface="Courier New" pitchFamily="49" charset="0"/>
              <a:buChar char="o"/>
            </a:pPr>
            <a:r>
              <a:rPr lang="en-US" sz="2800" dirty="0" smtClean="0">
                <a:latin typeface="Adobe Arabic" pitchFamily="18" charset="-78"/>
                <a:cs typeface="Adobe Arabic" pitchFamily="18" charset="-78"/>
              </a:rPr>
              <a:t>   a) Check for null values in the columns. If present, impute the null values using the KNN imputer.</a:t>
            </a:r>
            <a:endParaRPr lang="en-IN" sz="2800" dirty="0" smtClean="0">
              <a:latin typeface="Adobe Arabic" pitchFamily="18" charset="-78"/>
              <a:cs typeface="Adobe Arabic" pitchFamily="18" charset="-78"/>
            </a:endParaRPr>
          </a:p>
          <a:p>
            <a:pPr>
              <a:buFont typeface="Courier New" pitchFamily="49" charset="0"/>
              <a:buChar char="o"/>
            </a:pPr>
            <a:r>
              <a:rPr lang="en-US" sz="2800" dirty="0" smtClean="0">
                <a:latin typeface="Adobe Arabic" pitchFamily="18" charset="-78"/>
                <a:cs typeface="Adobe Arabic" pitchFamily="18" charset="-78"/>
              </a:rPr>
              <a:t>   b) Check if any column has zero standard deviation, remove such columns as we did in training.</a:t>
            </a:r>
            <a:endParaRPr lang="en-IN" sz="2800" dirty="0" smtClean="0">
              <a:latin typeface="Adobe Arabic" pitchFamily="18" charset="-78"/>
              <a:cs typeface="Adobe Arabic" pitchFamily="18" charset="-78"/>
            </a:endParaRPr>
          </a:p>
          <a:p>
            <a:pPr>
              <a:buNone/>
            </a:pPr>
            <a:r>
              <a:rPr lang="en-IN" sz="2800" dirty="0" smtClean="0">
                <a:latin typeface="Adobe Arabic" pitchFamily="18" charset="-78"/>
                <a:cs typeface="Adobe Arabic" pitchFamily="18" charset="-78"/>
              </a:rPr>
              <a:t>    </a:t>
            </a:r>
            <a:r>
              <a:rPr lang="en-US" sz="2800" dirty="0" smtClean="0">
                <a:solidFill>
                  <a:schemeClr val="accent1"/>
                </a:solidFill>
                <a:latin typeface="Adobe Arabic" pitchFamily="18" charset="-78"/>
                <a:cs typeface="Adobe Arabic" pitchFamily="18" charset="-78"/>
              </a:rPr>
              <a:t>Clustering :</a:t>
            </a:r>
          </a:p>
          <a:p>
            <a:pPr>
              <a:buFont typeface="Courier New" pitchFamily="49" charset="0"/>
              <a:buChar char="o"/>
            </a:pPr>
            <a:r>
              <a:rPr lang="en-US" sz="2800" dirty="0" smtClean="0">
                <a:latin typeface="Adobe Arabic" pitchFamily="18" charset="-78"/>
                <a:cs typeface="Adobe Arabic" pitchFamily="18" charset="-78"/>
              </a:rPr>
              <a:t>     </a:t>
            </a:r>
            <a:r>
              <a:rPr lang="en-US" sz="2800" dirty="0" err="1" smtClean="0">
                <a:latin typeface="Adobe Arabic" pitchFamily="18" charset="-78"/>
                <a:cs typeface="Adobe Arabic" pitchFamily="18" charset="-78"/>
              </a:rPr>
              <a:t>KMeans</a:t>
            </a:r>
            <a:r>
              <a:rPr lang="en-US" sz="2800" dirty="0" smtClean="0">
                <a:latin typeface="Adobe Arabic" pitchFamily="18" charset="-78"/>
                <a:cs typeface="Adobe Arabic" pitchFamily="18" charset="-78"/>
              </a:rPr>
              <a:t> model created during training is loaded, and clusters for the preprocessed prediction data is predicted.</a:t>
            </a:r>
            <a:endParaRPr lang="en-IN" sz="2800" dirty="0" smtClean="0">
              <a:latin typeface="Adobe Arabic" pitchFamily="18" charset="-78"/>
              <a:cs typeface="Adobe Arabic" pitchFamily="18" charset="-78"/>
            </a:endParaRPr>
          </a:p>
          <a:p>
            <a:pPr>
              <a:buFont typeface="Courier New" pitchFamily="49" charset="0"/>
              <a:buChar char="o"/>
            </a:pPr>
            <a:r>
              <a:rPr lang="en-US" sz="2800" dirty="0" smtClean="0">
                <a:latin typeface="Adobe Arabic" pitchFamily="18" charset="-78"/>
                <a:cs typeface="Adobe Arabic" pitchFamily="18" charset="-78"/>
              </a:rPr>
              <a:t>     Based on the cluster number, the respective model is loaded and is used to predict the data for that cluster.</a:t>
            </a:r>
            <a:endParaRPr lang="en-IN" sz="2800" dirty="0" smtClean="0">
              <a:latin typeface="Adobe Arabic" pitchFamily="18" charset="-78"/>
              <a:cs typeface="Adobe Arabic" pitchFamily="18" charset="-78"/>
            </a:endParaRPr>
          </a:p>
          <a:p>
            <a:pPr>
              <a:buFont typeface="Courier New" pitchFamily="49" charset="0"/>
              <a:buChar char="o"/>
            </a:pPr>
            <a:r>
              <a:rPr lang="en-US" sz="2800" dirty="0" smtClean="0">
                <a:latin typeface="Adobe Arabic" pitchFamily="18" charset="-78"/>
                <a:cs typeface="Adobe Arabic" pitchFamily="18" charset="-78"/>
              </a:rPr>
              <a:t>    Once the prediction is made for all the clusters, the predictions along with the Wafer names are saved in a CSV file at a given location and the location is returned to the client.</a:t>
            </a:r>
            <a:endParaRPr lang="en-IN" sz="2800" dirty="0">
              <a:latin typeface="Adobe Arabic" pitchFamily="18" charset="-78"/>
              <a:cs typeface="Adobe Arabic" pitchFamily="18" charset="-7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idx="1"/>
          </p:nvPr>
        </p:nvSpPr>
        <p:spPr>
          <a:xfrm>
            <a:off x="684212" y="685800"/>
            <a:ext cx="1105058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dirty="0" smtClean="0">
                <a:solidFill>
                  <a:schemeClr val="accent1"/>
                </a:solidFill>
                <a:effectLst>
                  <a:outerShdw blurRad="38100" dist="38100" dir="2700000" algn="tl">
                    <a:srgbClr val="000000">
                      <a:alpha val="43137"/>
                    </a:srgbClr>
                  </a:outerShdw>
                </a:effectLst>
                <a:latin typeface="+mj-lt"/>
                <a:ea typeface="Times New Roman"/>
                <a:cs typeface="Times New Roman"/>
                <a:sym typeface="Times New Roman"/>
              </a:rPr>
              <a:t>Q </a:t>
            </a:r>
            <a:r>
              <a:rPr lang="en-US" dirty="0">
                <a:solidFill>
                  <a:schemeClr val="accent1"/>
                </a:solidFill>
                <a:effectLst>
                  <a:outerShdw blurRad="38100" dist="38100" dir="2700000" algn="tl">
                    <a:srgbClr val="000000">
                      <a:alpha val="43137"/>
                    </a:srgbClr>
                  </a:outerShdw>
                </a:effectLst>
                <a:latin typeface="+mj-lt"/>
                <a:ea typeface="Times New Roman"/>
                <a:cs typeface="Times New Roman"/>
                <a:sym typeface="Times New Roman"/>
              </a:rPr>
              <a:t>&amp; A:</a:t>
            </a:r>
            <a:endParaRPr dirty="0">
              <a:solidFill>
                <a:schemeClr val="accent1"/>
              </a:solidFill>
              <a:effectLst>
                <a:outerShdw blurRad="38100" dist="38100" dir="2700000" algn="tl">
                  <a:srgbClr val="000000">
                    <a:alpha val="43137"/>
                  </a:srgbClr>
                </a:outerShdw>
              </a:effectLst>
              <a:latin typeface="+mj-lt"/>
            </a:endParaRPr>
          </a:p>
          <a:p>
            <a:pPr marL="0" lvl="0" indent="0" algn="l" rtl="0">
              <a:spcBef>
                <a:spcPts val="960"/>
              </a:spcBef>
              <a:spcAft>
                <a:spcPts val="0"/>
              </a:spcAft>
              <a:buSzPts val="1440"/>
              <a:buNone/>
            </a:pPr>
            <a:r>
              <a:rPr lang="en-US" sz="2600" dirty="0">
                <a:solidFill>
                  <a:schemeClr val="lt1"/>
                </a:solidFill>
                <a:latin typeface="Adobe Arabic" pitchFamily="18" charset="-78"/>
                <a:ea typeface="Times New Roman"/>
                <a:cs typeface="Adobe Arabic" pitchFamily="18" charset="-78"/>
                <a:sym typeface="Times New Roman"/>
              </a:rPr>
              <a:t>Q1) What’s the source of data?</a:t>
            </a:r>
            <a:endParaRPr sz="2600" dirty="0">
              <a:latin typeface="Adobe Arabic" pitchFamily="18" charset="-78"/>
              <a:cs typeface="Adobe Arabic" pitchFamily="18" charset="-78"/>
            </a:endParaRPr>
          </a:p>
          <a:p>
            <a:pPr marL="457200" lvl="1" indent="0" algn="l" rtl="0">
              <a:spcBef>
                <a:spcPts val="960"/>
              </a:spcBef>
              <a:spcAft>
                <a:spcPts val="0"/>
              </a:spcAft>
              <a:buSzPts val="1440"/>
              <a:buNone/>
            </a:pPr>
            <a:r>
              <a:rPr lang="en-US" dirty="0">
                <a:solidFill>
                  <a:schemeClr val="lt1"/>
                </a:solidFill>
                <a:latin typeface="Adobe Arabic" pitchFamily="18" charset="-78"/>
                <a:ea typeface="Times New Roman"/>
                <a:cs typeface="Adobe Arabic" pitchFamily="18" charset="-78"/>
                <a:sym typeface="Times New Roman"/>
              </a:rPr>
              <a:t>The data  for training is provided by the client in multiple batches and each batch contain multiple files</a:t>
            </a:r>
            <a:endParaRPr dirty="0">
              <a:latin typeface="Adobe Arabic" pitchFamily="18" charset="-78"/>
              <a:cs typeface="Adobe Arabic" pitchFamily="18" charset="-78"/>
            </a:endParaRPr>
          </a:p>
          <a:p>
            <a:pPr marL="0" lvl="1" indent="0" algn="l" rtl="0">
              <a:spcBef>
                <a:spcPts val="960"/>
              </a:spcBef>
              <a:spcAft>
                <a:spcPts val="0"/>
              </a:spcAft>
              <a:buSzPts val="1440"/>
              <a:buNone/>
            </a:pPr>
            <a:r>
              <a:rPr lang="en-US" dirty="0">
                <a:solidFill>
                  <a:schemeClr val="lt1"/>
                </a:solidFill>
                <a:latin typeface="Adobe Arabic" pitchFamily="18" charset="-78"/>
                <a:ea typeface="Times New Roman"/>
                <a:cs typeface="Adobe Arabic" pitchFamily="18" charset="-78"/>
                <a:sym typeface="Times New Roman"/>
              </a:rPr>
              <a:t>Q 2) What was the type of data?</a:t>
            </a:r>
            <a:endParaRPr dirty="0">
              <a:latin typeface="Adobe Arabic" pitchFamily="18" charset="-78"/>
              <a:cs typeface="Adobe Arabic" pitchFamily="18" charset="-78"/>
            </a:endParaRPr>
          </a:p>
          <a:p>
            <a:pPr marL="0" lvl="1" indent="0" algn="l" rtl="0">
              <a:spcBef>
                <a:spcPts val="960"/>
              </a:spcBef>
              <a:spcAft>
                <a:spcPts val="0"/>
              </a:spcAft>
              <a:buSzPts val="1440"/>
              <a:buNone/>
            </a:pPr>
            <a:r>
              <a:rPr lang="en-US" dirty="0">
                <a:solidFill>
                  <a:schemeClr val="lt1"/>
                </a:solidFill>
                <a:latin typeface="Adobe Arabic" pitchFamily="18" charset="-78"/>
                <a:ea typeface="Times New Roman"/>
                <a:cs typeface="Adobe Arabic" pitchFamily="18" charset="-78"/>
                <a:sym typeface="Times New Roman"/>
              </a:rPr>
              <a:t> </a:t>
            </a:r>
            <a:r>
              <a:rPr lang="en-US" dirty="0" smtClean="0">
                <a:solidFill>
                  <a:schemeClr val="lt1"/>
                </a:solidFill>
                <a:latin typeface="Adobe Arabic" pitchFamily="18" charset="-78"/>
                <a:ea typeface="Times New Roman"/>
                <a:cs typeface="Adobe Arabic" pitchFamily="18" charset="-78"/>
                <a:sym typeface="Times New Roman"/>
              </a:rPr>
              <a:t>      The </a:t>
            </a:r>
            <a:r>
              <a:rPr lang="en-US" dirty="0">
                <a:solidFill>
                  <a:schemeClr val="lt1"/>
                </a:solidFill>
                <a:latin typeface="Adobe Arabic" pitchFamily="18" charset="-78"/>
                <a:ea typeface="Times New Roman"/>
                <a:cs typeface="Adobe Arabic" pitchFamily="18" charset="-78"/>
                <a:sym typeface="Times New Roman"/>
              </a:rPr>
              <a:t>data was the combination of numerical </a:t>
            </a:r>
            <a:r>
              <a:rPr lang="en-US" dirty="0" smtClean="0">
                <a:solidFill>
                  <a:schemeClr val="lt1"/>
                </a:solidFill>
                <a:latin typeface="Adobe Arabic" pitchFamily="18" charset="-78"/>
                <a:ea typeface="Times New Roman"/>
                <a:cs typeface="Adobe Arabic" pitchFamily="18" charset="-78"/>
                <a:sym typeface="Times New Roman"/>
              </a:rPr>
              <a:t> </a:t>
            </a:r>
            <a:r>
              <a:rPr lang="en-US" dirty="0">
                <a:solidFill>
                  <a:schemeClr val="lt1"/>
                </a:solidFill>
                <a:latin typeface="Adobe Arabic" pitchFamily="18" charset="-78"/>
                <a:ea typeface="Times New Roman"/>
                <a:cs typeface="Adobe Arabic" pitchFamily="18" charset="-78"/>
                <a:sym typeface="Times New Roman"/>
              </a:rPr>
              <a:t>values.</a:t>
            </a:r>
            <a:endParaRPr dirty="0">
              <a:latin typeface="Adobe Arabic" pitchFamily="18" charset="-78"/>
              <a:cs typeface="Adobe Arabic" pitchFamily="18" charset="-78"/>
            </a:endParaRPr>
          </a:p>
          <a:p>
            <a:pPr marL="0" lvl="1" indent="0" algn="l" rtl="0">
              <a:spcBef>
                <a:spcPts val="960"/>
              </a:spcBef>
              <a:spcAft>
                <a:spcPts val="0"/>
              </a:spcAft>
              <a:buSzPts val="1440"/>
              <a:buNone/>
            </a:pPr>
            <a:r>
              <a:rPr lang="en-US" dirty="0" smtClean="0">
                <a:solidFill>
                  <a:schemeClr val="lt1"/>
                </a:solidFill>
                <a:latin typeface="Adobe Arabic" pitchFamily="18" charset="-78"/>
                <a:ea typeface="Times New Roman"/>
                <a:cs typeface="Adobe Arabic" pitchFamily="18" charset="-78"/>
                <a:sym typeface="Times New Roman"/>
              </a:rPr>
              <a:t>Q </a:t>
            </a:r>
            <a:r>
              <a:rPr lang="en-US" dirty="0">
                <a:solidFill>
                  <a:schemeClr val="lt1"/>
                </a:solidFill>
                <a:latin typeface="Adobe Arabic" pitchFamily="18" charset="-78"/>
                <a:ea typeface="Times New Roman"/>
                <a:cs typeface="Adobe Arabic" pitchFamily="18" charset="-78"/>
                <a:sym typeface="Times New Roman"/>
              </a:rPr>
              <a:t>3</a:t>
            </a:r>
            <a:r>
              <a:rPr lang="en-US" dirty="0" smtClean="0">
                <a:solidFill>
                  <a:schemeClr val="lt1"/>
                </a:solidFill>
                <a:latin typeface="Adobe Arabic" pitchFamily="18" charset="-78"/>
                <a:ea typeface="Times New Roman"/>
                <a:cs typeface="Adobe Arabic" pitchFamily="18" charset="-78"/>
                <a:sym typeface="Times New Roman"/>
              </a:rPr>
              <a:t>) </a:t>
            </a:r>
            <a:r>
              <a:rPr lang="en-US" dirty="0">
                <a:solidFill>
                  <a:schemeClr val="lt1"/>
                </a:solidFill>
                <a:latin typeface="Adobe Arabic" pitchFamily="18" charset="-78"/>
                <a:ea typeface="Times New Roman"/>
                <a:cs typeface="Adobe Arabic" pitchFamily="18" charset="-78"/>
                <a:sym typeface="Times New Roman"/>
              </a:rPr>
              <a:t>After the File validation what you do with incompatible file or files which didn’t pass the validation?</a:t>
            </a:r>
            <a:endParaRPr dirty="0">
              <a:latin typeface="Adobe Arabic" pitchFamily="18" charset="-78"/>
              <a:cs typeface="Adobe Arabic" pitchFamily="18" charset="-78"/>
            </a:endParaRPr>
          </a:p>
          <a:p>
            <a:pPr marL="0" lvl="1" indent="0" algn="l" rtl="0">
              <a:spcBef>
                <a:spcPts val="960"/>
              </a:spcBef>
              <a:spcAft>
                <a:spcPts val="0"/>
              </a:spcAft>
              <a:buSzPts val="1440"/>
              <a:buNone/>
            </a:pPr>
            <a:r>
              <a:rPr lang="en-US" dirty="0">
                <a:solidFill>
                  <a:schemeClr val="lt1"/>
                </a:solidFill>
                <a:latin typeface="Adobe Arabic" pitchFamily="18" charset="-78"/>
                <a:ea typeface="Times New Roman"/>
                <a:cs typeface="Adobe Arabic" pitchFamily="18" charset="-78"/>
                <a:sym typeface="Times New Roman"/>
              </a:rPr>
              <a:t> </a:t>
            </a:r>
            <a:r>
              <a:rPr lang="en-US" dirty="0" smtClean="0">
                <a:solidFill>
                  <a:schemeClr val="lt1"/>
                </a:solidFill>
                <a:latin typeface="Adobe Arabic" pitchFamily="18" charset="-78"/>
                <a:ea typeface="Times New Roman"/>
                <a:cs typeface="Adobe Arabic" pitchFamily="18" charset="-78"/>
                <a:sym typeface="Times New Roman"/>
              </a:rPr>
              <a:t>       Files </a:t>
            </a:r>
            <a:r>
              <a:rPr lang="en-US" dirty="0">
                <a:solidFill>
                  <a:schemeClr val="lt1"/>
                </a:solidFill>
                <a:latin typeface="Adobe Arabic" pitchFamily="18" charset="-78"/>
                <a:ea typeface="Times New Roman"/>
                <a:cs typeface="Adobe Arabic" pitchFamily="18" charset="-78"/>
                <a:sym typeface="Times New Roman"/>
              </a:rPr>
              <a:t>like these are moved to the Achieve Folder and a list of these files has been   </a:t>
            </a:r>
            <a:endParaRPr dirty="0">
              <a:latin typeface="Adobe Arabic" pitchFamily="18" charset="-78"/>
              <a:cs typeface="Adobe Arabic" pitchFamily="18" charset="-78"/>
            </a:endParaRPr>
          </a:p>
          <a:p>
            <a:pPr marL="0" lvl="1" indent="0" algn="l" rtl="0">
              <a:spcBef>
                <a:spcPts val="960"/>
              </a:spcBef>
              <a:spcAft>
                <a:spcPts val="0"/>
              </a:spcAft>
              <a:buSzPts val="1440"/>
              <a:buNone/>
            </a:pPr>
            <a:r>
              <a:rPr lang="en-US" dirty="0">
                <a:solidFill>
                  <a:schemeClr val="lt1"/>
                </a:solidFill>
                <a:latin typeface="Adobe Arabic" pitchFamily="18" charset="-78"/>
                <a:ea typeface="Times New Roman"/>
                <a:cs typeface="Adobe Arabic" pitchFamily="18" charset="-78"/>
                <a:sym typeface="Times New Roman"/>
              </a:rPr>
              <a:t>       </a:t>
            </a:r>
            <a:r>
              <a:rPr lang="en-US" dirty="0" smtClean="0">
                <a:solidFill>
                  <a:schemeClr val="lt1"/>
                </a:solidFill>
                <a:latin typeface="Adobe Arabic" pitchFamily="18" charset="-78"/>
                <a:ea typeface="Times New Roman"/>
                <a:cs typeface="Adobe Arabic" pitchFamily="18" charset="-78"/>
                <a:sym typeface="Times New Roman"/>
              </a:rPr>
              <a:t> shared </a:t>
            </a:r>
            <a:r>
              <a:rPr lang="en-US" dirty="0">
                <a:solidFill>
                  <a:schemeClr val="lt1"/>
                </a:solidFill>
                <a:latin typeface="Adobe Arabic" pitchFamily="18" charset="-78"/>
                <a:ea typeface="Times New Roman"/>
                <a:cs typeface="Adobe Arabic" pitchFamily="18" charset="-78"/>
                <a:sym typeface="Times New Roman"/>
              </a:rPr>
              <a:t>with the client and we removed the bad data folder.</a:t>
            </a:r>
            <a:endParaRPr dirty="0">
              <a:latin typeface="Adobe Arabic" pitchFamily="18" charset="-78"/>
              <a:cs typeface="Adobe Arabic" pitchFamily="18" charset="-78"/>
            </a:endParaRPr>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idx="1"/>
          </p:nvPr>
        </p:nvSpPr>
        <p:spPr>
          <a:xfrm>
            <a:off x="684211" y="685800"/>
            <a:ext cx="11202989" cy="5867400"/>
          </a:xfrm>
          <a:prstGeom prst="rect">
            <a:avLst/>
          </a:prstGeom>
          <a:noFill/>
          <a:ln>
            <a:noFill/>
          </a:ln>
        </p:spPr>
        <p:txBody>
          <a:bodyPr spcFirstLastPara="1" wrap="square" lIns="91425" tIns="45700" rIns="91425" bIns="45700" anchor="ctr" anchorCtr="0">
            <a:normAutofit fontScale="55000" lnSpcReduction="20000"/>
          </a:bodyPr>
          <a:lstStyle/>
          <a:p>
            <a:pPr marL="0" lvl="0" indent="0" algn="l" rtl="0">
              <a:spcBef>
                <a:spcPts val="0"/>
              </a:spcBef>
              <a:spcAft>
                <a:spcPts val="0"/>
              </a:spcAft>
              <a:buSzPts val="1600"/>
              <a:buNone/>
            </a:pPr>
            <a:r>
              <a:rPr lang="en-US" sz="2400" dirty="0" smtClean="0">
                <a:solidFill>
                  <a:schemeClr val="lt1"/>
                </a:solidFill>
                <a:latin typeface="Adobe Arabic" pitchFamily="18" charset="-78"/>
                <a:ea typeface="Times New Roman"/>
                <a:cs typeface="Adobe Arabic" pitchFamily="18" charset="-78"/>
                <a:sym typeface="Times New Roman"/>
              </a:rPr>
              <a:t>   </a:t>
            </a:r>
          </a:p>
          <a:p>
            <a:pPr marL="0" lvl="0" indent="0" algn="l" rtl="0">
              <a:spcBef>
                <a:spcPts val="0"/>
              </a:spcBef>
              <a:spcAft>
                <a:spcPts val="0"/>
              </a:spcAft>
              <a:buSzPts val="1600"/>
              <a:buNone/>
            </a:pPr>
            <a:endParaRPr lang="en-US" sz="2400" dirty="0" smtClean="0">
              <a:solidFill>
                <a:schemeClr val="lt1"/>
              </a:solidFill>
              <a:latin typeface="Adobe Arabic" pitchFamily="18" charset="-78"/>
              <a:ea typeface="Times New Roman"/>
              <a:cs typeface="Adobe Arabic" pitchFamily="18" charset="-78"/>
              <a:sym typeface="Times New Roman"/>
            </a:endParaRPr>
          </a:p>
          <a:p>
            <a:pPr marL="0" lvl="0" indent="0" algn="l" rtl="0">
              <a:spcBef>
                <a:spcPts val="0"/>
              </a:spcBef>
              <a:spcAft>
                <a:spcPts val="0"/>
              </a:spcAft>
              <a:buSzPts val="1600"/>
              <a:buNone/>
            </a:pPr>
            <a:endParaRPr lang="en-US" sz="2400" dirty="0" smtClean="0">
              <a:solidFill>
                <a:schemeClr val="lt1"/>
              </a:solidFill>
              <a:latin typeface="Adobe Arabic" pitchFamily="18" charset="-78"/>
              <a:ea typeface="Times New Roman"/>
              <a:cs typeface="Adobe Arabic" pitchFamily="18" charset="-78"/>
              <a:sym typeface="Times New Roman"/>
            </a:endParaRPr>
          </a:p>
          <a:p>
            <a:pPr marL="0" lvl="0" indent="0" algn="l" rtl="0">
              <a:spcBef>
                <a:spcPts val="0"/>
              </a:spcBef>
              <a:spcAft>
                <a:spcPts val="0"/>
              </a:spcAft>
              <a:buSzPts val="1600"/>
              <a:buNone/>
            </a:pPr>
            <a:r>
              <a:rPr lang="en-US" sz="5500" dirty="0" smtClean="0">
                <a:solidFill>
                  <a:schemeClr val="lt1"/>
                </a:solidFill>
                <a:latin typeface="Adobe Arabic" pitchFamily="18" charset="-78"/>
                <a:ea typeface="Times New Roman"/>
                <a:cs typeface="Adobe Arabic" pitchFamily="18" charset="-78"/>
                <a:sym typeface="Times New Roman"/>
              </a:rPr>
              <a:t>Q </a:t>
            </a:r>
            <a:r>
              <a:rPr lang="en-US" sz="5500" dirty="0">
                <a:solidFill>
                  <a:schemeClr val="lt1"/>
                </a:solidFill>
                <a:latin typeface="Adobe Arabic" pitchFamily="18" charset="-78"/>
                <a:ea typeface="Times New Roman"/>
                <a:cs typeface="Adobe Arabic" pitchFamily="18" charset="-78"/>
                <a:sym typeface="Times New Roman"/>
              </a:rPr>
              <a:t>4</a:t>
            </a:r>
            <a:r>
              <a:rPr lang="en-US" sz="5500" dirty="0" smtClean="0">
                <a:solidFill>
                  <a:schemeClr val="lt1"/>
                </a:solidFill>
                <a:latin typeface="Adobe Arabic" pitchFamily="18" charset="-78"/>
                <a:ea typeface="Times New Roman"/>
                <a:cs typeface="Adobe Arabic" pitchFamily="18" charset="-78"/>
                <a:sym typeface="Times New Roman"/>
              </a:rPr>
              <a:t>) </a:t>
            </a:r>
            <a:r>
              <a:rPr lang="en-US" sz="5500" dirty="0">
                <a:solidFill>
                  <a:schemeClr val="lt1"/>
                </a:solidFill>
                <a:latin typeface="Adobe Arabic" pitchFamily="18" charset="-78"/>
                <a:ea typeface="Times New Roman"/>
                <a:cs typeface="Adobe Arabic" pitchFamily="18" charset="-78"/>
                <a:sym typeface="Times New Roman"/>
              </a:rPr>
              <a:t>How logs are managed?</a:t>
            </a:r>
            <a:endParaRPr sz="5500" dirty="0">
              <a:latin typeface="Adobe Arabic" pitchFamily="18" charset="-78"/>
              <a:cs typeface="Adobe Arabic" pitchFamily="18" charset="-78"/>
            </a:endParaRPr>
          </a:p>
          <a:p>
            <a:pPr marL="0" lvl="0" indent="0" algn="l" rtl="0">
              <a:spcBef>
                <a:spcPts val="960"/>
              </a:spcBef>
              <a:spcAft>
                <a:spcPts val="0"/>
              </a:spcAft>
              <a:buSzPts val="1440"/>
              <a:buNone/>
            </a:pPr>
            <a:r>
              <a:rPr lang="en-US" sz="5500" dirty="0">
                <a:solidFill>
                  <a:schemeClr val="lt1"/>
                </a:solidFill>
                <a:latin typeface="Adobe Arabic" pitchFamily="18" charset="-78"/>
                <a:ea typeface="Times New Roman"/>
                <a:cs typeface="Adobe Arabic" pitchFamily="18" charset="-78"/>
                <a:sym typeface="Times New Roman"/>
              </a:rPr>
              <a:t> </a:t>
            </a:r>
            <a:r>
              <a:rPr lang="en-US" sz="5500" dirty="0" smtClean="0">
                <a:solidFill>
                  <a:schemeClr val="lt1"/>
                </a:solidFill>
                <a:latin typeface="Adobe Arabic" pitchFamily="18" charset="-78"/>
                <a:ea typeface="Times New Roman"/>
                <a:cs typeface="Adobe Arabic" pitchFamily="18" charset="-78"/>
                <a:sym typeface="Times New Roman"/>
              </a:rPr>
              <a:t>      We </a:t>
            </a:r>
            <a:r>
              <a:rPr lang="en-US" sz="5500" dirty="0">
                <a:solidFill>
                  <a:schemeClr val="lt1"/>
                </a:solidFill>
                <a:latin typeface="Adobe Arabic" pitchFamily="18" charset="-78"/>
                <a:ea typeface="Times New Roman"/>
                <a:cs typeface="Adobe Arabic" pitchFamily="18" charset="-78"/>
                <a:sym typeface="Times New Roman"/>
              </a:rPr>
              <a:t>are using different logs as per the steps that we follow in   validation and  </a:t>
            </a:r>
            <a:endParaRPr sz="5500" dirty="0">
              <a:latin typeface="Adobe Arabic" pitchFamily="18" charset="-78"/>
              <a:cs typeface="Adobe Arabic" pitchFamily="18" charset="-78"/>
            </a:endParaRPr>
          </a:p>
          <a:p>
            <a:pPr marL="0" lvl="0" indent="0" algn="l" rtl="0">
              <a:spcBef>
                <a:spcPts val="960"/>
              </a:spcBef>
              <a:spcAft>
                <a:spcPts val="0"/>
              </a:spcAft>
              <a:buSzPts val="1440"/>
              <a:buNone/>
            </a:pPr>
            <a:r>
              <a:rPr lang="en-US" sz="5500" dirty="0">
                <a:solidFill>
                  <a:schemeClr val="lt1"/>
                </a:solidFill>
                <a:latin typeface="Adobe Arabic" pitchFamily="18" charset="-78"/>
                <a:ea typeface="Times New Roman"/>
                <a:cs typeface="Adobe Arabic" pitchFamily="18" charset="-78"/>
                <a:sym typeface="Times New Roman"/>
              </a:rPr>
              <a:t>       </a:t>
            </a:r>
            <a:r>
              <a:rPr lang="en-US" sz="5500" dirty="0" smtClean="0">
                <a:solidFill>
                  <a:schemeClr val="lt1"/>
                </a:solidFill>
                <a:latin typeface="Adobe Arabic" pitchFamily="18" charset="-78"/>
                <a:ea typeface="Times New Roman"/>
                <a:cs typeface="Adobe Arabic" pitchFamily="18" charset="-78"/>
                <a:sym typeface="Times New Roman"/>
              </a:rPr>
              <a:t>modeling </a:t>
            </a:r>
            <a:r>
              <a:rPr lang="en-US" sz="5500" dirty="0">
                <a:solidFill>
                  <a:schemeClr val="lt1"/>
                </a:solidFill>
                <a:latin typeface="Adobe Arabic" pitchFamily="18" charset="-78"/>
                <a:ea typeface="Times New Roman"/>
                <a:cs typeface="Adobe Arabic" pitchFamily="18" charset="-78"/>
                <a:sym typeface="Times New Roman"/>
              </a:rPr>
              <a:t>like File validation log , Data Insertion ,Model Training log , prediction log    </a:t>
            </a:r>
            <a:endParaRPr sz="5500" dirty="0">
              <a:latin typeface="Adobe Arabic" pitchFamily="18" charset="-78"/>
              <a:cs typeface="Adobe Arabic" pitchFamily="18" charset="-78"/>
            </a:endParaRPr>
          </a:p>
          <a:p>
            <a:pPr marL="0" lvl="0" indent="0" algn="l" rtl="0">
              <a:spcBef>
                <a:spcPts val="960"/>
              </a:spcBef>
              <a:spcAft>
                <a:spcPts val="0"/>
              </a:spcAft>
              <a:buSzPts val="1440"/>
              <a:buNone/>
            </a:pPr>
            <a:r>
              <a:rPr lang="en-US" sz="5500" dirty="0">
                <a:solidFill>
                  <a:schemeClr val="lt1"/>
                </a:solidFill>
                <a:latin typeface="Adobe Arabic" pitchFamily="18" charset="-78"/>
                <a:ea typeface="Times New Roman"/>
                <a:cs typeface="Adobe Arabic" pitchFamily="18" charset="-78"/>
                <a:sym typeface="Times New Roman"/>
              </a:rPr>
              <a:t>       etc.</a:t>
            </a:r>
            <a:endParaRPr sz="5500" dirty="0">
              <a:latin typeface="Adobe Arabic" pitchFamily="18" charset="-78"/>
              <a:cs typeface="Adobe Arabic" pitchFamily="18" charset="-78"/>
            </a:endParaRPr>
          </a:p>
          <a:p>
            <a:pPr marL="0" lvl="0" indent="0" algn="l" rtl="0">
              <a:spcBef>
                <a:spcPts val="960"/>
              </a:spcBef>
              <a:spcAft>
                <a:spcPts val="0"/>
              </a:spcAft>
              <a:buSzPts val="1440"/>
              <a:buNone/>
            </a:pPr>
            <a:r>
              <a:rPr lang="en-US" sz="5500" dirty="0">
                <a:solidFill>
                  <a:schemeClr val="lt1"/>
                </a:solidFill>
                <a:latin typeface="Adobe Arabic" pitchFamily="18" charset="-78"/>
                <a:ea typeface="Times New Roman"/>
                <a:cs typeface="Adobe Arabic" pitchFamily="18" charset="-78"/>
                <a:sym typeface="Times New Roman"/>
              </a:rPr>
              <a:t>Q </a:t>
            </a:r>
            <a:r>
              <a:rPr lang="en-US" sz="5500" dirty="0" smtClean="0">
                <a:solidFill>
                  <a:schemeClr val="lt1"/>
                </a:solidFill>
                <a:latin typeface="Adobe Arabic" pitchFamily="18" charset="-78"/>
                <a:ea typeface="Times New Roman"/>
                <a:cs typeface="Adobe Arabic" pitchFamily="18" charset="-78"/>
                <a:sym typeface="Times New Roman"/>
              </a:rPr>
              <a:t>5) </a:t>
            </a:r>
            <a:r>
              <a:rPr lang="en-US" sz="5500" dirty="0">
                <a:solidFill>
                  <a:schemeClr val="lt1"/>
                </a:solidFill>
                <a:latin typeface="Adobe Arabic" pitchFamily="18" charset="-78"/>
                <a:ea typeface="Times New Roman"/>
                <a:cs typeface="Adobe Arabic" pitchFamily="18" charset="-78"/>
                <a:sym typeface="Times New Roman"/>
              </a:rPr>
              <a:t>What techniques were you using for data pre-processing?</a:t>
            </a:r>
            <a:endParaRPr sz="5500" dirty="0">
              <a:latin typeface="Adobe Arabic" pitchFamily="18" charset="-78"/>
              <a:cs typeface="Adobe Arabic" pitchFamily="18" charset="-78"/>
            </a:endParaRPr>
          </a:p>
          <a:p>
            <a:pPr marL="742950" lvl="1">
              <a:spcBef>
                <a:spcPts val="960"/>
              </a:spcBef>
              <a:buSzPts val="1440"/>
              <a:buFont typeface="Courier New" pitchFamily="49" charset="0"/>
              <a:buChar char="o"/>
            </a:pPr>
            <a:r>
              <a:rPr lang="en-US" sz="5500" dirty="0">
                <a:solidFill>
                  <a:schemeClr val="lt1"/>
                </a:solidFill>
                <a:latin typeface="Adobe Arabic" pitchFamily="18" charset="-78"/>
                <a:ea typeface="Times New Roman"/>
                <a:cs typeface="Adobe Arabic" pitchFamily="18" charset="-78"/>
                <a:sym typeface="Times New Roman"/>
              </a:rPr>
              <a:t>Removing unwanted </a:t>
            </a:r>
            <a:r>
              <a:rPr lang="en-US" sz="5500" dirty="0" smtClean="0">
                <a:solidFill>
                  <a:schemeClr val="lt1"/>
                </a:solidFill>
                <a:latin typeface="Adobe Arabic" pitchFamily="18" charset="-78"/>
                <a:ea typeface="Times New Roman"/>
                <a:cs typeface="Adobe Arabic" pitchFamily="18" charset="-78"/>
                <a:sym typeface="Times New Roman"/>
              </a:rPr>
              <a:t>columns</a:t>
            </a:r>
            <a:endParaRPr sz="5500" dirty="0">
              <a:latin typeface="Adobe Arabic" pitchFamily="18" charset="-78"/>
              <a:cs typeface="Adobe Arabic" pitchFamily="18" charset="-78"/>
            </a:endParaRPr>
          </a:p>
          <a:p>
            <a:pPr marL="742950" lvl="1" indent="-285750" algn="l" rtl="0">
              <a:spcBef>
                <a:spcPts val="960"/>
              </a:spcBef>
              <a:spcAft>
                <a:spcPts val="0"/>
              </a:spcAft>
              <a:buSzPts val="1440"/>
              <a:buFont typeface="Courier New" pitchFamily="49" charset="0"/>
              <a:buChar char="o"/>
            </a:pPr>
            <a:r>
              <a:rPr lang="en-US" sz="5500" dirty="0" smtClean="0">
                <a:solidFill>
                  <a:schemeClr val="lt1"/>
                </a:solidFill>
                <a:latin typeface="Adobe Arabic" pitchFamily="18" charset="-78"/>
                <a:ea typeface="Times New Roman"/>
                <a:cs typeface="Adobe Arabic" pitchFamily="18" charset="-78"/>
                <a:sym typeface="Times New Roman"/>
              </a:rPr>
              <a:t>Checking </a:t>
            </a:r>
            <a:r>
              <a:rPr lang="en-US" sz="5500" dirty="0">
                <a:solidFill>
                  <a:schemeClr val="lt1"/>
                </a:solidFill>
                <a:latin typeface="Adobe Arabic" pitchFamily="18" charset="-78"/>
                <a:ea typeface="Times New Roman"/>
                <a:cs typeface="Adobe Arabic" pitchFamily="18" charset="-78"/>
                <a:sym typeface="Times New Roman"/>
              </a:rPr>
              <a:t>and changing Distribution of continuous values</a:t>
            </a:r>
            <a:endParaRPr sz="5500" dirty="0">
              <a:latin typeface="Adobe Arabic" pitchFamily="18" charset="-78"/>
              <a:cs typeface="Adobe Arabic" pitchFamily="18" charset="-78"/>
            </a:endParaRPr>
          </a:p>
          <a:p>
            <a:pPr marL="742950" lvl="1" indent="-285750" algn="l" rtl="0">
              <a:spcBef>
                <a:spcPts val="960"/>
              </a:spcBef>
              <a:spcAft>
                <a:spcPts val="0"/>
              </a:spcAft>
              <a:buSzPts val="1440"/>
              <a:buFont typeface="Courier New" pitchFamily="49" charset="0"/>
              <a:buChar char="o"/>
            </a:pPr>
            <a:r>
              <a:rPr lang="en-US" sz="5500" dirty="0">
                <a:solidFill>
                  <a:schemeClr val="lt1"/>
                </a:solidFill>
                <a:latin typeface="Adobe Arabic" pitchFamily="18" charset="-78"/>
                <a:ea typeface="Times New Roman"/>
                <a:cs typeface="Adobe Arabic" pitchFamily="18" charset="-78"/>
                <a:sym typeface="Times New Roman"/>
              </a:rPr>
              <a:t>Removing outliers</a:t>
            </a:r>
            <a:endParaRPr sz="5500" dirty="0">
              <a:latin typeface="Adobe Arabic" pitchFamily="18" charset="-78"/>
              <a:cs typeface="Adobe Arabic" pitchFamily="18" charset="-78"/>
            </a:endParaRPr>
          </a:p>
          <a:p>
            <a:pPr marL="742950" lvl="1">
              <a:spcBef>
                <a:spcPts val="960"/>
              </a:spcBef>
              <a:buSzPts val="1440"/>
              <a:buFont typeface="Courier New" pitchFamily="49" charset="0"/>
              <a:buChar char="o"/>
            </a:pPr>
            <a:r>
              <a:rPr lang="en-US" sz="5500" dirty="0">
                <a:solidFill>
                  <a:schemeClr val="lt1"/>
                </a:solidFill>
                <a:latin typeface="Adobe Arabic" pitchFamily="18" charset="-78"/>
                <a:ea typeface="Times New Roman"/>
                <a:cs typeface="Adobe Arabic" pitchFamily="18" charset="-78"/>
                <a:sym typeface="Times New Roman"/>
              </a:rPr>
              <a:t>Cleaning data and imputing if null values </a:t>
            </a:r>
            <a:r>
              <a:rPr lang="en-US" sz="5500" dirty="0" smtClean="0">
                <a:latin typeface="Adobe Arabic" pitchFamily="18" charset="-78"/>
                <a:cs typeface="Adobe Arabic" pitchFamily="18" charset="-78"/>
              </a:rPr>
              <a:t>using the KNN imputer.</a:t>
            </a:r>
            <a:endParaRPr sz="5500" dirty="0">
              <a:latin typeface="Adobe Arabic" pitchFamily="18" charset="-78"/>
              <a:cs typeface="Adobe Arabic" pitchFamily="18" charset="-78"/>
            </a:endParaRPr>
          </a:p>
          <a:p>
            <a:pPr marL="742950" lvl="1" indent="-285750" algn="l" rtl="0">
              <a:spcBef>
                <a:spcPts val="960"/>
              </a:spcBef>
              <a:spcAft>
                <a:spcPts val="0"/>
              </a:spcAft>
              <a:buSzPts val="1440"/>
              <a:buFont typeface="Courier New" pitchFamily="49" charset="0"/>
              <a:buChar char="o"/>
            </a:pPr>
            <a:r>
              <a:rPr lang="en-US" sz="5500" dirty="0" smtClean="0">
                <a:solidFill>
                  <a:schemeClr val="lt1"/>
                </a:solidFill>
                <a:latin typeface="Adobe Arabic" pitchFamily="18" charset="-78"/>
                <a:ea typeface="Times New Roman"/>
                <a:cs typeface="Adobe Arabic" pitchFamily="18" charset="-78"/>
                <a:sym typeface="Times New Roman"/>
              </a:rPr>
              <a:t>Scaling </a:t>
            </a:r>
            <a:r>
              <a:rPr lang="en-US" sz="5500" dirty="0">
                <a:solidFill>
                  <a:schemeClr val="lt1"/>
                </a:solidFill>
                <a:latin typeface="Adobe Arabic" pitchFamily="18" charset="-78"/>
                <a:ea typeface="Times New Roman"/>
                <a:cs typeface="Adobe Arabic" pitchFamily="18" charset="-78"/>
                <a:sym typeface="Times New Roman"/>
              </a:rPr>
              <a:t>the data</a:t>
            </a:r>
            <a:endParaRPr sz="5500" dirty="0">
              <a:latin typeface="Adobe Arabic" pitchFamily="18" charset="-78"/>
              <a:cs typeface="Adobe Arabic" pitchFamily="18" charset="-78"/>
            </a:endParaRPr>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2600" dirty="0">
                <a:solidFill>
                  <a:schemeClr val="lt1"/>
                </a:solidFill>
                <a:latin typeface="Adobe Arabic" pitchFamily="18" charset="-78"/>
                <a:ea typeface="Times New Roman"/>
                <a:cs typeface="Adobe Arabic" pitchFamily="18" charset="-78"/>
                <a:sym typeface="Times New Roman"/>
              </a:rPr>
              <a:t>Q </a:t>
            </a:r>
            <a:r>
              <a:rPr lang="en-US" sz="2600" dirty="0" smtClean="0">
                <a:solidFill>
                  <a:schemeClr val="lt1"/>
                </a:solidFill>
                <a:latin typeface="Adobe Arabic" pitchFamily="18" charset="-78"/>
                <a:ea typeface="Times New Roman"/>
                <a:cs typeface="Adobe Arabic" pitchFamily="18" charset="-78"/>
                <a:sym typeface="Times New Roman"/>
              </a:rPr>
              <a:t>6) </a:t>
            </a:r>
            <a:r>
              <a:rPr lang="en-US" sz="2600" dirty="0">
                <a:solidFill>
                  <a:schemeClr val="lt1"/>
                </a:solidFill>
                <a:latin typeface="Adobe Arabic" pitchFamily="18" charset="-78"/>
                <a:ea typeface="Times New Roman"/>
                <a:cs typeface="Adobe Arabic" pitchFamily="18" charset="-78"/>
                <a:sym typeface="Times New Roman"/>
              </a:rPr>
              <a:t>How training was done or what models were used?</a:t>
            </a:r>
            <a:endParaRPr sz="2600" dirty="0">
              <a:latin typeface="Adobe Arabic" pitchFamily="18" charset="-78"/>
              <a:cs typeface="Adobe Arabic" pitchFamily="18" charset="-78"/>
            </a:endParaRPr>
          </a:p>
          <a:p>
            <a:pPr marL="285750" lvl="0" indent="-285750">
              <a:spcBef>
                <a:spcPts val="960"/>
              </a:spcBef>
              <a:buSzPts val="1440"/>
              <a:buFont typeface="Courier New" pitchFamily="49" charset="0"/>
              <a:buChar char="o"/>
            </a:pPr>
            <a:r>
              <a:rPr lang="en-US" sz="2600" dirty="0">
                <a:solidFill>
                  <a:schemeClr val="lt1"/>
                </a:solidFill>
                <a:latin typeface="Adobe Arabic" pitchFamily="18" charset="-78"/>
                <a:ea typeface="Times New Roman"/>
                <a:cs typeface="Adobe Arabic" pitchFamily="18" charset="-78"/>
                <a:sym typeface="Times New Roman"/>
              </a:rPr>
              <a:t>Before diving the data in training and validation set we performed </a:t>
            </a:r>
            <a:r>
              <a:rPr lang="en-US" sz="2600" dirty="0" smtClean="0">
                <a:solidFill>
                  <a:schemeClr val="lt1"/>
                </a:solidFill>
                <a:latin typeface="Adobe Arabic" pitchFamily="18" charset="-78"/>
                <a:ea typeface="Times New Roman"/>
                <a:cs typeface="Adobe Arabic" pitchFamily="18" charset="-78"/>
                <a:sym typeface="Times New Roman"/>
              </a:rPr>
              <a:t>clustering by using </a:t>
            </a:r>
            <a:r>
              <a:rPr lang="en-US" sz="2600" dirty="0" smtClean="0">
                <a:latin typeface="Adobe Arabic" pitchFamily="18" charset="-78"/>
                <a:cs typeface="Adobe Arabic" pitchFamily="18" charset="-78"/>
              </a:rPr>
              <a:t>The </a:t>
            </a:r>
            <a:r>
              <a:rPr lang="en-US" sz="2600" dirty="0" err="1" smtClean="0">
                <a:latin typeface="Adobe Arabic" pitchFamily="18" charset="-78"/>
                <a:cs typeface="Adobe Arabic" pitchFamily="18" charset="-78"/>
              </a:rPr>
              <a:t>Kmeans</a:t>
            </a:r>
            <a:r>
              <a:rPr lang="en-US" sz="2600" dirty="0" smtClean="0">
                <a:latin typeface="Adobe Arabic" pitchFamily="18" charset="-78"/>
                <a:cs typeface="Adobe Arabic" pitchFamily="18" charset="-78"/>
              </a:rPr>
              <a:t> model is trained over preprocessed data</a:t>
            </a:r>
            <a:endParaRPr sz="2600" dirty="0">
              <a:latin typeface="Adobe Arabic" pitchFamily="18" charset="-78"/>
              <a:cs typeface="Adobe Arabic" pitchFamily="18" charset="-78"/>
            </a:endParaRPr>
          </a:p>
          <a:p>
            <a:pPr marL="285750" lvl="0" indent="-285750" algn="l" rtl="0">
              <a:spcBef>
                <a:spcPts val="960"/>
              </a:spcBef>
              <a:spcAft>
                <a:spcPts val="0"/>
              </a:spcAft>
              <a:buSzPts val="1440"/>
              <a:buFont typeface="Courier New" pitchFamily="49" charset="0"/>
              <a:buChar char="o"/>
            </a:pPr>
            <a:r>
              <a:rPr lang="en-US" sz="2600" dirty="0">
                <a:solidFill>
                  <a:schemeClr val="lt1"/>
                </a:solidFill>
                <a:latin typeface="Adobe Arabic" pitchFamily="18" charset="-78"/>
                <a:ea typeface="Times New Roman"/>
                <a:cs typeface="Adobe Arabic" pitchFamily="18" charset="-78"/>
                <a:sym typeface="Times New Roman"/>
              </a:rPr>
              <a:t>As per cluster the training and validation data were divided.</a:t>
            </a:r>
            <a:endParaRPr sz="2600" dirty="0">
              <a:latin typeface="Adobe Arabic" pitchFamily="18" charset="-78"/>
              <a:cs typeface="Adobe Arabic" pitchFamily="18" charset="-78"/>
            </a:endParaRPr>
          </a:p>
          <a:p>
            <a:pPr marL="285750" lvl="0" indent="-285750">
              <a:spcBef>
                <a:spcPts val="960"/>
              </a:spcBef>
              <a:buSzPts val="1440"/>
              <a:buFont typeface="Courier New" pitchFamily="49" charset="0"/>
              <a:buChar char="o"/>
            </a:pPr>
            <a:r>
              <a:rPr lang="en-US" sz="2600" dirty="0" smtClean="0">
                <a:latin typeface="Adobe Arabic" pitchFamily="18" charset="-78"/>
                <a:cs typeface="Adobe Arabic" pitchFamily="18" charset="-78"/>
              </a:rPr>
              <a:t>After clusters are created we are using two algorithms, "Random Forest" and "</a:t>
            </a:r>
            <a:r>
              <a:rPr lang="en-US" sz="2600" dirty="0" err="1" smtClean="0">
                <a:latin typeface="Adobe Arabic" pitchFamily="18" charset="-78"/>
                <a:cs typeface="Adobe Arabic" pitchFamily="18" charset="-78"/>
              </a:rPr>
              <a:t>XGBoost</a:t>
            </a:r>
            <a:r>
              <a:rPr lang="en-US" sz="2600" dirty="0" smtClean="0">
                <a:latin typeface="Adobe Arabic" pitchFamily="18" charset="-78"/>
                <a:cs typeface="Adobe Arabic" pitchFamily="18" charset="-78"/>
              </a:rPr>
              <a:t>". For each cluster, both the algorithms are passed with the best parameters derived from </a:t>
            </a:r>
            <a:r>
              <a:rPr lang="en-US" sz="2600" dirty="0" err="1" smtClean="0">
                <a:latin typeface="Adobe Arabic" pitchFamily="18" charset="-78"/>
                <a:cs typeface="Adobe Arabic" pitchFamily="18" charset="-78"/>
              </a:rPr>
              <a:t>GridSearch</a:t>
            </a:r>
            <a:r>
              <a:rPr lang="en-US" sz="2600" dirty="0" smtClean="0">
                <a:latin typeface="Adobe Arabic" pitchFamily="18" charset="-78"/>
                <a:cs typeface="Adobe Arabic" pitchFamily="18" charset="-78"/>
              </a:rPr>
              <a:t>. </a:t>
            </a:r>
          </a:p>
          <a:p>
            <a:pPr marL="285750" lvl="0" indent="-285750">
              <a:spcBef>
                <a:spcPts val="960"/>
              </a:spcBef>
              <a:buSzPts val="1440"/>
              <a:buFont typeface="Courier New" pitchFamily="49" charset="0"/>
              <a:buChar char="o"/>
            </a:pPr>
            <a:r>
              <a:rPr lang="en-US" sz="2600" dirty="0" smtClean="0">
                <a:latin typeface="Adobe Arabic" pitchFamily="18" charset="-78"/>
                <a:cs typeface="Adobe Arabic" pitchFamily="18" charset="-78"/>
              </a:rPr>
              <a:t>We calculate the AUC scores for both models and select the model with the best score. </a:t>
            </a:r>
            <a:endParaRPr sz="2600" dirty="0" smtClean="0">
              <a:latin typeface="Adobe Arabic" pitchFamily="18" charset="-78"/>
              <a:cs typeface="Adobe Arabic" pitchFamily="18" charset="-78"/>
            </a:endParaRPr>
          </a:p>
          <a:p>
            <a:pPr marL="0" lvl="0" indent="0" algn="l" rtl="0">
              <a:spcBef>
                <a:spcPts val="960"/>
              </a:spcBef>
              <a:spcAft>
                <a:spcPts val="0"/>
              </a:spcAft>
              <a:buSzPts val="1440"/>
              <a:buNone/>
            </a:pPr>
            <a:r>
              <a:rPr lang="en-US" sz="2600" dirty="0" smtClean="0">
                <a:solidFill>
                  <a:schemeClr val="lt1"/>
                </a:solidFill>
                <a:latin typeface="Adobe Arabic" pitchFamily="18" charset="-78"/>
                <a:ea typeface="Times New Roman"/>
                <a:cs typeface="Adobe Arabic" pitchFamily="18" charset="-78"/>
                <a:sym typeface="Times New Roman"/>
              </a:rPr>
              <a:t>Q </a:t>
            </a:r>
            <a:r>
              <a:rPr lang="en-US" sz="2600" dirty="0">
                <a:solidFill>
                  <a:schemeClr val="lt1"/>
                </a:solidFill>
                <a:latin typeface="Adobe Arabic" pitchFamily="18" charset="-78"/>
                <a:ea typeface="Times New Roman"/>
                <a:cs typeface="Adobe Arabic" pitchFamily="18" charset="-78"/>
                <a:sym typeface="Times New Roman"/>
              </a:rPr>
              <a:t>7</a:t>
            </a:r>
            <a:r>
              <a:rPr lang="en-US" sz="2600" dirty="0" smtClean="0">
                <a:solidFill>
                  <a:schemeClr val="lt1"/>
                </a:solidFill>
                <a:latin typeface="Adobe Arabic" pitchFamily="18" charset="-78"/>
                <a:ea typeface="Times New Roman"/>
                <a:cs typeface="Adobe Arabic" pitchFamily="18" charset="-78"/>
                <a:sym typeface="Times New Roman"/>
              </a:rPr>
              <a:t>) </a:t>
            </a:r>
            <a:r>
              <a:rPr lang="en-US" sz="2600" dirty="0">
                <a:solidFill>
                  <a:schemeClr val="lt1"/>
                </a:solidFill>
                <a:latin typeface="Adobe Arabic" pitchFamily="18" charset="-78"/>
                <a:ea typeface="Times New Roman"/>
                <a:cs typeface="Adobe Arabic" pitchFamily="18" charset="-78"/>
                <a:sym typeface="Times New Roman"/>
              </a:rPr>
              <a:t>How Prediction was done?</a:t>
            </a:r>
            <a:endParaRPr sz="2600" dirty="0">
              <a:latin typeface="Adobe Arabic" pitchFamily="18" charset="-78"/>
              <a:cs typeface="Adobe Arabic" pitchFamily="18" charset="-78"/>
            </a:endParaRPr>
          </a:p>
          <a:p>
            <a:pPr marL="0" lvl="0" indent="0" algn="l" rtl="0">
              <a:spcBef>
                <a:spcPts val="960"/>
              </a:spcBef>
              <a:spcAft>
                <a:spcPts val="0"/>
              </a:spcAft>
              <a:buSzPts val="1440"/>
              <a:buNone/>
            </a:pPr>
            <a:r>
              <a:rPr lang="en-US" sz="2600" dirty="0">
                <a:solidFill>
                  <a:schemeClr val="lt1"/>
                </a:solidFill>
                <a:latin typeface="Adobe Arabic" pitchFamily="18" charset="-78"/>
                <a:ea typeface="Times New Roman"/>
                <a:cs typeface="Adobe Arabic" pitchFamily="18" charset="-78"/>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2600" dirty="0">
              <a:solidFill>
                <a:schemeClr val="lt1"/>
              </a:solidFill>
              <a:latin typeface="Adobe Arabic" pitchFamily="18" charset="-78"/>
              <a:ea typeface="Times New Roman"/>
              <a:cs typeface="Adobe Arabic" pitchFamily="18" charset="-78"/>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None/>
            </a:pPr>
            <a:r>
              <a:rPr lang="en-US" sz="2600" dirty="0" smtClean="0">
                <a:solidFill>
                  <a:schemeClr val="lt1"/>
                </a:solidFill>
                <a:latin typeface="Adobe Arabic" pitchFamily="18" charset="-78"/>
                <a:ea typeface="Times New Roman"/>
                <a:cs typeface="Adobe Arabic" pitchFamily="18" charset="-78"/>
                <a:sym typeface="Times New Roman"/>
              </a:rPr>
              <a:t>Q 8) What are the different stages of deployment?</a:t>
            </a:r>
            <a:endParaRPr sz="2600" dirty="0" smtClean="0">
              <a:latin typeface="Adobe Arabic" pitchFamily="18" charset="-78"/>
              <a:cs typeface="Adobe Arabic" pitchFamily="18" charset="-78"/>
            </a:endParaRPr>
          </a:p>
          <a:p>
            <a:pPr>
              <a:buFont typeface="Courier New" pitchFamily="49" charset="0"/>
              <a:buChar char="o"/>
            </a:pPr>
            <a:r>
              <a:rPr lang="en-IN" sz="2600" dirty="0" smtClean="0">
                <a:latin typeface="Adobe Arabic" pitchFamily="18" charset="-78"/>
                <a:cs typeface="Adobe Arabic" pitchFamily="18" charset="-78"/>
              </a:rPr>
              <a:t> We deployed  in a </a:t>
            </a:r>
            <a:r>
              <a:rPr lang="en-IN" sz="2600" dirty="0" err="1" smtClean="0">
                <a:latin typeface="Adobe Arabic" pitchFamily="18" charset="-78"/>
                <a:cs typeface="Adobe Arabic" pitchFamily="18" charset="-78"/>
              </a:rPr>
              <a:t>GitHub</a:t>
            </a:r>
            <a:r>
              <a:rPr lang="en-IN" sz="2600" dirty="0" smtClean="0">
                <a:latin typeface="Adobe Arabic" pitchFamily="18" charset="-78"/>
                <a:cs typeface="Adobe Arabic" pitchFamily="18" charset="-78"/>
              </a:rPr>
              <a:t>, AWS and GCP </a:t>
            </a:r>
            <a:r>
              <a:rPr lang="en-IN" sz="2600" dirty="0" smtClean="0">
                <a:latin typeface="Adobe Arabic" pitchFamily="18" charset="-78"/>
                <a:cs typeface="Adobe Arabic" pitchFamily="18" charset="-78"/>
              </a:rPr>
              <a:t>and </a:t>
            </a:r>
            <a:r>
              <a:rPr lang="en-IN" sz="2600" dirty="0" smtClean="0">
                <a:latin typeface="Adobe Arabic" pitchFamily="18" charset="-78"/>
                <a:cs typeface="Adobe Arabic" pitchFamily="18" charset="-78"/>
              </a:rPr>
              <a:t>we </a:t>
            </a:r>
            <a:r>
              <a:rPr lang="en-IN" sz="2600" dirty="0" smtClean="0">
                <a:latin typeface="Adobe Arabic" pitchFamily="18" charset="-78"/>
                <a:cs typeface="Adobe Arabic" pitchFamily="18" charset="-78"/>
              </a:rPr>
              <a:t>have given a </a:t>
            </a:r>
            <a:r>
              <a:rPr lang="en-IN" sz="2600" dirty="0" err="1" smtClean="0">
                <a:latin typeface="Adobe Arabic" pitchFamily="18" charset="-78"/>
                <a:cs typeface="Adobe Arabic" pitchFamily="18" charset="-78"/>
              </a:rPr>
              <a:t>GitHub</a:t>
            </a:r>
            <a:r>
              <a:rPr lang="en-IN" sz="2600" dirty="0" smtClean="0">
                <a:latin typeface="Adobe Arabic" pitchFamily="18" charset="-78"/>
                <a:cs typeface="Adobe Arabic" pitchFamily="18" charset="-78"/>
              </a:rPr>
              <a:t> repository pipeline where we have uploaded project code. </a:t>
            </a:r>
          </a:p>
          <a:p>
            <a:pPr>
              <a:buFont typeface="Courier New" pitchFamily="49" charset="0"/>
              <a:buChar char="o"/>
            </a:pPr>
            <a:r>
              <a:rPr lang="en-US" dirty="0" smtClean="0">
                <a:solidFill>
                  <a:schemeClr val="lt1"/>
                </a:solidFill>
                <a:latin typeface="Adobe Arabic" pitchFamily="18" charset="-78"/>
                <a:ea typeface="Times New Roman"/>
                <a:cs typeface="Adobe Arabic" pitchFamily="18" charset="-78"/>
                <a:sym typeface="Times New Roman"/>
              </a:rPr>
              <a:t>Once we deployed our code  in </a:t>
            </a:r>
            <a:r>
              <a:rPr lang="en-US" dirty="0" smtClean="0">
                <a:solidFill>
                  <a:schemeClr val="lt1"/>
                </a:solidFill>
                <a:latin typeface="Adobe Arabic" pitchFamily="18" charset="-78"/>
                <a:ea typeface="Times New Roman"/>
                <a:cs typeface="Adobe Arabic" pitchFamily="18" charset="-78"/>
                <a:sym typeface="Times New Roman"/>
              </a:rPr>
              <a:t>cloud</a:t>
            </a:r>
            <a:r>
              <a:rPr lang="en-US" dirty="0" smtClean="0">
                <a:solidFill>
                  <a:schemeClr val="lt1"/>
                </a:solidFill>
                <a:latin typeface="Adobe Arabic" pitchFamily="18" charset="-78"/>
                <a:ea typeface="Times New Roman"/>
                <a:cs typeface="Adobe Arabic" pitchFamily="18" charset="-78"/>
                <a:sym typeface="Times New Roman"/>
              </a:rPr>
              <a:t> </a:t>
            </a:r>
            <a:r>
              <a:rPr lang="en-US" dirty="0" smtClean="0">
                <a:solidFill>
                  <a:schemeClr val="lt1"/>
                </a:solidFill>
                <a:latin typeface="Adobe Arabic" pitchFamily="18" charset="-78"/>
                <a:ea typeface="Times New Roman"/>
                <a:cs typeface="Adobe Arabic" pitchFamily="18" charset="-78"/>
                <a:sym typeface="Times New Roman"/>
              </a:rPr>
              <a:t>and  we performed UAT using Postman</a:t>
            </a:r>
            <a:r>
              <a:rPr lang="en-US" dirty="0" smtClean="0">
                <a:solidFill>
                  <a:schemeClr val="lt1"/>
                </a:solidFill>
                <a:latin typeface="Adobe Arabic" pitchFamily="18" charset="-78"/>
                <a:ea typeface="Times New Roman"/>
                <a:cs typeface="Adobe Arabic" pitchFamily="18" charset="-78"/>
                <a:sym typeface="Times New Roman"/>
              </a:rPr>
              <a:t>.</a:t>
            </a:r>
          </a:p>
          <a:p>
            <a:pPr>
              <a:buFont typeface="Courier New" pitchFamily="49" charset="0"/>
              <a:buChar char="o"/>
            </a:pPr>
            <a:endParaRPr lang="en-US" dirty="0" smtClean="0">
              <a:latin typeface="Adobe Arabic" pitchFamily="18" charset="-78"/>
              <a:cs typeface="Adobe Arabic" pitchFamily="18" charset="-78"/>
              <a:sym typeface="Times New Roman"/>
            </a:endParaRPr>
          </a:p>
          <a:p>
            <a:pPr marL="285750" lvl="0" indent="-194310" algn="l" rtl="0">
              <a:spcBef>
                <a:spcPts val="960"/>
              </a:spcBef>
              <a:spcAft>
                <a:spcPts val="0"/>
              </a:spcAft>
              <a:buSzPts val="1440"/>
              <a:buFont typeface="Courier New" pitchFamily="49" charset="0"/>
              <a:buChar char="o"/>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5800" y="685800"/>
            <a:ext cx="11201400" cy="5609823"/>
          </a:xfrm>
          <a:prstGeom prst="rect">
            <a:avLst/>
          </a:prstGeom>
          <a:noFill/>
          <a:ln>
            <a:noFill/>
          </a:ln>
        </p:spPr>
        <p:txBody>
          <a:bodyPr spcFirstLastPara="1" wrap="square" lIns="91425" tIns="45700" rIns="91425" bIns="45700" anchor="ctr" anchorCtr="0">
            <a:normAutofit fontScale="47500" lnSpcReduction="20000"/>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endParaRPr lang="en-US" sz="3600" dirty="0" smtClean="0">
              <a:solidFill>
                <a:schemeClr val="accent1"/>
              </a:solidFill>
              <a:effectLst>
                <a:outerShdw blurRad="38100" dist="38100" dir="2700000" algn="tl">
                  <a:srgbClr val="000000">
                    <a:alpha val="43137"/>
                  </a:srgbClr>
                </a:outerShdw>
              </a:effectLst>
              <a:latin typeface="+mj-lt"/>
              <a:ea typeface="Times New Roman"/>
              <a:cs typeface="Times New Roman"/>
              <a:sym typeface="Times New Roman"/>
            </a:endParaRPr>
          </a:p>
          <a:p>
            <a:pPr marL="0" lvl="0" indent="0" algn="l" rtl="0">
              <a:spcBef>
                <a:spcPts val="1040"/>
              </a:spcBef>
              <a:spcAft>
                <a:spcPts val="0"/>
              </a:spcAft>
              <a:buSzPts val="1760"/>
              <a:buNone/>
            </a:pPr>
            <a:endParaRPr lang="en-US" sz="3600" dirty="0" smtClean="0">
              <a:solidFill>
                <a:schemeClr val="accent1"/>
              </a:solidFill>
              <a:effectLst>
                <a:outerShdw blurRad="38100" dist="38100" dir="2700000" algn="tl">
                  <a:srgbClr val="000000">
                    <a:alpha val="43137"/>
                  </a:srgbClr>
                </a:outerShdw>
              </a:effectLst>
              <a:latin typeface="+mj-lt"/>
              <a:ea typeface="Times New Roman"/>
              <a:cs typeface="Times New Roman"/>
              <a:sym typeface="Times New Roman"/>
            </a:endParaRPr>
          </a:p>
          <a:p>
            <a:pPr marL="0" lvl="0" indent="0" algn="l" rtl="0">
              <a:spcBef>
                <a:spcPts val="1040"/>
              </a:spcBef>
              <a:spcAft>
                <a:spcPts val="0"/>
              </a:spcAft>
              <a:buSzPts val="1760"/>
              <a:buNone/>
            </a:pPr>
            <a:r>
              <a:rPr lang="en-US" sz="5100" dirty="0" smtClean="0">
                <a:solidFill>
                  <a:schemeClr val="accent1"/>
                </a:solidFill>
                <a:effectLst>
                  <a:outerShdw blurRad="38100" dist="38100" dir="2700000" algn="tl">
                    <a:srgbClr val="000000">
                      <a:alpha val="43137"/>
                    </a:srgbClr>
                  </a:outerShdw>
                </a:effectLst>
                <a:latin typeface="+mj-lt"/>
                <a:ea typeface="Times New Roman"/>
                <a:cs typeface="Times New Roman"/>
                <a:sym typeface="Times New Roman"/>
              </a:rPr>
              <a:t>Objective</a:t>
            </a:r>
            <a:r>
              <a:rPr lang="en-US" sz="5100" dirty="0">
                <a:solidFill>
                  <a:schemeClr val="accent1"/>
                </a:solidFill>
                <a:effectLst>
                  <a:outerShdw blurRad="38100" dist="38100" dir="2700000" algn="tl">
                    <a:srgbClr val="000000">
                      <a:alpha val="43137"/>
                    </a:srgbClr>
                  </a:outerShdw>
                </a:effectLst>
                <a:latin typeface="+mj-lt"/>
                <a:ea typeface="Times New Roman"/>
                <a:cs typeface="Times New Roman"/>
                <a:sym typeface="Times New Roman"/>
              </a:rPr>
              <a:t>: </a:t>
            </a:r>
            <a:endParaRPr sz="5100" dirty="0" smtClean="0">
              <a:solidFill>
                <a:schemeClr val="accent1"/>
              </a:solidFill>
              <a:effectLst>
                <a:outerShdw blurRad="38100" dist="38100" dir="2700000" algn="tl">
                  <a:srgbClr val="000000">
                    <a:alpha val="43137"/>
                  </a:srgbClr>
                </a:outerShdw>
              </a:effectLst>
              <a:latin typeface="+mj-lt"/>
            </a:endParaRPr>
          </a:p>
          <a:p>
            <a:pPr>
              <a:buNone/>
            </a:pPr>
            <a:r>
              <a:rPr lang="en-US" sz="4800" dirty="0" smtClean="0">
                <a:latin typeface="Adobe Arabic" pitchFamily="18" charset="-78"/>
                <a:cs typeface="Adobe Arabic" pitchFamily="18" charset="-78"/>
              </a:rPr>
              <a:t>   </a:t>
            </a:r>
            <a:r>
              <a:rPr lang="en-US" sz="4800" dirty="0" smtClean="0">
                <a:latin typeface="Adobe Arabic" pitchFamily="18" charset="-78"/>
                <a:cs typeface="Adobe Arabic" pitchFamily="18" charset="-78"/>
              </a:rPr>
              <a:t>    To </a:t>
            </a:r>
            <a:r>
              <a:rPr lang="en-US" sz="4800" dirty="0" smtClean="0">
                <a:latin typeface="Adobe Arabic" pitchFamily="18" charset="-78"/>
                <a:cs typeface="Adobe Arabic" pitchFamily="18" charset="-78"/>
              </a:rPr>
              <a:t>build a classification methodology to predict the quality of wafer sensors based on the given training data. </a:t>
            </a:r>
            <a:r>
              <a:rPr lang="en-US" sz="4800" dirty="0" smtClean="0">
                <a:solidFill>
                  <a:schemeClr val="lt1"/>
                </a:solidFill>
                <a:latin typeface="Adobe Arabic" pitchFamily="18" charset="-78"/>
                <a:ea typeface="Times New Roman"/>
                <a:cs typeface="Adobe Arabic" pitchFamily="18" charset="-78"/>
                <a:sym typeface="Times New Roman"/>
              </a:rPr>
              <a:t>The </a:t>
            </a:r>
            <a:r>
              <a:rPr lang="en-US" sz="4800" dirty="0" smtClean="0">
                <a:solidFill>
                  <a:schemeClr val="lt1"/>
                </a:solidFill>
                <a:latin typeface="Adobe Arabic" pitchFamily="18" charset="-78"/>
                <a:ea typeface="Times New Roman"/>
                <a:cs typeface="Adobe Arabic" pitchFamily="18" charset="-78"/>
                <a:sym typeface="Times New Roman"/>
              </a:rPr>
              <a:t>model </a:t>
            </a:r>
            <a:r>
              <a:rPr lang="en-US" sz="4800" dirty="0" smtClean="0">
                <a:solidFill>
                  <a:schemeClr val="lt1"/>
                </a:solidFill>
                <a:latin typeface="Adobe Arabic" pitchFamily="18" charset="-78"/>
                <a:ea typeface="Times New Roman"/>
                <a:cs typeface="Adobe Arabic" pitchFamily="18" charset="-78"/>
                <a:sym typeface="Times New Roman"/>
              </a:rPr>
              <a:t>will detect </a:t>
            </a:r>
            <a:r>
              <a:rPr lang="en-US" sz="4800" dirty="0" smtClean="0">
                <a:solidFill>
                  <a:schemeClr val="lt1"/>
                </a:solidFill>
                <a:latin typeface="Adobe Arabic" pitchFamily="18" charset="-78"/>
                <a:ea typeface="Times New Roman"/>
                <a:cs typeface="Adobe Arabic" pitchFamily="18" charset="-78"/>
                <a:sym typeface="Times New Roman"/>
              </a:rPr>
              <a:t>non functional wafer and gives information of that wafer to user.</a:t>
            </a:r>
            <a:endParaRPr lang="en-IN" sz="4800" dirty="0" smtClean="0">
              <a:latin typeface="Adobe Arabic" pitchFamily="18" charset="-78"/>
              <a:cs typeface="Adobe Arabic" pitchFamily="18" charset="-78"/>
            </a:endParaRPr>
          </a:p>
          <a:p>
            <a:pPr marL="0" lvl="0" indent="0" algn="l" rtl="0">
              <a:spcBef>
                <a:spcPts val="1040"/>
              </a:spcBef>
              <a:spcAft>
                <a:spcPts val="0"/>
              </a:spcAft>
              <a:buSzPts val="1760"/>
              <a:buNone/>
            </a:pPr>
            <a:r>
              <a:rPr lang="en-US" sz="5100" dirty="0" smtClean="0">
                <a:solidFill>
                  <a:schemeClr val="accent1"/>
                </a:solidFill>
                <a:effectLst>
                  <a:outerShdw blurRad="38100" dist="38100" dir="2700000" algn="tl">
                    <a:srgbClr val="000000">
                      <a:alpha val="43137"/>
                    </a:srgbClr>
                  </a:outerShdw>
                </a:effectLst>
                <a:latin typeface="+mj-lt"/>
                <a:ea typeface="Times New Roman"/>
                <a:cs typeface="Times New Roman"/>
                <a:sym typeface="Times New Roman"/>
              </a:rPr>
              <a:t>Benefits</a:t>
            </a:r>
            <a:r>
              <a:rPr lang="en-US" sz="5100" dirty="0">
                <a:solidFill>
                  <a:schemeClr val="accent1"/>
                </a:solidFill>
                <a:effectLst>
                  <a:outerShdw blurRad="38100" dist="38100" dir="2700000" algn="tl">
                    <a:srgbClr val="000000">
                      <a:alpha val="43137"/>
                    </a:srgbClr>
                  </a:outerShdw>
                </a:effectLst>
                <a:latin typeface="+mj-lt"/>
                <a:ea typeface="Times New Roman"/>
                <a:cs typeface="Times New Roman"/>
                <a:sym typeface="Times New Roman"/>
              </a:rPr>
              <a:t>:</a:t>
            </a:r>
            <a:endParaRPr sz="5100" dirty="0">
              <a:solidFill>
                <a:schemeClr val="accent1"/>
              </a:solidFill>
              <a:effectLst>
                <a:outerShdw blurRad="38100" dist="38100" dir="2700000" algn="tl">
                  <a:srgbClr val="000000">
                    <a:alpha val="43137"/>
                  </a:srgbClr>
                </a:outerShdw>
              </a:effectLst>
              <a:latin typeface="+mj-lt"/>
            </a:endParaRPr>
          </a:p>
          <a:p>
            <a:pPr marL="742950" lvl="1" indent="-285750" algn="l" rtl="0">
              <a:spcBef>
                <a:spcPts val="960"/>
              </a:spcBef>
              <a:spcAft>
                <a:spcPts val="0"/>
              </a:spcAft>
              <a:buSzPts val="1440"/>
              <a:buFont typeface="Courier New" pitchFamily="49" charset="0"/>
              <a:buChar char="o"/>
            </a:pPr>
            <a:r>
              <a:rPr lang="en-US" sz="5500" dirty="0">
                <a:solidFill>
                  <a:schemeClr val="lt1"/>
                </a:solidFill>
                <a:latin typeface="Adobe Arabic" pitchFamily="18" charset="-78"/>
                <a:ea typeface="Times New Roman"/>
                <a:cs typeface="Adobe Arabic" pitchFamily="18" charset="-78"/>
                <a:sym typeface="Times New Roman"/>
              </a:rPr>
              <a:t>Detection </a:t>
            </a:r>
            <a:r>
              <a:rPr lang="en-US" sz="5500" dirty="0" smtClean="0">
                <a:solidFill>
                  <a:schemeClr val="lt1"/>
                </a:solidFill>
                <a:latin typeface="Adobe Arabic" pitchFamily="18" charset="-78"/>
                <a:ea typeface="Times New Roman"/>
                <a:cs typeface="Adobe Arabic" pitchFamily="18" charset="-78"/>
                <a:sym typeface="Times New Roman"/>
              </a:rPr>
              <a:t>of wafer which is soon going to be non functional.</a:t>
            </a:r>
            <a:endParaRPr sz="5500" dirty="0">
              <a:latin typeface="Adobe Arabic" pitchFamily="18" charset="-78"/>
              <a:cs typeface="Adobe Arabic" pitchFamily="18" charset="-78"/>
            </a:endParaRPr>
          </a:p>
          <a:p>
            <a:pPr marL="742950" lvl="1" indent="-285750" algn="l" rtl="0">
              <a:spcBef>
                <a:spcPts val="960"/>
              </a:spcBef>
              <a:spcAft>
                <a:spcPts val="0"/>
              </a:spcAft>
              <a:buSzPts val="1440"/>
              <a:buFont typeface="Courier New" pitchFamily="49" charset="0"/>
              <a:buChar char="o"/>
            </a:pPr>
            <a:r>
              <a:rPr lang="en-US" sz="5500" dirty="0">
                <a:solidFill>
                  <a:schemeClr val="lt1"/>
                </a:solidFill>
                <a:latin typeface="Adobe Arabic" pitchFamily="18" charset="-78"/>
                <a:ea typeface="Times New Roman"/>
                <a:cs typeface="Adobe Arabic" pitchFamily="18" charset="-78"/>
                <a:sym typeface="Times New Roman"/>
              </a:rPr>
              <a:t>Gives better insight </a:t>
            </a:r>
            <a:r>
              <a:rPr lang="en-US" sz="5500" dirty="0" smtClean="0">
                <a:solidFill>
                  <a:schemeClr val="lt1"/>
                </a:solidFill>
                <a:latin typeface="Adobe Arabic" pitchFamily="18" charset="-78"/>
                <a:ea typeface="Times New Roman"/>
                <a:cs typeface="Adobe Arabic" pitchFamily="18" charset="-78"/>
                <a:sym typeface="Times New Roman"/>
              </a:rPr>
              <a:t>of active and non active wafers.</a:t>
            </a:r>
            <a:endParaRPr sz="5500" dirty="0">
              <a:latin typeface="Adobe Arabic" pitchFamily="18" charset="-78"/>
              <a:cs typeface="Adobe Arabic" pitchFamily="18" charset="-78"/>
            </a:endParaRPr>
          </a:p>
          <a:p>
            <a:pPr marL="742950" lvl="1" indent="-285750" algn="l" rtl="0">
              <a:spcBef>
                <a:spcPts val="960"/>
              </a:spcBef>
              <a:spcAft>
                <a:spcPts val="0"/>
              </a:spcAft>
              <a:buSzPts val="1440"/>
              <a:buFont typeface="Courier New" pitchFamily="49" charset="0"/>
              <a:buChar char="o"/>
            </a:pPr>
            <a:r>
              <a:rPr lang="en-US" sz="5500" dirty="0">
                <a:solidFill>
                  <a:schemeClr val="lt1"/>
                </a:solidFill>
                <a:latin typeface="Adobe Arabic" pitchFamily="18" charset="-78"/>
                <a:ea typeface="Times New Roman"/>
                <a:cs typeface="Adobe Arabic" pitchFamily="18" charset="-78"/>
                <a:sym typeface="Times New Roman"/>
              </a:rPr>
              <a:t>Helps in easy flow for </a:t>
            </a:r>
            <a:r>
              <a:rPr lang="en-US" sz="5500" dirty="0" smtClean="0">
                <a:solidFill>
                  <a:schemeClr val="lt1"/>
                </a:solidFill>
                <a:latin typeface="Adobe Arabic" pitchFamily="18" charset="-78"/>
                <a:ea typeface="Times New Roman"/>
                <a:cs typeface="Adobe Arabic" pitchFamily="18" charset="-78"/>
                <a:sym typeface="Times New Roman"/>
              </a:rPr>
              <a:t>managing </a:t>
            </a:r>
            <a:r>
              <a:rPr lang="en-US" sz="5500" dirty="0">
                <a:solidFill>
                  <a:schemeClr val="lt1"/>
                </a:solidFill>
                <a:latin typeface="Adobe Arabic" pitchFamily="18" charset="-78"/>
                <a:ea typeface="Times New Roman"/>
                <a:cs typeface="Adobe Arabic" pitchFamily="18" charset="-78"/>
                <a:sym typeface="Times New Roman"/>
              </a:rPr>
              <a:t>resources.</a:t>
            </a:r>
            <a:endParaRPr sz="5500" dirty="0">
              <a:latin typeface="Adobe Arabic" pitchFamily="18" charset="-78"/>
              <a:cs typeface="Adobe Arabic" pitchFamily="18" charset="-78"/>
            </a:endParaRPr>
          </a:p>
          <a:p>
            <a:pPr marL="742950" lvl="1" indent="-285750" algn="l" rtl="0">
              <a:spcBef>
                <a:spcPts val="960"/>
              </a:spcBef>
              <a:spcAft>
                <a:spcPts val="0"/>
              </a:spcAft>
              <a:buSzPts val="1440"/>
              <a:buFont typeface="Courier New" pitchFamily="49" charset="0"/>
              <a:buChar char="o"/>
            </a:pPr>
            <a:r>
              <a:rPr lang="en-US" sz="5500" dirty="0" smtClean="0">
                <a:solidFill>
                  <a:schemeClr val="lt1"/>
                </a:solidFill>
                <a:latin typeface="Adobe Arabic" pitchFamily="18" charset="-78"/>
                <a:ea typeface="Times New Roman"/>
                <a:cs typeface="Adobe Arabic" pitchFamily="18" charset="-78"/>
                <a:sym typeface="Times New Roman"/>
              </a:rPr>
              <a:t>It will reduce Manual inspection for wafers </a:t>
            </a:r>
            <a:r>
              <a:rPr lang="en-US" sz="5500" dirty="0" smtClean="0">
                <a:solidFill>
                  <a:schemeClr val="lt1"/>
                </a:solidFill>
                <a:latin typeface="Adobe Arabic" pitchFamily="18" charset="-78"/>
                <a:ea typeface="Times New Roman"/>
                <a:cs typeface="Adobe Arabic" pitchFamily="18" charset="-78"/>
                <a:sym typeface="Times New Roman"/>
              </a:rPr>
              <a:t>.</a:t>
            </a:r>
          </a:p>
          <a:p>
            <a:pPr marL="742950" lvl="1">
              <a:spcBef>
                <a:spcPts val="960"/>
              </a:spcBef>
              <a:buSzPts val="1440"/>
              <a:buFont typeface="Courier New" pitchFamily="49" charset="0"/>
              <a:buChar char="o"/>
            </a:pPr>
            <a:r>
              <a:rPr lang="en-IN" sz="5500" dirty="0" smtClean="0">
                <a:latin typeface="Adobe Arabic" pitchFamily="18" charset="-78"/>
                <a:ea typeface="Times New Roman"/>
                <a:cs typeface="Adobe Arabic" pitchFamily="18" charset="-78"/>
                <a:sym typeface="Times New Roman"/>
              </a:rPr>
              <a:t>User </a:t>
            </a:r>
            <a:r>
              <a:rPr lang="en-IN" sz="5500" dirty="0" smtClean="0">
                <a:latin typeface="Adobe Arabic" pitchFamily="18" charset="-78"/>
                <a:ea typeface="Times New Roman"/>
                <a:cs typeface="Adobe Arabic" pitchFamily="18" charset="-78"/>
                <a:sym typeface="Times New Roman"/>
              </a:rPr>
              <a:t>Friendly</a:t>
            </a:r>
          </a:p>
          <a:p>
            <a:pPr marL="742950" lvl="1">
              <a:spcBef>
                <a:spcPts val="960"/>
              </a:spcBef>
              <a:buSzPts val="1440"/>
              <a:buFont typeface="Noto Sans Symbols"/>
              <a:buChar char="⮚"/>
            </a:pPr>
            <a:r>
              <a:rPr lang="en-IN" sz="5500" dirty="0" smtClean="0">
                <a:latin typeface="Adobe Arabic" pitchFamily="18" charset="-78"/>
                <a:ea typeface="Times New Roman"/>
                <a:cs typeface="Adobe Arabic" pitchFamily="18" charset="-78"/>
                <a:sym typeface="Times New Roman"/>
              </a:rPr>
              <a:t>Gives better insight of data</a:t>
            </a:r>
          </a:p>
          <a:p>
            <a:pPr marL="742950" lvl="1">
              <a:spcBef>
                <a:spcPts val="960"/>
              </a:spcBef>
              <a:buSzPts val="1440"/>
              <a:buFont typeface="Noto Sans Symbols"/>
              <a:buChar char="⮚"/>
            </a:pPr>
            <a:r>
              <a:rPr lang="en-IN" sz="5500" dirty="0" smtClean="0">
                <a:latin typeface="Adobe Arabic" pitchFamily="18" charset="-78"/>
                <a:cs typeface="Adobe Arabic" pitchFamily="18" charset="-78"/>
                <a:sym typeface="Times New Roman"/>
              </a:rPr>
              <a:t>Help millions of businesses</a:t>
            </a:r>
            <a:endParaRPr lang="en-IN" sz="5500" dirty="0" smtClean="0">
              <a:latin typeface="Adobe Arabic" pitchFamily="18" charset="-78"/>
              <a:cs typeface="Adobe Arabic" pitchFamily="18" charset="-78"/>
            </a:endParaRPr>
          </a:p>
          <a:p>
            <a:pPr marL="742950" lvl="1">
              <a:spcBef>
                <a:spcPts val="960"/>
              </a:spcBef>
              <a:buSzPts val="1440"/>
              <a:buFont typeface="Courier New" pitchFamily="49" charset="0"/>
              <a:buChar char="o"/>
            </a:pPr>
            <a:endParaRPr lang="en-IN" sz="3200" dirty="0" smtClean="0">
              <a:latin typeface="Adobe Arabic" pitchFamily="18" charset="-78"/>
              <a:ea typeface="Times New Roman"/>
              <a:cs typeface="Adobe Arabic" pitchFamily="18" charset="-78"/>
              <a:sym typeface="Times New Roman"/>
            </a:endParaRPr>
          </a:p>
          <a:p>
            <a:pPr marL="742950" lvl="1" indent="-285750" algn="l" rtl="0">
              <a:spcBef>
                <a:spcPts val="960"/>
              </a:spcBef>
              <a:spcAft>
                <a:spcPts val="0"/>
              </a:spcAft>
              <a:buSzPts val="1440"/>
              <a:buFont typeface="Courier New" pitchFamily="49" charset="0"/>
              <a:buChar char="o"/>
            </a:pPr>
            <a:endParaRPr lang="en-US" sz="3200" dirty="0" smtClean="0">
              <a:solidFill>
                <a:schemeClr val="lt1"/>
              </a:solidFill>
              <a:latin typeface="Adobe Arabic" pitchFamily="18" charset="-78"/>
              <a:ea typeface="Times New Roman"/>
              <a:cs typeface="Adobe Arabic" pitchFamily="18" charset="-78"/>
              <a:sym typeface="Times New Roman"/>
            </a:endParaRPr>
          </a:p>
          <a:p>
            <a:pPr marL="0" lvl="0" indent="0" algn="l" rtl="0">
              <a:spcBef>
                <a:spcPts val="1000"/>
              </a:spcBef>
              <a:spcAft>
                <a:spcPts val="0"/>
              </a:spcAft>
              <a:buSzPts val="1600"/>
              <a:buNone/>
            </a:pPr>
            <a:endParaRPr sz="3200" dirty="0">
              <a:latin typeface="Adobe Arabic" pitchFamily="18" charset="-78"/>
              <a:cs typeface="Adobe Arabic" pitchFamily="18" charset="-78"/>
            </a:endParaRPr>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3600" dirty="0">
                <a:solidFill>
                  <a:schemeClr val="accent1"/>
                </a:solidFill>
                <a:effectLst>
                  <a:outerShdw blurRad="38100" dist="38100" dir="2700000" algn="tl">
                    <a:srgbClr val="000000">
                      <a:alpha val="43137"/>
                    </a:srgbClr>
                  </a:outerShdw>
                </a:effectLst>
                <a:latin typeface="+mj-lt"/>
                <a:ea typeface="Times New Roman"/>
                <a:cs typeface="Times New Roman"/>
                <a:sym typeface="Times New Roman"/>
              </a:rPr>
              <a:t>Data Sharing Agreement :</a:t>
            </a:r>
            <a:endParaRPr sz="3600" dirty="0">
              <a:solidFill>
                <a:schemeClr val="accent1"/>
              </a:solidFill>
              <a:effectLst>
                <a:outerShdw blurRad="38100" dist="38100" dir="2700000" algn="tl">
                  <a:srgbClr val="000000">
                    <a:alpha val="43137"/>
                  </a:srgbClr>
                </a:outerShdw>
              </a:effectLst>
              <a:latin typeface="+mj-lt"/>
            </a:endParaRPr>
          </a:p>
          <a:p>
            <a:pPr marL="742950" lvl="1">
              <a:spcBef>
                <a:spcPts val="960"/>
              </a:spcBef>
              <a:buSzPts val="1440"/>
              <a:buFont typeface="Courier New" pitchFamily="49" charset="0"/>
              <a:buChar char="o"/>
            </a:pPr>
            <a:r>
              <a:rPr lang="en-US" sz="3200" dirty="0">
                <a:solidFill>
                  <a:schemeClr val="lt1"/>
                </a:solidFill>
                <a:latin typeface="Adobe Arabic" pitchFamily="18" charset="-78"/>
                <a:ea typeface="Times New Roman"/>
                <a:cs typeface="Adobe Arabic" pitchFamily="18" charset="-78"/>
                <a:sym typeface="Times New Roman"/>
              </a:rPr>
              <a:t>Sample file name </a:t>
            </a:r>
            <a:r>
              <a:rPr lang="en-US" sz="3200" dirty="0" smtClean="0">
                <a:solidFill>
                  <a:schemeClr val="lt1"/>
                </a:solidFill>
                <a:latin typeface="Adobe Arabic" pitchFamily="18" charset="-78"/>
                <a:ea typeface="Times New Roman"/>
                <a:cs typeface="Adobe Arabic" pitchFamily="18" charset="-78"/>
                <a:sym typeface="Times New Roman"/>
              </a:rPr>
              <a:t>(example : Wafer_15010_130532)</a:t>
            </a:r>
            <a:endParaRPr sz="3200" dirty="0">
              <a:latin typeface="Adobe Arabic" pitchFamily="18" charset="-78"/>
              <a:cs typeface="Adobe Arabic" pitchFamily="18" charset="-78"/>
            </a:endParaRPr>
          </a:p>
          <a:p>
            <a:pPr marL="742950" lvl="1" indent="-285750" algn="l" rtl="0">
              <a:spcBef>
                <a:spcPts val="960"/>
              </a:spcBef>
              <a:spcAft>
                <a:spcPts val="0"/>
              </a:spcAft>
              <a:buSzPts val="1440"/>
              <a:buFont typeface="Courier New" pitchFamily="49" charset="0"/>
              <a:buChar char="o"/>
            </a:pPr>
            <a:r>
              <a:rPr lang="en-US" sz="3200" dirty="0">
                <a:solidFill>
                  <a:schemeClr val="lt1"/>
                </a:solidFill>
                <a:latin typeface="Adobe Arabic" pitchFamily="18" charset="-78"/>
                <a:ea typeface="Times New Roman"/>
                <a:cs typeface="Adobe Arabic" pitchFamily="18" charset="-78"/>
                <a:sym typeface="Times New Roman"/>
              </a:rPr>
              <a:t>Length of date stamp(8 digits)</a:t>
            </a:r>
            <a:endParaRPr sz="3200" dirty="0">
              <a:latin typeface="Adobe Arabic" pitchFamily="18" charset="-78"/>
              <a:cs typeface="Adobe Arabic" pitchFamily="18" charset="-78"/>
            </a:endParaRPr>
          </a:p>
          <a:p>
            <a:pPr marL="742950" lvl="1" indent="-285750" algn="l" rtl="0">
              <a:spcBef>
                <a:spcPts val="960"/>
              </a:spcBef>
              <a:spcAft>
                <a:spcPts val="0"/>
              </a:spcAft>
              <a:buSzPts val="1440"/>
              <a:buFont typeface="Courier New" pitchFamily="49" charset="0"/>
              <a:buChar char="o"/>
            </a:pPr>
            <a:r>
              <a:rPr lang="en-US" sz="3200" dirty="0" smtClean="0">
                <a:solidFill>
                  <a:schemeClr val="lt1"/>
                </a:solidFill>
                <a:latin typeface="Adobe Arabic" pitchFamily="18" charset="-78"/>
                <a:ea typeface="Times New Roman"/>
                <a:cs typeface="Adobe Arabic" pitchFamily="18" charset="-78"/>
                <a:sym typeface="Times New Roman"/>
              </a:rPr>
              <a:t>Number </a:t>
            </a:r>
            <a:r>
              <a:rPr lang="en-US" sz="3200" dirty="0">
                <a:solidFill>
                  <a:schemeClr val="lt1"/>
                </a:solidFill>
                <a:latin typeface="Adobe Arabic" pitchFamily="18" charset="-78"/>
                <a:ea typeface="Times New Roman"/>
                <a:cs typeface="Adobe Arabic" pitchFamily="18" charset="-78"/>
                <a:sym typeface="Times New Roman"/>
              </a:rPr>
              <a:t>of </a:t>
            </a:r>
            <a:r>
              <a:rPr lang="en-US" sz="3200" dirty="0" smtClean="0">
                <a:solidFill>
                  <a:schemeClr val="lt1"/>
                </a:solidFill>
                <a:latin typeface="Adobe Arabic" pitchFamily="18" charset="-78"/>
                <a:ea typeface="Times New Roman"/>
                <a:cs typeface="Adobe Arabic" pitchFamily="18" charset="-78"/>
                <a:sym typeface="Times New Roman"/>
              </a:rPr>
              <a:t>Columns(590)</a:t>
            </a:r>
            <a:endParaRPr sz="3200" dirty="0">
              <a:latin typeface="Adobe Arabic" pitchFamily="18" charset="-78"/>
              <a:cs typeface="Adobe Arabic" pitchFamily="18" charset="-78"/>
            </a:endParaRPr>
          </a:p>
          <a:p>
            <a:pPr marL="742950" lvl="1">
              <a:spcBef>
                <a:spcPts val="960"/>
              </a:spcBef>
              <a:buSzPts val="1440"/>
              <a:buFont typeface="Courier New" pitchFamily="49" charset="0"/>
              <a:buChar char="o"/>
            </a:pPr>
            <a:r>
              <a:rPr lang="en-US" sz="3200" dirty="0">
                <a:solidFill>
                  <a:schemeClr val="lt1"/>
                </a:solidFill>
                <a:latin typeface="Adobe Arabic" pitchFamily="18" charset="-78"/>
                <a:ea typeface="Times New Roman"/>
                <a:cs typeface="Adobe Arabic" pitchFamily="18" charset="-78"/>
                <a:sym typeface="Times New Roman"/>
              </a:rPr>
              <a:t>Column names </a:t>
            </a:r>
            <a:r>
              <a:rPr lang="en-US" sz="3200" dirty="0" smtClean="0">
                <a:solidFill>
                  <a:schemeClr val="lt1"/>
                </a:solidFill>
                <a:latin typeface="Adobe Arabic" pitchFamily="18" charset="-78"/>
                <a:ea typeface="Times New Roman"/>
                <a:cs typeface="Adobe Arabic" pitchFamily="18" charset="-78"/>
                <a:sym typeface="Times New Roman"/>
              </a:rPr>
              <a:t>(Sensor-1 to Sensor-590)</a:t>
            </a:r>
            <a:endParaRPr sz="3200" dirty="0">
              <a:latin typeface="Adobe Arabic" pitchFamily="18" charset="-78"/>
              <a:cs typeface="Adobe Arabic" pitchFamily="18" charset="-78"/>
            </a:endParaRPr>
          </a:p>
          <a:p>
            <a:pPr marL="742950" lvl="1" indent="-285750" algn="l" rtl="0">
              <a:spcBef>
                <a:spcPts val="960"/>
              </a:spcBef>
              <a:spcAft>
                <a:spcPts val="0"/>
              </a:spcAft>
              <a:buSzPts val="1440"/>
              <a:buFont typeface="Courier New" pitchFamily="49" charset="0"/>
              <a:buChar char="o"/>
            </a:pPr>
            <a:r>
              <a:rPr lang="en-US" sz="3200" dirty="0">
                <a:solidFill>
                  <a:schemeClr val="lt1"/>
                </a:solidFill>
                <a:latin typeface="Adobe Arabic" pitchFamily="18" charset="-78"/>
                <a:ea typeface="Times New Roman"/>
                <a:cs typeface="Adobe Arabic" pitchFamily="18" charset="-78"/>
                <a:sym typeface="Times New Roman"/>
              </a:rPr>
              <a:t>Column data </a:t>
            </a:r>
            <a:r>
              <a:rPr lang="en-US" sz="3200" dirty="0" smtClean="0">
                <a:solidFill>
                  <a:schemeClr val="lt1"/>
                </a:solidFill>
                <a:latin typeface="Adobe Arabic" pitchFamily="18" charset="-78"/>
                <a:ea typeface="Times New Roman"/>
                <a:cs typeface="Adobe Arabic" pitchFamily="18" charset="-78"/>
                <a:sym typeface="Times New Roman"/>
              </a:rPr>
              <a:t>type(integer)</a:t>
            </a:r>
            <a:endParaRPr sz="3200" dirty="0">
              <a:latin typeface="Adobe Arabic" pitchFamily="18" charset="-78"/>
              <a:cs typeface="Adobe Arabic" pitchFamily="18" charset="-78"/>
            </a:endParaRPr>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762000" y="2286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3600" dirty="0">
                <a:solidFill>
                  <a:schemeClr val="accent1"/>
                </a:solidFill>
                <a:effectLst>
                  <a:outerShdw blurRad="38100" dist="38100" dir="2700000" algn="tl">
                    <a:srgbClr val="000000">
                      <a:alpha val="43137"/>
                    </a:srgbClr>
                  </a:outerShdw>
                </a:effectLst>
                <a:latin typeface="+mj-lt"/>
                <a:ea typeface="Times New Roman"/>
                <a:cs typeface="Times New Roman"/>
                <a:sym typeface="Times New Roman"/>
              </a:rPr>
              <a:t>Architecture</a:t>
            </a:r>
            <a:endParaRPr sz="3600" dirty="0">
              <a:solidFill>
                <a:schemeClr val="accent1"/>
              </a:solidFill>
              <a:effectLst>
                <a:outerShdw blurRad="38100" dist="38100" dir="2700000" algn="tl">
                  <a:srgbClr val="000000">
                    <a:alpha val="43137"/>
                  </a:srgbClr>
                </a:outerShdw>
              </a:effectLst>
              <a:latin typeface="+mj-lt"/>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4" name="Picture 3"/>
          <p:cNvPicPr/>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cx1="http://schemas.microsoft.com/office/drawing/2015/9/8/chartex" xmlns:cx="http://schemas.microsoft.com/office/drawing/2014/chartex" xmlns:wpc="http://schemas.microsoft.com/office/word/2010/wordprocessingCanvas" xmlns="" val="0"/>
              </a:ext>
            </a:extLst>
          </a:blip>
          <a:stretch>
            <a:fillRect/>
          </a:stretch>
        </p:blipFill>
        <p:spPr>
          <a:xfrm>
            <a:off x="381000" y="1219200"/>
            <a:ext cx="11506200" cy="50993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1353800" cy="228600"/>
          </a:xfrm>
        </p:spPr>
        <p:txBody>
          <a:bodyPr>
            <a:normAutofit fontScale="90000"/>
          </a:bodyPr>
          <a:lstStyle/>
          <a:p>
            <a:endParaRPr lang="en-IN" dirty="0"/>
          </a:p>
        </p:txBody>
      </p:sp>
      <p:sp>
        <p:nvSpPr>
          <p:cNvPr id="3" name="Content Placeholder 2"/>
          <p:cNvSpPr>
            <a:spLocks noGrp="1"/>
          </p:cNvSpPr>
          <p:nvPr>
            <p:ph idx="1"/>
          </p:nvPr>
        </p:nvSpPr>
        <p:spPr>
          <a:xfrm>
            <a:off x="228600" y="609600"/>
            <a:ext cx="11734800" cy="5845208"/>
          </a:xfrm>
        </p:spPr>
        <p:txBody>
          <a:bodyPr>
            <a:normAutofit fontScale="92500" lnSpcReduction="20000"/>
          </a:bodyPr>
          <a:lstStyle/>
          <a:p>
            <a:pPr marL="285750" indent="-285750">
              <a:buNone/>
            </a:pPr>
            <a:r>
              <a:rPr lang="en-IN" dirty="0" smtClean="0">
                <a:latin typeface="Adobe Arabic" pitchFamily="18" charset="-78"/>
                <a:cs typeface="Adobe Arabic" pitchFamily="18" charset="-78"/>
              </a:rPr>
              <a:t>  </a:t>
            </a:r>
            <a:r>
              <a:rPr lang="en-IN" sz="2400" dirty="0" smtClean="0">
                <a:solidFill>
                  <a:schemeClr val="accent1"/>
                </a:solidFill>
                <a:effectLst>
                  <a:outerShdw blurRad="38100" dist="38100" dir="2700000" algn="tl">
                    <a:srgbClr val="000000">
                      <a:alpha val="43137"/>
                    </a:srgbClr>
                  </a:outerShdw>
                </a:effectLst>
                <a:latin typeface="+mj-lt"/>
                <a:cs typeface="Adobe Arabic" pitchFamily="18" charset="-78"/>
              </a:rPr>
              <a:t>Choose </a:t>
            </a:r>
            <a:r>
              <a:rPr lang="en-IN" sz="2400" dirty="0" smtClean="0">
                <a:solidFill>
                  <a:schemeClr val="accent1"/>
                </a:solidFill>
                <a:effectLst>
                  <a:outerShdw blurRad="38100" dist="38100" dir="2700000" algn="tl">
                    <a:srgbClr val="000000">
                      <a:alpha val="43137"/>
                    </a:srgbClr>
                  </a:outerShdw>
                </a:effectLst>
                <a:latin typeface="+mj-lt"/>
                <a:cs typeface="Adobe Arabic" pitchFamily="18" charset="-78"/>
              </a:rPr>
              <a:t>Data Source:</a:t>
            </a:r>
          </a:p>
          <a:p>
            <a:pPr>
              <a:buNone/>
            </a:pPr>
            <a:r>
              <a:rPr lang="en-IN" dirty="0" smtClean="0">
                <a:latin typeface="Adobe Arabic" pitchFamily="18" charset="-78"/>
                <a:cs typeface="Adobe Arabic" pitchFamily="18" charset="-78"/>
              </a:rPr>
              <a:t>      For </a:t>
            </a:r>
            <a:r>
              <a:rPr lang="en-IN" dirty="0" smtClean="0">
                <a:latin typeface="Adobe Arabic" pitchFamily="18" charset="-78"/>
                <a:cs typeface="Adobe Arabic" pitchFamily="18" charset="-78"/>
              </a:rPr>
              <a:t>the convenience of user we have giving multiple data sources from where user can </a:t>
            </a:r>
            <a:r>
              <a:rPr lang="en-IN" dirty="0" smtClean="0">
                <a:latin typeface="Adobe Arabic" pitchFamily="18" charset="-78"/>
                <a:cs typeface="Adobe Arabic" pitchFamily="18" charset="-78"/>
              </a:rPr>
              <a:t>upload his </a:t>
            </a:r>
            <a:r>
              <a:rPr lang="en-IN" dirty="0" smtClean="0">
                <a:latin typeface="Adobe Arabic" pitchFamily="18" charset="-78"/>
                <a:cs typeface="Adobe Arabic" pitchFamily="18" charset="-78"/>
              </a:rPr>
              <a:t>data on the web app. User can upload from clouds (AWS, Azure, GCP), Databases(Mongo, Cassandra, </a:t>
            </a:r>
            <a:r>
              <a:rPr lang="en-IN" dirty="0" err="1" smtClean="0">
                <a:latin typeface="Adobe Arabic" pitchFamily="18" charset="-78"/>
                <a:cs typeface="Adobe Arabic" pitchFamily="18" charset="-78"/>
              </a:rPr>
              <a:t>MySQL</a:t>
            </a:r>
            <a:r>
              <a:rPr lang="en-IN" dirty="0" smtClean="0">
                <a:latin typeface="Adobe Arabic" pitchFamily="18" charset="-78"/>
                <a:cs typeface="Adobe Arabic" pitchFamily="18" charset="-78"/>
              </a:rPr>
              <a:t>) and local machine</a:t>
            </a:r>
            <a:r>
              <a:rPr lang="en-IN" dirty="0" smtClean="0">
                <a:latin typeface="Adobe Arabic" pitchFamily="18" charset="-78"/>
                <a:cs typeface="Adobe Arabic" pitchFamily="18" charset="-78"/>
              </a:rPr>
              <a:t>.</a:t>
            </a:r>
          </a:p>
          <a:p>
            <a:pPr>
              <a:buNone/>
            </a:pPr>
            <a:r>
              <a:rPr lang="en-GB" sz="2600" dirty="0" smtClean="0">
                <a:solidFill>
                  <a:schemeClr val="accent1"/>
                </a:solidFill>
                <a:effectLst>
                  <a:outerShdw blurRad="38100" dist="38100" dir="2700000" algn="tl">
                    <a:srgbClr val="000000">
                      <a:alpha val="43137"/>
                    </a:srgbClr>
                  </a:outerShdw>
                </a:effectLst>
                <a:latin typeface="+mj-lt"/>
                <a:cs typeface="Adobe Arabic" pitchFamily="18" charset="-78"/>
              </a:rPr>
              <a:t>Data </a:t>
            </a:r>
            <a:r>
              <a:rPr lang="en-GB" sz="2600" dirty="0" err="1" smtClean="0">
                <a:solidFill>
                  <a:schemeClr val="accent1"/>
                </a:solidFill>
                <a:effectLst>
                  <a:outerShdw blurRad="38100" dist="38100" dir="2700000" algn="tl">
                    <a:srgbClr val="000000">
                      <a:alpha val="43137"/>
                    </a:srgbClr>
                  </a:outerShdw>
                </a:effectLst>
                <a:latin typeface="+mj-lt"/>
                <a:cs typeface="Adobe Arabic" pitchFamily="18" charset="-78"/>
              </a:rPr>
              <a:t>Preprocessing</a:t>
            </a:r>
            <a:r>
              <a:rPr lang="en-GB" sz="2600" dirty="0" smtClean="0">
                <a:solidFill>
                  <a:schemeClr val="accent1"/>
                </a:solidFill>
                <a:effectLst>
                  <a:outerShdw blurRad="38100" dist="38100" dir="2700000" algn="tl">
                    <a:srgbClr val="000000">
                      <a:alpha val="43137"/>
                    </a:srgbClr>
                  </a:outerShdw>
                </a:effectLst>
                <a:latin typeface="+mj-lt"/>
                <a:cs typeface="Adobe Arabic" pitchFamily="18" charset="-78"/>
              </a:rPr>
              <a:t>:</a:t>
            </a:r>
            <a:endParaRPr lang="en-GB" sz="2600" dirty="0" smtClean="0">
              <a:solidFill>
                <a:schemeClr val="accent1"/>
              </a:solidFill>
              <a:effectLst>
                <a:outerShdw blurRad="38100" dist="38100" dir="2700000" algn="tl">
                  <a:srgbClr val="000000">
                    <a:alpha val="43137"/>
                  </a:srgbClr>
                </a:outerShdw>
              </a:effectLst>
              <a:latin typeface="+mj-lt"/>
              <a:cs typeface="Adobe Arabic" pitchFamily="18" charset="-78"/>
            </a:endParaRPr>
          </a:p>
          <a:p>
            <a:pPr marL="0" indent="0">
              <a:buNone/>
            </a:pPr>
            <a:r>
              <a:rPr lang="en-GB" dirty="0" smtClean="0">
                <a:latin typeface="Adobe Arabic" pitchFamily="18" charset="-78"/>
                <a:cs typeface="Adobe Arabic" pitchFamily="18" charset="-78"/>
              </a:rPr>
              <a:t>      Data </a:t>
            </a:r>
            <a:r>
              <a:rPr lang="en-GB" dirty="0" err="1" smtClean="0">
                <a:latin typeface="Adobe Arabic" pitchFamily="18" charset="-78"/>
                <a:cs typeface="Adobe Arabic" pitchFamily="18" charset="-78"/>
              </a:rPr>
              <a:t>preprocessing</a:t>
            </a:r>
            <a:r>
              <a:rPr lang="en-GB" dirty="0" smtClean="0">
                <a:latin typeface="Adobe Arabic" pitchFamily="18" charset="-78"/>
                <a:cs typeface="Adobe Arabic" pitchFamily="18" charset="-78"/>
              </a:rPr>
              <a:t> is the process of transforming raw data into an understandable format. It is also an </a:t>
            </a:r>
            <a:r>
              <a:rPr lang="en-GB" dirty="0" smtClean="0">
                <a:latin typeface="Adobe Arabic" pitchFamily="18" charset="-78"/>
                <a:cs typeface="Adobe Arabic" pitchFamily="18" charset="-78"/>
              </a:rPr>
              <a:t>    important </a:t>
            </a:r>
            <a:r>
              <a:rPr lang="en-GB" dirty="0" smtClean="0">
                <a:latin typeface="Adobe Arabic" pitchFamily="18" charset="-78"/>
                <a:cs typeface="Adobe Arabic" pitchFamily="18" charset="-78"/>
              </a:rPr>
              <a:t>step in data mining as we cannot work with raw data. The quality of the data should be </a:t>
            </a:r>
            <a:r>
              <a:rPr lang="en-GB" dirty="0" smtClean="0">
                <a:latin typeface="Adobe Arabic" pitchFamily="18" charset="-78"/>
                <a:cs typeface="Adobe Arabic" pitchFamily="18" charset="-78"/>
              </a:rPr>
              <a:t>checked</a:t>
            </a:r>
          </a:p>
          <a:p>
            <a:pPr marL="0" indent="0">
              <a:buNone/>
            </a:pPr>
            <a:r>
              <a:rPr lang="en-GB" dirty="0" smtClean="0">
                <a:latin typeface="Adobe Arabic" pitchFamily="18" charset="-78"/>
                <a:cs typeface="Adobe Arabic" pitchFamily="18" charset="-78"/>
              </a:rPr>
              <a:t> </a:t>
            </a:r>
            <a:r>
              <a:rPr lang="en-GB" dirty="0" smtClean="0">
                <a:latin typeface="Adobe Arabic" pitchFamily="18" charset="-78"/>
                <a:cs typeface="Adobe Arabic" pitchFamily="18" charset="-78"/>
              </a:rPr>
              <a:t>before applying machine learning or data mining algorithms.</a:t>
            </a:r>
          </a:p>
          <a:p>
            <a:pPr marL="0" indent="0">
              <a:buNone/>
            </a:pPr>
            <a:r>
              <a:rPr lang="en-GB" dirty="0" smtClean="0">
                <a:latin typeface="Adobe Arabic" pitchFamily="18" charset="-78"/>
                <a:cs typeface="Adobe Arabic" pitchFamily="18" charset="-78"/>
              </a:rPr>
              <a:t>Data </a:t>
            </a:r>
            <a:r>
              <a:rPr lang="en-GB" dirty="0" err="1" smtClean="0">
                <a:latin typeface="Adobe Arabic" pitchFamily="18" charset="-78"/>
                <a:cs typeface="Adobe Arabic" pitchFamily="18" charset="-78"/>
              </a:rPr>
              <a:t>Preprocessing</a:t>
            </a:r>
            <a:r>
              <a:rPr lang="en-GB" dirty="0" smtClean="0">
                <a:latin typeface="Adobe Arabic" pitchFamily="18" charset="-78"/>
                <a:cs typeface="Adobe Arabic" pitchFamily="18" charset="-78"/>
              </a:rPr>
              <a:t> will be having the following sections:</a:t>
            </a:r>
          </a:p>
          <a:p>
            <a:pPr fontAlgn="base">
              <a:buFont typeface="Courier New" panose="02070309020205020404" pitchFamily="49" charset="0"/>
              <a:buChar char="o"/>
            </a:pPr>
            <a:r>
              <a:rPr lang="en-GB" dirty="0" smtClean="0">
                <a:latin typeface="Adobe Arabic" pitchFamily="18" charset="-78"/>
                <a:cs typeface="Adobe Arabic" pitchFamily="18" charset="-78"/>
              </a:rPr>
              <a:t>Delete Columns</a:t>
            </a:r>
          </a:p>
          <a:p>
            <a:pPr fontAlgn="base">
              <a:buFont typeface="Courier New" panose="02070309020205020404" pitchFamily="49" charset="0"/>
              <a:buChar char="o"/>
            </a:pPr>
            <a:r>
              <a:rPr lang="en-GB" dirty="0" smtClean="0">
                <a:latin typeface="Adobe Arabic" pitchFamily="18" charset="-78"/>
                <a:cs typeface="Adobe Arabic" pitchFamily="18" charset="-78"/>
              </a:rPr>
              <a:t>Handle Outliers</a:t>
            </a:r>
          </a:p>
          <a:p>
            <a:pPr fontAlgn="base">
              <a:buFont typeface="Courier New" panose="02070309020205020404" pitchFamily="49" charset="0"/>
              <a:buChar char="o"/>
            </a:pPr>
            <a:r>
              <a:rPr lang="en-GB" dirty="0" smtClean="0">
                <a:latin typeface="Adobe Arabic" pitchFamily="18" charset="-78"/>
                <a:cs typeface="Adobe Arabic" pitchFamily="18" charset="-78"/>
              </a:rPr>
              <a:t>Handle Duplicate Data</a:t>
            </a:r>
          </a:p>
          <a:p>
            <a:pPr fontAlgn="base">
              <a:buFont typeface="Courier New" panose="02070309020205020404" pitchFamily="49" charset="0"/>
              <a:buChar char="o"/>
            </a:pPr>
            <a:r>
              <a:rPr lang="en-GB" dirty="0" smtClean="0">
                <a:latin typeface="Adobe Arabic" pitchFamily="18" charset="-78"/>
                <a:cs typeface="Adobe Arabic" pitchFamily="18" charset="-78"/>
              </a:rPr>
              <a:t>Handle Missing Data</a:t>
            </a:r>
          </a:p>
          <a:p>
            <a:pPr fontAlgn="base">
              <a:buFont typeface="Courier New" panose="02070309020205020404" pitchFamily="49" charset="0"/>
              <a:buChar char="o"/>
            </a:pPr>
            <a:r>
              <a:rPr lang="en-GB" dirty="0" smtClean="0">
                <a:latin typeface="Adobe Arabic" pitchFamily="18" charset="-78"/>
                <a:cs typeface="Adobe Arabic" pitchFamily="18" charset="-78"/>
              </a:rPr>
              <a:t>Handle Imbalanced Data</a:t>
            </a:r>
          </a:p>
          <a:p>
            <a:pPr>
              <a:buNone/>
            </a:pPr>
            <a:endParaRPr lang="en-IN" dirty="0">
              <a:latin typeface="Adobe Arabic" pitchFamily="18" charset="-78"/>
              <a:cs typeface="Adobe Arabic" pitchFamily="18"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418306"/>
          </a:xfrm>
        </p:spPr>
        <p:txBody>
          <a:bodyPr>
            <a:normAutofit fontScale="90000"/>
          </a:bodyPr>
          <a:lstStyle/>
          <a:p>
            <a:endParaRPr lang="en-IN" dirty="0"/>
          </a:p>
        </p:txBody>
      </p:sp>
      <p:sp>
        <p:nvSpPr>
          <p:cNvPr id="3" name="Content Placeholder 2"/>
          <p:cNvSpPr>
            <a:spLocks noGrp="1"/>
          </p:cNvSpPr>
          <p:nvPr>
            <p:ph idx="1"/>
          </p:nvPr>
        </p:nvSpPr>
        <p:spPr>
          <a:xfrm>
            <a:off x="304800" y="762000"/>
            <a:ext cx="11582400" cy="5692808"/>
          </a:xfrm>
        </p:spPr>
        <p:txBody>
          <a:bodyPr>
            <a:normAutofit fontScale="92500" lnSpcReduction="10000"/>
          </a:bodyPr>
          <a:lstStyle/>
          <a:p>
            <a:pPr>
              <a:spcBef>
                <a:spcPts val="0"/>
              </a:spcBef>
              <a:buSzPts val="1760"/>
              <a:buNone/>
            </a:pPr>
            <a:r>
              <a:rPr lang="en-IN" sz="3200" dirty="0" smtClean="0">
                <a:solidFill>
                  <a:schemeClr val="accent1"/>
                </a:solidFill>
                <a:effectLst>
                  <a:outerShdw blurRad="38100" dist="38100" dir="2700000" algn="tl">
                    <a:srgbClr val="000000">
                      <a:alpha val="43137"/>
                    </a:srgbClr>
                  </a:outerShdw>
                </a:effectLst>
                <a:latin typeface="Times New Roman"/>
                <a:ea typeface="Times New Roman"/>
                <a:cs typeface="Times New Roman"/>
                <a:sym typeface="Times New Roman"/>
              </a:rPr>
              <a:t>EDA:</a:t>
            </a:r>
          </a:p>
          <a:p>
            <a:pPr marL="0" indent="0">
              <a:buNone/>
            </a:pPr>
            <a:r>
              <a:rPr lang="en-GB" sz="2800" dirty="0" smtClean="0">
                <a:latin typeface="Adobe Arabic" pitchFamily="18" charset="-78"/>
                <a:cs typeface="Adobe Arabic" pitchFamily="18" charset="-78"/>
              </a:rPr>
              <a:t>Exploratory Data Analysis is a process of examining or understanding the data and extracting insights or main characteristics of the data. EDA is generally classified into two methods, i.e. graphical analysis and non-graphical analysis. EDA is very essential because it is a good practice to first understand the problem statement and the various relationships between the data features before getting your hands dirty.</a:t>
            </a:r>
          </a:p>
          <a:p>
            <a:pPr marL="0" indent="0">
              <a:buNone/>
            </a:pPr>
            <a:r>
              <a:rPr lang="en-GB" sz="2800" dirty="0" smtClean="0">
                <a:latin typeface="Adobe Arabic" pitchFamily="18" charset="-78"/>
                <a:cs typeface="Adobe Arabic" pitchFamily="18" charset="-78"/>
              </a:rPr>
              <a:t>EDA will be having the followings sections:</a:t>
            </a:r>
          </a:p>
          <a:p>
            <a:pPr fontAlgn="base">
              <a:buFont typeface="Courier New" panose="02070309020205020404" pitchFamily="49" charset="0"/>
              <a:buChar char="o"/>
            </a:pPr>
            <a:r>
              <a:rPr lang="en-GB" sz="2800" dirty="0" smtClean="0">
                <a:latin typeface="Adobe Arabic" pitchFamily="18" charset="-78"/>
                <a:cs typeface="Adobe Arabic" pitchFamily="18" charset="-78"/>
              </a:rPr>
              <a:t>Data Summary</a:t>
            </a:r>
          </a:p>
          <a:p>
            <a:pPr fontAlgn="base">
              <a:buFont typeface="Courier New" panose="02070309020205020404" pitchFamily="49" charset="0"/>
              <a:buChar char="o"/>
            </a:pPr>
            <a:r>
              <a:rPr lang="en-GB" sz="2800" dirty="0" smtClean="0">
                <a:latin typeface="Adobe Arabic" pitchFamily="18" charset="-78"/>
                <a:cs typeface="Adobe Arabic" pitchFamily="18" charset="-78"/>
              </a:rPr>
              <a:t>Show Dataset</a:t>
            </a:r>
          </a:p>
          <a:p>
            <a:pPr fontAlgn="base">
              <a:buFont typeface="Courier New" panose="02070309020205020404" pitchFamily="49" charset="0"/>
              <a:buChar char="o"/>
            </a:pPr>
            <a:r>
              <a:rPr lang="en-GB" sz="2800" dirty="0" smtClean="0">
                <a:latin typeface="Adobe Arabic" pitchFamily="18" charset="-78"/>
                <a:cs typeface="Adobe Arabic" pitchFamily="18" charset="-78"/>
              </a:rPr>
              <a:t>Missing Values Report</a:t>
            </a:r>
          </a:p>
          <a:p>
            <a:pPr fontAlgn="base">
              <a:buFont typeface="Courier New" panose="02070309020205020404" pitchFamily="49" charset="0"/>
              <a:buChar char="o"/>
            </a:pPr>
            <a:r>
              <a:rPr lang="en-GB" sz="2800" dirty="0" smtClean="0">
                <a:latin typeface="Adobe Arabic" pitchFamily="18" charset="-78"/>
                <a:cs typeface="Adobe Arabic" pitchFamily="18" charset="-78"/>
              </a:rPr>
              <a:t>Correlation Report</a:t>
            </a:r>
          </a:p>
          <a:p>
            <a:pPr fontAlgn="base">
              <a:buFont typeface="Courier New" panose="02070309020205020404" pitchFamily="49" charset="0"/>
              <a:buChar char="o"/>
            </a:pPr>
            <a:r>
              <a:rPr lang="en-GB" sz="2800" dirty="0" smtClean="0">
                <a:latin typeface="Adobe Arabic" pitchFamily="18" charset="-78"/>
                <a:cs typeface="Adobe Arabic" pitchFamily="18" charset="-78"/>
              </a:rPr>
              <a:t>Outlier Report</a:t>
            </a:r>
          </a:p>
          <a:p>
            <a:pPr fontAlgn="base">
              <a:buFont typeface="Courier New" panose="02070309020205020404" pitchFamily="49" charset="0"/>
              <a:buChar char="o"/>
            </a:pPr>
            <a:r>
              <a:rPr lang="en-GB" sz="2800" dirty="0" smtClean="0">
                <a:latin typeface="Adobe Arabic" pitchFamily="18" charset="-78"/>
                <a:cs typeface="Adobe Arabic" pitchFamily="18" charset="-78"/>
              </a:rPr>
              <a:t>Plots</a:t>
            </a:r>
          </a:p>
          <a:p>
            <a:pPr fontAlgn="base">
              <a:buFont typeface="Courier New" panose="02070309020205020404" pitchFamily="49" charset="0"/>
              <a:buChar char="o"/>
            </a:pPr>
            <a:r>
              <a:rPr lang="en-GB" sz="2800" dirty="0" smtClean="0">
                <a:latin typeface="Adobe Arabic" pitchFamily="18" charset="-78"/>
                <a:cs typeface="Adobe Arabic" pitchFamily="18" charset="-78"/>
              </a:rPr>
              <a:t>Profiler Report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89706"/>
          </a:xfrm>
        </p:spPr>
        <p:txBody>
          <a:bodyPr>
            <a:normAutofit fontScale="90000"/>
          </a:bodyPr>
          <a:lstStyle/>
          <a:p>
            <a:endParaRPr lang="en-IN" dirty="0"/>
          </a:p>
        </p:txBody>
      </p:sp>
      <p:sp>
        <p:nvSpPr>
          <p:cNvPr id="3" name="Content Placeholder 2"/>
          <p:cNvSpPr>
            <a:spLocks noGrp="1"/>
          </p:cNvSpPr>
          <p:nvPr>
            <p:ph idx="1"/>
          </p:nvPr>
        </p:nvSpPr>
        <p:spPr>
          <a:xfrm>
            <a:off x="304800" y="609600"/>
            <a:ext cx="11658600" cy="5845208"/>
          </a:xfrm>
        </p:spPr>
        <p:txBody>
          <a:bodyPr>
            <a:normAutofit lnSpcReduction="10000"/>
          </a:bodyPr>
          <a:lstStyle/>
          <a:p>
            <a:pPr>
              <a:buNone/>
            </a:pPr>
            <a:r>
              <a:rPr lang="en-GB" sz="3200" dirty="0"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Feature Engineering: </a:t>
            </a:r>
            <a:endParaRPr lang="en-GB" sz="3200" b="1" dirty="0"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GB" sz="2800" dirty="0" smtClean="0">
                <a:latin typeface="Adobe Arabic" pitchFamily="18" charset="-78"/>
                <a:cs typeface="Adobe Arabic" pitchFamily="18" charset="-78"/>
              </a:rPr>
              <a:t>Data Science is not a field where theoretical understanding helps you to start a career. It totally depends on the projects you do and the practice you have done that determines your probability of success. Feature engineering is a very important aspect of machine learning and data science and should never be ignored. The main goal of Feature engineering is to get the best results from the algorithms.</a:t>
            </a:r>
          </a:p>
          <a:p>
            <a:pPr marL="0" indent="0">
              <a:buNone/>
            </a:pPr>
            <a:r>
              <a:rPr lang="en-GB" sz="2800" dirty="0" smtClean="0">
                <a:latin typeface="Adobe Arabic" pitchFamily="18" charset="-78"/>
                <a:cs typeface="Adobe Arabic" pitchFamily="18" charset="-78"/>
              </a:rPr>
              <a:t>Feature Engineering will be having the following sections:</a:t>
            </a:r>
          </a:p>
          <a:p>
            <a:pPr fontAlgn="base">
              <a:buFont typeface="Courier New" panose="02070309020205020404" pitchFamily="49" charset="0"/>
              <a:buChar char="o"/>
            </a:pPr>
            <a:r>
              <a:rPr lang="en-GB" sz="2800" dirty="0" smtClean="0">
                <a:latin typeface="Adobe Arabic" pitchFamily="18" charset="-78"/>
                <a:cs typeface="Adobe Arabic" pitchFamily="18" charset="-78"/>
              </a:rPr>
              <a:t>Handle Columns </a:t>
            </a:r>
            <a:r>
              <a:rPr lang="en-GB" sz="2800" dirty="0" err="1" smtClean="0">
                <a:latin typeface="Adobe Arabic" pitchFamily="18" charset="-78"/>
                <a:cs typeface="Adobe Arabic" pitchFamily="18" charset="-78"/>
              </a:rPr>
              <a:t>DataType</a:t>
            </a:r>
            <a:endParaRPr lang="en-GB" sz="2800" dirty="0" smtClean="0">
              <a:latin typeface="Adobe Arabic" pitchFamily="18" charset="-78"/>
              <a:cs typeface="Adobe Arabic" pitchFamily="18" charset="-78"/>
            </a:endParaRPr>
          </a:p>
          <a:p>
            <a:pPr fontAlgn="base">
              <a:buFont typeface="Courier New" panose="02070309020205020404" pitchFamily="49" charset="0"/>
              <a:buChar char="o"/>
            </a:pPr>
            <a:r>
              <a:rPr lang="en-GB" sz="2800" dirty="0" smtClean="0">
                <a:latin typeface="Adobe Arabic" pitchFamily="18" charset="-78"/>
                <a:cs typeface="Adobe Arabic" pitchFamily="18" charset="-78"/>
              </a:rPr>
              <a:t>Encodings</a:t>
            </a:r>
          </a:p>
          <a:p>
            <a:pPr fontAlgn="base">
              <a:buFont typeface="Courier New" panose="02070309020205020404" pitchFamily="49" charset="0"/>
              <a:buChar char="o"/>
            </a:pPr>
            <a:r>
              <a:rPr lang="en-GB" sz="2800" dirty="0" smtClean="0">
                <a:latin typeface="Adobe Arabic" pitchFamily="18" charset="-78"/>
                <a:cs typeface="Adobe Arabic" pitchFamily="18" charset="-78"/>
              </a:rPr>
              <a:t>Scaling</a:t>
            </a:r>
          </a:p>
          <a:p>
            <a:pPr fontAlgn="base">
              <a:buFont typeface="Courier New" panose="02070309020205020404" pitchFamily="49" charset="0"/>
              <a:buChar char="o"/>
            </a:pPr>
            <a:r>
              <a:rPr lang="en-GB" sz="2800" dirty="0" smtClean="0">
                <a:latin typeface="Adobe Arabic" pitchFamily="18" charset="-78"/>
                <a:cs typeface="Adobe Arabic" pitchFamily="18" charset="-78"/>
              </a:rPr>
              <a:t>Train Test Split</a:t>
            </a:r>
          </a:p>
          <a:p>
            <a:pPr fontAlgn="base">
              <a:buFont typeface="Courier New" panose="02070309020205020404" pitchFamily="49" charset="0"/>
              <a:buChar char="o"/>
            </a:pPr>
            <a:r>
              <a:rPr lang="en-GB" sz="2800" dirty="0" smtClean="0">
                <a:latin typeface="Adobe Arabic" pitchFamily="18" charset="-78"/>
                <a:cs typeface="Adobe Arabic" pitchFamily="18" charset="-78"/>
              </a:rPr>
              <a:t>Feature Selection</a:t>
            </a:r>
          </a:p>
          <a:p>
            <a:pPr fontAlgn="base">
              <a:buFont typeface="Courier New" panose="02070309020205020404" pitchFamily="49" charset="0"/>
              <a:buChar char="o"/>
            </a:pPr>
            <a:r>
              <a:rPr lang="en-GB" sz="2800" dirty="0" smtClean="0">
                <a:latin typeface="Adobe Arabic" pitchFamily="18" charset="-78"/>
                <a:cs typeface="Adobe Arabic" pitchFamily="18" charset="-78"/>
              </a:rPr>
              <a:t>Dimension Reduction</a:t>
            </a:r>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89706"/>
          </a:xfrm>
        </p:spPr>
        <p:txBody>
          <a:bodyPr>
            <a:normAutofit fontScale="90000"/>
          </a:bodyPr>
          <a:lstStyle/>
          <a:p>
            <a:endParaRPr lang="en-IN" dirty="0"/>
          </a:p>
        </p:txBody>
      </p:sp>
      <p:sp>
        <p:nvSpPr>
          <p:cNvPr id="3" name="Content Placeholder 2"/>
          <p:cNvSpPr>
            <a:spLocks noGrp="1"/>
          </p:cNvSpPr>
          <p:nvPr>
            <p:ph idx="1"/>
          </p:nvPr>
        </p:nvSpPr>
        <p:spPr>
          <a:xfrm>
            <a:off x="228600" y="533400"/>
            <a:ext cx="11734800" cy="5921408"/>
          </a:xfrm>
        </p:spPr>
        <p:txBody>
          <a:bodyPr>
            <a:normAutofit fontScale="77500" lnSpcReduction="20000"/>
          </a:bodyPr>
          <a:lstStyle/>
          <a:p>
            <a:pPr marL="285750" indent="-285750">
              <a:buNone/>
            </a:pPr>
            <a:r>
              <a:rPr lang="en-IN" sz="3200" dirty="0"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Download Model’s Binary File:</a:t>
            </a:r>
          </a:p>
          <a:p>
            <a:r>
              <a:rPr lang="en-IN" sz="3400" dirty="0" smtClean="0">
                <a:latin typeface="Adobe Arabic" pitchFamily="18" charset="-78"/>
                <a:cs typeface="Adobe Arabic" pitchFamily="18" charset="-78"/>
              </a:rPr>
              <a:t>Allowing the user downloading the binary file of his model will provide the user flexibility to use the binary model and predict on the test whenever where ever required else he can use our web app’s prediction for doing the prediction.</a:t>
            </a:r>
          </a:p>
          <a:p>
            <a:endParaRPr lang="en-IN" sz="3200" dirty="0" smtClean="0">
              <a:latin typeface="Times New Roman" panose="02020603050405020304" pitchFamily="18" charset="0"/>
              <a:cs typeface="Times New Roman" panose="02020603050405020304" pitchFamily="18" charset="0"/>
            </a:endParaRPr>
          </a:p>
          <a:p>
            <a:pPr marL="285750" indent="-285750">
              <a:buNone/>
            </a:pPr>
            <a:r>
              <a:rPr lang="en-IN" sz="3200" dirty="0" smtClean="0">
                <a:solidFill>
                  <a:schemeClr val="accent1"/>
                </a:solidFill>
                <a:latin typeface="Times New Roman" panose="02020603050405020304" pitchFamily="18" charset="0"/>
                <a:cs typeface="Times New Roman" panose="02020603050405020304" pitchFamily="18" charset="0"/>
              </a:rPr>
              <a:t>Prediction:</a:t>
            </a:r>
          </a:p>
          <a:p>
            <a:r>
              <a:rPr lang="en-IN" sz="3100" dirty="0" smtClean="0">
                <a:latin typeface="Adobe Arabic" pitchFamily="18" charset="-78"/>
                <a:cs typeface="Adobe Arabic" pitchFamily="18" charset="-78"/>
              </a:rPr>
              <a:t>In this section of the web app, the user will have to upload his binary file which was made after the model training. Using this binary file prediction will be made on the test data.</a:t>
            </a:r>
          </a:p>
          <a:p>
            <a:endParaRPr lang="en-IN" sz="3200" dirty="0" smtClean="0">
              <a:latin typeface="Times New Roman" panose="02020603050405020304" pitchFamily="18" charset="0"/>
              <a:cs typeface="Times New Roman" panose="02020603050405020304" pitchFamily="18" charset="0"/>
            </a:endParaRPr>
          </a:p>
          <a:p>
            <a:pPr marL="285750" indent="-285750">
              <a:buNone/>
            </a:pPr>
            <a:r>
              <a:rPr lang="en-IN" sz="3200" dirty="0"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Download Report:</a:t>
            </a:r>
          </a:p>
          <a:p>
            <a:r>
              <a:rPr lang="en-IN" sz="3100" dirty="0" smtClean="0">
                <a:latin typeface="Adobe Arabic" pitchFamily="18" charset="-78"/>
                <a:cs typeface="Adobe Arabic" pitchFamily="18" charset="-78"/>
              </a:rPr>
              <a:t>The user can download a detailed report of all the tasks performed by him.</a:t>
            </a:r>
          </a:p>
          <a:p>
            <a:endParaRPr lang="en-IN" sz="3200" dirty="0" smtClean="0">
              <a:latin typeface="Times New Roman" panose="02020603050405020304" pitchFamily="18" charset="0"/>
              <a:cs typeface="Times New Roman" panose="02020603050405020304" pitchFamily="18" charset="0"/>
            </a:endParaRPr>
          </a:p>
          <a:p>
            <a:pPr marL="285750" indent="-285750">
              <a:buNone/>
            </a:pPr>
            <a:r>
              <a:rPr lang="en-IN" sz="3200" dirty="0"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Schedule Training:</a:t>
            </a:r>
          </a:p>
          <a:p>
            <a:r>
              <a:rPr lang="en-IN" sz="3100" dirty="0" smtClean="0">
                <a:latin typeface="Adobe Arabic" pitchFamily="18" charset="-78"/>
                <a:cs typeface="Adobe Arabic" pitchFamily="18" charset="-78"/>
              </a:rPr>
              <a:t>The scheduler can be used if the user doesn’t want to train the model instantly. The user can schedule the training time and the model will be automatically trained at that particular time. User will also receive a notification email.</a:t>
            </a:r>
          </a:p>
          <a:p>
            <a:pPr>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457200" y="304800"/>
            <a:ext cx="112776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3500" dirty="0">
                <a:solidFill>
                  <a:schemeClr val="accent1"/>
                </a:solidFill>
                <a:effectLst>
                  <a:outerShdw blurRad="38100" dist="38100" dir="2700000" algn="tl">
                    <a:srgbClr val="000000">
                      <a:alpha val="43137"/>
                    </a:srgbClr>
                  </a:outerShdw>
                </a:effectLst>
                <a:latin typeface="+mj-lt"/>
                <a:ea typeface="Times New Roman"/>
                <a:cs typeface="Times New Roman"/>
                <a:sym typeface="Times New Roman"/>
              </a:rPr>
              <a:t>Data Validation and Data Transformation :</a:t>
            </a:r>
            <a:endParaRPr sz="3500" dirty="0">
              <a:solidFill>
                <a:schemeClr val="accent1"/>
              </a:solidFill>
              <a:effectLst>
                <a:outerShdw blurRad="38100" dist="38100" dir="2700000" algn="tl">
                  <a:srgbClr val="000000">
                    <a:alpha val="43137"/>
                  </a:srgbClr>
                </a:outerShdw>
              </a:effectLst>
              <a:latin typeface="+mj-lt"/>
            </a:endParaRPr>
          </a:p>
          <a:p>
            <a:pPr marL="742950" lvl="1">
              <a:spcBef>
                <a:spcPts val="960"/>
              </a:spcBef>
              <a:buSzPts val="1440"/>
              <a:buFont typeface="Courier New" pitchFamily="49" charset="0"/>
              <a:buChar char="o"/>
            </a:pPr>
            <a:r>
              <a:rPr lang="en-US" sz="2400" dirty="0" smtClean="0">
                <a:solidFill>
                  <a:schemeClr val="accent1"/>
                </a:solidFill>
                <a:effectLst>
                  <a:outerShdw blurRad="38100" dist="38100" dir="2700000" algn="tl">
                    <a:srgbClr val="000000">
                      <a:alpha val="43137"/>
                    </a:srgbClr>
                  </a:outerShdw>
                </a:effectLst>
                <a:latin typeface="Adobe Arabic" pitchFamily="18" charset="-78"/>
                <a:cs typeface="Adobe Arabic" pitchFamily="18" charset="-78"/>
              </a:rPr>
              <a:t>Name Validation- </a:t>
            </a:r>
            <a:r>
              <a:rPr lang="en-US" sz="2400" dirty="0" smtClean="0">
                <a:latin typeface="Adobe Arabic" pitchFamily="18" charset="-78"/>
                <a:cs typeface="Adobe Arabic" pitchFamily="18" charset="-78"/>
              </a:rPr>
              <a:t>We validate the name of the files based on the given name in the schema file. We have created a </a:t>
            </a:r>
            <a:r>
              <a:rPr lang="en-US" sz="2400" dirty="0" err="1" smtClean="0">
                <a:latin typeface="Adobe Arabic" pitchFamily="18" charset="-78"/>
                <a:cs typeface="Adobe Arabic" pitchFamily="18" charset="-78"/>
              </a:rPr>
              <a:t>regex</a:t>
            </a:r>
            <a:r>
              <a:rPr lang="en-US" sz="2400" dirty="0" smtClean="0">
                <a:latin typeface="Adobe Arabic" pitchFamily="18" charset="-78"/>
                <a:cs typeface="Adobe Arabic" pitchFamily="18" charset="-78"/>
              </a:rPr>
              <a:t> pattern as per the name given in the schema file to use for validation. After validating the pattern in the name, we check for the length of date in the file name as well as the length of time in the file name. If all the values are as per requirement, we move such files to "</a:t>
            </a:r>
            <a:r>
              <a:rPr lang="en-US" sz="2400" dirty="0" err="1" smtClean="0">
                <a:latin typeface="Adobe Arabic" pitchFamily="18" charset="-78"/>
                <a:cs typeface="Adobe Arabic" pitchFamily="18" charset="-78"/>
              </a:rPr>
              <a:t>Good_Data_Folder</a:t>
            </a:r>
            <a:r>
              <a:rPr lang="en-US" sz="2400" dirty="0" smtClean="0">
                <a:latin typeface="Adobe Arabic" pitchFamily="18" charset="-78"/>
                <a:cs typeface="Adobe Arabic" pitchFamily="18" charset="-78"/>
              </a:rPr>
              <a:t>" else we move such files to "</a:t>
            </a:r>
            <a:r>
              <a:rPr lang="en-US" sz="2400" dirty="0" err="1" smtClean="0">
                <a:latin typeface="Adobe Arabic" pitchFamily="18" charset="-78"/>
                <a:cs typeface="Adobe Arabic" pitchFamily="18" charset="-78"/>
              </a:rPr>
              <a:t>Bad_Data_Folder</a:t>
            </a:r>
            <a:r>
              <a:rPr lang="en-US" sz="2400" dirty="0" smtClean="0">
                <a:latin typeface="Adobe Arabic" pitchFamily="18" charset="-78"/>
                <a:cs typeface="Adobe Arabic" pitchFamily="18" charset="-78"/>
              </a:rPr>
              <a:t>."</a:t>
            </a:r>
            <a:r>
              <a:rPr lang="en-US" sz="2400" dirty="0" smtClean="0">
                <a:solidFill>
                  <a:schemeClr val="lt1"/>
                </a:solidFill>
                <a:latin typeface="Adobe Arabic" pitchFamily="18" charset="-78"/>
                <a:ea typeface="Times New Roman"/>
                <a:cs typeface="Adobe Arabic" pitchFamily="18" charset="-78"/>
                <a:sym typeface="Times New Roman"/>
              </a:rPr>
              <a:t>Number </a:t>
            </a:r>
            <a:r>
              <a:rPr lang="en-US" sz="2400" dirty="0">
                <a:solidFill>
                  <a:schemeClr val="lt1"/>
                </a:solidFill>
                <a:latin typeface="Adobe Arabic" pitchFamily="18" charset="-78"/>
                <a:ea typeface="Times New Roman"/>
                <a:cs typeface="Adobe Arabic" pitchFamily="18" charset="-78"/>
                <a:sym typeface="Times New Roman"/>
              </a:rPr>
              <a:t>of Columns – Validation of number of columns present in the files, and if it doesn't match then the file is moved to "</a:t>
            </a:r>
            <a:r>
              <a:rPr lang="en-US" sz="2400" dirty="0" err="1">
                <a:solidFill>
                  <a:schemeClr val="lt1"/>
                </a:solidFill>
                <a:latin typeface="Adobe Arabic" pitchFamily="18" charset="-78"/>
                <a:ea typeface="Times New Roman"/>
                <a:cs typeface="Adobe Arabic" pitchFamily="18" charset="-78"/>
                <a:sym typeface="Times New Roman"/>
              </a:rPr>
              <a:t>Bad_Data_Folder</a:t>
            </a:r>
            <a:r>
              <a:rPr lang="en-US" sz="2400" dirty="0">
                <a:solidFill>
                  <a:schemeClr val="lt1"/>
                </a:solidFill>
                <a:latin typeface="Adobe Arabic" pitchFamily="18" charset="-78"/>
                <a:ea typeface="Times New Roman"/>
                <a:cs typeface="Adobe Arabic" pitchFamily="18" charset="-78"/>
                <a:sym typeface="Times New Roman"/>
              </a:rPr>
              <a:t>.“</a:t>
            </a:r>
            <a:endParaRPr sz="2400" dirty="0">
              <a:latin typeface="Adobe Arabic" pitchFamily="18" charset="-78"/>
              <a:cs typeface="Adobe Arabic" pitchFamily="18" charset="-78"/>
            </a:endParaRPr>
          </a:p>
          <a:p>
            <a:pPr marL="742950" lvl="1" indent="-285750" algn="l" rtl="0">
              <a:spcBef>
                <a:spcPts val="960"/>
              </a:spcBef>
              <a:spcAft>
                <a:spcPts val="0"/>
              </a:spcAft>
              <a:buSzPts val="1440"/>
              <a:buFont typeface="Courier New" pitchFamily="49" charset="0"/>
              <a:buChar char="o"/>
            </a:pPr>
            <a:r>
              <a:rPr lang="en-US" sz="2400" dirty="0">
                <a:solidFill>
                  <a:schemeClr val="accent1"/>
                </a:solidFill>
                <a:effectLst>
                  <a:outerShdw blurRad="38100" dist="38100" dir="2700000" algn="tl">
                    <a:srgbClr val="000000">
                      <a:alpha val="43137"/>
                    </a:srgbClr>
                  </a:outerShdw>
                </a:effectLst>
                <a:latin typeface="Adobe Arabic" pitchFamily="18" charset="-78"/>
                <a:ea typeface="Times New Roman"/>
                <a:cs typeface="Adobe Arabic" pitchFamily="18" charset="-78"/>
                <a:sym typeface="Times New Roman"/>
              </a:rPr>
              <a:t>Name of Columns </a:t>
            </a:r>
            <a:r>
              <a:rPr lang="en-US" sz="2400" dirty="0">
                <a:solidFill>
                  <a:schemeClr val="lt1"/>
                </a:solidFill>
                <a:latin typeface="Adobe Arabic" pitchFamily="18" charset="-78"/>
                <a:ea typeface="Times New Roman"/>
                <a:cs typeface="Adobe Arabic" pitchFamily="18" charset="-78"/>
                <a:sym typeface="Times New Roman"/>
              </a:rPr>
              <a:t>- The name of the columns is validated and should be the same as given in the schema file. If not, then the file is moved to "</a:t>
            </a:r>
            <a:r>
              <a:rPr lang="en-US" sz="2400" dirty="0" err="1">
                <a:solidFill>
                  <a:schemeClr val="lt1"/>
                </a:solidFill>
                <a:latin typeface="Adobe Arabic" pitchFamily="18" charset="-78"/>
                <a:ea typeface="Times New Roman"/>
                <a:cs typeface="Adobe Arabic" pitchFamily="18" charset="-78"/>
                <a:sym typeface="Times New Roman"/>
              </a:rPr>
              <a:t>Bad_Data_Folder</a:t>
            </a:r>
            <a:r>
              <a:rPr lang="en-US" sz="2400" dirty="0">
                <a:solidFill>
                  <a:schemeClr val="lt1"/>
                </a:solidFill>
                <a:latin typeface="Adobe Arabic" pitchFamily="18" charset="-78"/>
                <a:ea typeface="Times New Roman"/>
                <a:cs typeface="Adobe Arabic" pitchFamily="18" charset="-78"/>
                <a:sym typeface="Times New Roman"/>
              </a:rPr>
              <a:t>".</a:t>
            </a:r>
            <a:endParaRPr sz="2400" dirty="0">
              <a:latin typeface="Adobe Arabic" pitchFamily="18" charset="-78"/>
              <a:cs typeface="Adobe Arabic" pitchFamily="18" charset="-78"/>
            </a:endParaRPr>
          </a:p>
          <a:p>
            <a:pPr marL="742950" lvl="1" indent="-285750" algn="l" rtl="0">
              <a:spcBef>
                <a:spcPts val="960"/>
              </a:spcBef>
              <a:spcAft>
                <a:spcPts val="0"/>
              </a:spcAft>
              <a:buSzPts val="1440"/>
              <a:buFont typeface="Courier New" pitchFamily="49" charset="0"/>
              <a:buChar char="o"/>
            </a:pPr>
            <a:r>
              <a:rPr lang="en-US" sz="2400" dirty="0">
                <a:solidFill>
                  <a:schemeClr val="accent1"/>
                </a:solidFill>
                <a:effectLst>
                  <a:outerShdw blurRad="38100" dist="38100" dir="2700000" algn="tl">
                    <a:srgbClr val="000000">
                      <a:alpha val="43137"/>
                    </a:srgbClr>
                  </a:outerShdw>
                </a:effectLst>
                <a:latin typeface="Adobe Arabic" pitchFamily="18" charset="-78"/>
                <a:ea typeface="Times New Roman"/>
                <a:cs typeface="Adobe Arabic" pitchFamily="18" charset="-78"/>
                <a:sym typeface="Times New Roman"/>
              </a:rPr>
              <a:t>Data type of columns - </a:t>
            </a:r>
            <a:r>
              <a:rPr lang="en-US" sz="2400" dirty="0">
                <a:solidFill>
                  <a:schemeClr val="lt1"/>
                </a:solidFill>
                <a:latin typeface="Adobe Arabic" pitchFamily="18" charset="-78"/>
                <a:ea typeface="Times New Roman"/>
                <a:cs typeface="Adobe Arabic" pitchFamily="18" charset="-78"/>
                <a:sym typeface="Times New Roman"/>
              </a:rPr>
              <a:t>The data type of columns is given in the schema file. It is validated when we insert the files into Database. If the </a:t>
            </a:r>
            <a:r>
              <a:rPr lang="en-US" sz="2400" dirty="0" err="1">
                <a:solidFill>
                  <a:schemeClr val="lt1"/>
                </a:solidFill>
                <a:latin typeface="Adobe Arabic" pitchFamily="18" charset="-78"/>
                <a:ea typeface="Times New Roman"/>
                <a:cs typeface="Adobe Arabic" pitchFamily="18" charset="-78"/>
                <a:sym typeface="Times New Roman"/>
              </a:rPr>
              <a:t>datatype</a:t>
            </a:r>
            <a:r>
              <a:rPr lang="en-US" sz="2400" dirty="0">
                <a:solidFill>
                  <a:schemeClr val="lt1"/>
                </a:solidFill>
                <a:latin typeface="Adobe Arabic" pitchFamily="18" charset="-78"/>
                <a:ea typeface="Times New Roman"/>
                <a:cs typeface="Adobe Arabic" pitchFamily="18" charset="-78"/>
                <a:sym typeface="Times New Roman"/>
              </a:rPr>
              <a:t> is wrong, then the file is moved to "</a:t>
            </a:r>
            <a:r>
              <a:rPr lang="en-US" sz="2400" dirty="0" err="1">
                <a:solidFill>
                  <a:schemeClr val="lt1"/>
                </a:solidFill>
                <a:latin typeface="Adobe Arabic" pitchFamily="18" charset="-78"/>
                <a:ea typeface="Times New Roman"/>
                <a:cs typeface="Adobe Arabic" pitchFamily="18" charset="-78"/>
                <a:sym typeface="Times New Roman"/>
              </a:rPr>
              <a:t>Bad_Data_Folder</a:t>
            </a:r>
            <a:r>
              <a:rPr lang="en-US" sz="2400" dirty="0">
                <a:solidFill>
                  <a:schemeClr val="lt1"/>
                </a:solidFill>
                <a:latin typeface="Adobe Arabic" pitchFamily="18" charset="-78"/>
                <a:ea typeface="Times New Roman"/>
                <a:cs typeface="Adobe Arabic" pitchFamily="18" charset="-78"/>
                <a:sym typeface="Times New Roman"/>
              </a:rPr>
              <a:t>".</a:t>
            </a:r>
            <a:endParaRPr sz="2400" dirty="0">
              <a:latin typeface="Adobe Arabic" pitchFamily="18" charset="-78"/>
              <a:cs typeface="Adobe Arabic" pitchFamily="18" charset="-78"/>
            </a:endParaRPr>
          </a:p>
          <a:p>
            <a:pPr marL="742950" lvl="1" indent="-285750" algn="l" rtl="0">
              <a:spcBef>
                <a:spcPts val="960"/>
              </a:spcBef>
              <a:spcAft>
                <a:spcPts val="0"/>
              </a:spcAft>
              <a:buSzPts val="1440"/>
              <a:buFont typeface="Courier New" pitchFamily="49" charset="0"/>
              <a:buChar char="o"/>
            </a:pPr>
            <a:r>
              <a:rPr lang="en-US" sz="2400" dirty="0">
                <a:solidFill>
                  <a:schemeClr val="accent1"/>
                </a:solidFill>
                <a:effectLst>
                  <a:outerShdw blurRad="38100" dist="38100" dir="2700000" algn="tl">
                    <a:srgbClr val="000000">
                      <a:alpha val="43137"/>
                    </a:srgbClr>
                  </a:outerShdw>
                </a:effectLst>
                <a:latin typeface="Adobe Arabic" pitchFamily="18" charset="-78"/>
                <a:ea typeface="Times New Roman"/>
                <a:cs typeface="Adobe Arabic" pitchFamily="18" charset="-78"/>
                <a:sym typeface="Times New Roman"/>
              </a:rPr>
              <a:t>Null values in columns </a:t>
            </a:r>
            <a:r>
              <a:rPr lang="en-US" sz="2400" dirty="0">
                <a:solidFill>
                  <a:schemeClr val="lt1"/>
                </a:solidFill>
                <a:latin typeface="Adobe Arabic" pitchFamily="18" charset="-78"/>
                <a:ea typeface="Times New Roman"/>
                <a:cs typeface="Adobe Arabic" pitchFamily="18" charset="-78"/>
                <a:sym typeface="Times New Roman"/>
              </a:rPr>
              <a:t>- If any of the columns in a file have all the values as NULL or missing, we discard such a file and move it to "</a:t>
            </a:r>
            <a:r>
              <a:rPr lang="en-US" sz="2400" dirty="0" err="1">
                <a:solidFill>
                  <a:schemeClr val="lt1"/>
                </a:solidFill>
                <a:latin typeface="Adobe Arabic" pitchFamily="18" charset="-78"/>
                <a:ea typeface="Times New Roman"/>
                <a:cs typeface="Adobe Arabic" pitchFamily="18" charset="-78"/>
                <a:sym typeface="Times New Roman"/>
              </a:rPr>
              <a:t>Bad_Data_Folder</a:t>
            </a:r>
            <a:r>
              <a:rPr lang="en-US" sz="2400" dirty="0">
                <a:solidFill>
                  <a:schemeClr val="lt1"/>
                </a:solidFill>
                <a:latin typeface="Adobe Arabic" pitchFamily="18" charset="-78"/>
                <a:ea typeface="Times New Roman"/>
                <a:cs typeface="Adobe Arabic" pitchFamily="18" charset="-78"/>
                <a:sym typeface="Times New Roman"/>
              </a:rPr>
              <a:t>".</a:t>
            </a:r>
            <a:endParaRPr sz="2400" dirty="0">
              <a:solidFill>
                <a:schemeClr val="lt1"/>
              </a:solidFill>
              <a:latin typeface="Adobe Arabic" pitchFamily="18" charset="-78"/>
              <a:ea typeface="Times New Roman"/>
              <a:cs typeface="Adobe Arabic" pitchFamily="18" charset="-78"/>
              <a:sym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142</TotalTime>
  <Words>1502</Words>
  <Application>Microsoft Office PowerPoint</Application>
  <PresentationFormat>Custom</PresentationFormat>
  <Paragraphs>131</Paragraphs>
  <Slides>17</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Times New Roman</vt:lpstr>
      <vt:lpstr>Century Gothic</vt:lpstr>
      <vt:lpstr>Wingdings 2</vt:lpstr>
      <vt:lpstr>Adobe Arabic</vt:lpstr>
      <vt:lpstr>Courier New</vt:lpstr>
      <vt:lpstr>Noto Sans Symbols</vt:lpstr>
      <vt:lpstr>Verdana</vt:lpstr>
      <vt:lpstr>Verve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10</dc:creator>
  <cp:lastModifiedBy>AKHILESH</cp:lastModifiedBy>
  <cp:revision>15</cp:revision>
  <dcterms:created xsi:type="dcterms:W3CDTF">2021-06-19T13:01:53Z</dcterms:created>
  <dcterms:modified xsi:type="dcterms:W3CDTF">2021-12-13T16:21:19Z</dcterms:modified>
</cp:coreProperties>
</file>