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CAFB14-3ECD-4796-897D-901E18B250A9}"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24B77A1F-237D-4E64-9CD9-F0BD740FAA08}">
      <dgm:prSet/>
      <dgm:spPr/>
      <dgm:t>
        <a:bodyPr/>
        <a:lstStyle/>
        <a:p>
          <a:r>
            <a:rPr lang="en-US" b="0" i="0"/>
            <a:t>The Food Availability Data Series estimates consumption trends over time, with data extending back to 1909 for many commodities. The data are most commonly used to do:</a:t>
          </a:r>
          <a:endParaRPr lang="en-US"/>
        </a:p>
      </dgm:t>
    </dgm:pt>
    <dgm:pt modelId="{966D6857-A097-493F-B686-8C08BAE2E0C4}" type="parTrans" cxnId="{05C8F8B6-FE6E-4842-87D3-9BD1B742AE45}">
      <dgm:prSet/>
      <dgm:spPr/>
      <dgm:t>
        <a:bodyPr/>
        <a:lstStyle/>
        <a:p>
          <a:endParaRPr lang="en-US"/>
        </a:p>
      </dgm:t>
    </dgm:pt>
    <dgm:pt modelId="{CB552D75-4B9E-4D02-8648-A3AC3FDEA4BD}" type="sibTrans" cxnId="{05C8F8B6-FE6E-4842-87D3-9BD1B742AE45}">
      <dgm:prSet/>
      <dgm:spPr/>
      <dgm:t>
        <a:bodyPr/>
        <a:lstStyle/>
        <a:p>
          <a:endParaRPr lang="en-US"/>
        </a:p>
      </dgm:t>
    </dgm:pt>
    <dgm:pt modelId="{4590E89C-5B65-4B77-9F65-876378DB126E}">
      <dgm:prSet/>
      <dgm:spPr/>
      <dgm:t>
        <a:bodyPr/>
        <a:lstStyle/>
        <a:p>
          <a:r>
            <a:rPr lang="en-US" b="0" i="0"/>
            <a:t>Measure the average level of U.S. food available for consumption,</a:t>
          </a:r>
          <a:endParaRPr lang="en-US"/>
        </a:p>
      </dgm:t>
    </dgm:pt>
    <dgm:pt modelId="{FFAB6CE7-5860-4A7B-931E-2DE4DA8CC7E0}" type="parTrans" cxnId="{C7C8DBA3-5002-43F3-8F4F-74E21D9F0698}">
      <dgm:prSet/>
      <dgm:spPr/>
      <dgm:t>
        <a:bodyPr/>
        <a:lstStyle/>
        <a:p>
          <a:endParaRPr lang="en-US"/>
        </a:p>
      </dgm:t>
    </dgm:pt>
    <dgm:pt modelId="{815243F9-902D-4FCC-B8B9-FEACABB0593A}" type="sibTrans" cxnId="{C7C8DBA3-5002-43F3-8F4F-74E21D9F0698}">
      <dgm:prSet/>
      <dgm:spPr/>
      <dgm:t>
        <a:bodyPr/>
        <a:lstStyle/>
        <a:p>
          <a:endParaRPr lang="en-US"/>
        </a:p>
      </dgm:t>
    </dgm:pt>
    <dgm:pt modelId="{4E6D2A64-13C2-4310-97F0-F94E37613095}">
      <dgm:prSet/>
      <dgm:spPr/>
      <dgm:t>
        <a:bodyPr/>
        <a:lstStyle/>
        <a:p>
          <a:r>
            <a:rPr lang="en-US" b="0" i="0"/>
            <a:t>Serve as a proxy for food consumption,</a:t>
          </a:r>
          <a:endParaRPr lang="en-US"/>
        </a:p>
      </dgm:t>
    </dgm:pt>
    <dgm:pt modelId="{D6453AD1-6A92-4387-8137-E1387BF3C920}" type="parTrans" cxnId="{7238A82F-85D1-4798-B418-7F56CF944C11}">
      <dgm:prSet/>
      <dgm:spPr/>
      <dgm:t>
        <a:bodyPr/>
        <a:lstStyle/>
        <a:p>
          <a:endParaRPr lang="en-US"/>
        </a:p>
      </dgm:t>
    </dgm:pt>
    <dgm:pt modelId="{FD184084-3ABA-419E-A048-7A3C2DB0AF78}" type="sibTrans" cxnId="{7238A82F-85D1-4798-B418-7F56CF944C11}">
      <dgm:prSet/>
      <dgm:spPr/>
      <dgm:t>
        <a:bodyPr/>
        <a:lstStyle/>
        <a:p>
          <a:endParaRPr lang="en-US"/>
        </a:p>
      </dgm:t>
    </dgm:pt>
    <dgm:pt modelId="{33A4F99B-1ADD-4A08-96D1-D88D1F31C9A1}">
      <dgm:prSet/>
      <dgm:spPr/>
      <dgm:t>
        <a:bodyPr/>
        <a:lstStyle/>
        <a:p>
          <a:r>
            <a:rPr lang="en-US" b="0" i="0"/>
            <a:t>Show year-to-year changes in the food availability of major foods,</a:t>
          </a:r>
          <a:endParaRPr lang="en-US"/>
        </a:p>
      </dgm:t>
    </dgm:pt>
    <dgm:pt modelId="{BB98A351-9626-45A2-9D63-0884A1E1E3C3}" type="parTrans" cxnId="{9AB3B065-E971-4904-87D6-AD5A9BB54FFD}">
      <dgm:prSet/>
      <dgm:spPr/>
      <dgm:t>
        <a:bodyPr/>
        <a:lstStyle/>
        <a:p>
          <a:endParaRPr lang="en-US"/>
        </a:p>
      </dgm:t>
    </dgm:pt>
    <dgm:pt modelId="{3C395400-347F-470A-9488-18E7CAC5E7F4}" type="sibTrans" cxnId="{9AB3B065-E971-4904-87D6-AD5A9BB54FFD}">
      <dgm:prSet/>
      <dgm:spPr/>
      <dgm:t>
        <a:bodyPr/>
        <a:lstStyle/>
        <a:p>
          <a:endParaRPr lang="en-US"/>
        </a:p>
      </dgm:t>
    </dgm:pt>
    <dgm:pt modelId="{E754E9D4-0CA9-4CA2-BEAB-1904E3986D3D}">
      <dgm:prSet/>
      <dgm:spPr/>
      <dgm:t>
        <a:bodyPr/>
        <a:lstStyle/>
        <a:p>
          <a:r>
            <a:rPr lang="en-US" b="0" i="0"/>
            <a:t>Identify long-term consumption trends,</a:t>
          </a:r>
          <a:endParaRPr lang="en-US"/>
        </a:p>
      </dgm:t>
    </dgm:pt>
    <dgm:pt modelId="{6BCFECCC-7269-4C00-B200-4B782D8CA048}" type="parTrans" cxnId="{7B0D43DE-5C86-41A6-BFD7-C039D858400E}">
      <dgm:prSet/>
      <dgm:spPr/>
      <dgm:t>
        <a:bodyPr/>
        <a:lstStyle/>
        <a:p>
          <a:endParaRPr lang="en-US"/>
        </a:p>
      </dgm:t>
    </dgm:pt>
    <dgm:pt modelId="{8E24FB1D-7E95-40F6-92D9-CD31237FC77E}" type="sibTrans" cxnId="{7B0D43DE-5C86-41A6-BFD7-C039D858400E}">
      <dgm:prSet/>
      <dgm:spPr/>
      <dgm:t>
        <a:bodyPr/>
        <a:lstStyle/>
        <a:p>
          <a:endParaRPr lang="en-US"/>
        </a:p>
      </dgm:t>
    </dgm:pt>
    <dgm:pt modelId="{EBC283C2-4290-4907-A56C-D4AD0512305C}">
      <dgm:prSet/>
      <dgm:spPr/>
      <dgm:t>
        <a:bodyPr/>
        <a:lstStyle/>
        <a:p>
          <a:r>
            <a:rPr lang="en-US" b="0" i="0"/>
            <a:t>Permit statistical analyses of effects of prices and income on food consumption, and</a:t>
          </a:r>
          <a:endParaRPr lang="en-US"/>
        </a:p>
      </dgm:t>
    </dgm:pt>
    <dgm:pt modelId="{7D36F328-AD4F-417D-B67F-FF918D7E444E}" type="parTrans" cxnId="{C16E8BE0-4AA9-4FC0-8B02-4AF60F1EA303}">
      <dgm:prSet/>
      <dgm:spPr/>
      <dgm:t>
        <a:bodyPr/>
        <a:lstStyle/>
        <a:p>
          <a:endParaRPr lang="en-US"/>
        </a:p>
      </dgm:t>
    </dgm:pt>
    <dgm:pt modelId="{56BBD0BC-E410-4526-A1E7-37790734C1E4}" type="sibTrans" cxnId="{C16E8BE0-4AA9-4FC0-8B02-4AF60F1EA303}">
      <dgm:prSet/>
      <dgm:spPr/>
      <dgm:t>
        <a:bodyPr/>
        <a:lstStyle/>
        <a:p>
          <a:endParaRPr lang="en-US"/>
        </a:p>
      </dgm:t>
    </dgm:pt>
    <dgm:pt modelId="{54C687A3-6127-49AD-AC8A-DA1D628403D2}">
      <dgm:prSet/>
      <dgm:spPr/>
      <dgm:t>
        <a:bodyPr/>
        <a:lstStyle/>
        <a:p>
          <a:r>
            <a:rPr lang="en-US" b="0" i="0"/>
            <a:t>Make custom graphs of the availability of particular food groups or foods</a:t>
          </a:r>
          <a:endParaRPr lang="en-US"/>
        </a:p>
      </dgm:t>
    </dgm:pt>
    <dgm:pt modelId="{DB171585-ADF2-47BF-9B4D-1E6FC7B5CDA7}" type="parTrans" cxnId="{5F3A3AC5-6715-4FAC-A8D9-BD6C233A6D55}">
      <dgm:prSet/>
      <dgm:spPr/>
      <dgm:t>
        <a:bodyPr/>
        <a:lstStyle/>
        <a:p>
          <a:endParaRPr lang="en-US"/>
        </a:p>
      </dgm:t>
    </dgm:pt>
    <dgm:pt modelId="{570B8534-37D6-4B13-BA45-19AB5EB1A5F9}" type="sibTrans" cxnId="{5F3A3AC5-6715-4FAC-A8D9-BD6C233A6D55}">
      <dgm:prSet/>
      <dgm:spPr/>
      <dgm:t>
        <a:bodyPr/>
        <a:lstStyle/>
        <a:p>
          <a:endParaRPr lang="en-US"/>
        </a:p>
      </dgm:t>
    </dgm:pt>
    <dgm:pt modelId="{41F694EC-F898-4474-BEE7-502DC6936F2B}" type="pres">
      <dgm:prSet presAssocID="{4FCAFB14-3ECD-4796-897D-901E18B250A9}" presName="Name0" presStyleCnt="0">
        <dgm:presLayoutVars>
          <dgm:dir/>
          <dgm:resizeHandles val="exact"/>
        </dgm:presLayoutVars>
      </dgm:prSet>
      <dgm:spPr/>
    </dgm:pt>
    <dgm:pt modelId="{289FA693-F903-4289-BAA9-F8EF3BC8FEE7}" type="pres">
      <dgm:prSet presAssocID="{24B77A1F-237D-4E64-9CD9-F0BD740FAA08}" presName="node" presStyleLbl="node1" presStyleIdx="0" presStyleCnt="7">
        <dgm:presLayoutVars>
          <dgm:bulletEnabled val="1"/>
        </dgm:presLayoutVars>
      </dgm:prSet>
      <dgm:spPr/>
    </dgm:pt>
    <dgm:pt modelId="{2A158313-D69F-48A4-873E-C71399A9EE70}" type="pres">
      <dgm:prSet presAssocID="{CB552D75-4B9E-4D02-8648-A3AC3FDEA4BD}" presName="sibTrans" presStyleLbl="sibTrans1D1" presStyleIdx="0" presStyleCnt="6"/>
      <dgm:spPr/>
    </dgm:pt>
    <dgm:pt modelId="{3E00F9F5-8759-4C0F-903E-20A4511A7C93}" type="pres">
      <dgm:prSet presAssocID="{CB552D75-4B9E-4D02-8648-A3AC3FDEA4BD}" presName="connectorText" presStyleLbl="sibTrans1D1" presStyleIdx="0" presStyleCnt="6"/>
      <dgm:spPr/>
    </dgm:pt>
    <dgm:pt modelId="{55FD5B72-83A3-4B33-A576-D84A18C7A019}" type="pres">
      <dgm:prSet presAssocID="{4590E89C-5B65-4B77-9F65-876378DB126E}" presName="node" presStyleLbl="node1" presStyleIdx="1" presStyleCnt="7">
        <dgm:presLayoutVars>
          <dgm:bulletEnabled val="1"/>
        </dgm:presLayoutVars>
      </dgm:prSet>
      <dgm:spPr/>
    </dgm:pt>
    <dgm:pt modelId="{C20FCBAA-08CD-4E91-B728-BE4927925418}" type="pres">
      <dgm:prSet presAssocID="{815243F9-902D-4FCC-B8B9-FEACABB0593A}" presName="sibTrans" presStyleLbl="sibTrans1D1" presStyleIdx="1" presStyleCnt="6"/>
      <dgm:spPr/>
    </dgm:pt>
    <dgm:pt modelId="{01A8B1D9-2AB1-492C-8EBC-7100B04D0B69}" type="pres">
      <dgm:prSet presAssocID="{815243F9-902D-4FCC-B8B9-FEACABB0593A}" presName="connectorText" presStyleLbl="sibTrans1D1" presStyleIdx="1" presStyleCnt="6"/>
      <dgm:spPr/>
    </dgm:pt>
    <dgm:pt modelId="{6A5FDB4D-C231-4122-B8FC-FB978FD3F50B}" type="pres">
      <dgm:prSet presAssocID="{4E6D2A64-13C2-4310-97F0-F94E37613095}" presName="node" presStyleLbl="node1" presStyleIdx="2" presStyleCnt="7">
        <dgm:presLayoutVars>
          <dgm:bulletEnabled val="1"/>
        </dgm:presLayoutVars>
      </dgm:prSet>
      <dgm:spPr/>
    </dgm:pt>
    <dgm:pt modelId="{D20E4E99-05A6-4B23-8AD2-19A75467B864}" type="pres">
      <dgm:prSet presAssocID="{FD184084-3ABA-419E-A048-7A3C2DB0AF78}" presName="sibTrans" presStyleLbl="sibTrans1D1" presStyleIdx="2" presStyleCnt="6"/>
      <dgm:spPr/>
    </dgm:pt>
    <dgm:pt modelId="{AB23EEB9-076D-4BB0-9447-80E109E60F2A}" type="pres">
      <dgm:prSet presAssocID="{FD184084-3ABA-419E-A048-7A3C2DB0AF78}" presName="connectorText" presStyleLbl="sibTrans1D1" presStyleIdx="2" presStyleCnt="6"/>
      <dgm:spPr/>
    </dgm:pt>
    <dgm:pt modelId="{FA6BA1EA-30F1-4E46-81A0-F1C430498CE2}" type="pres">
      <dgm:prSet presAssocID="{33A4F99B-1ADD-4A08-96D1-D88D1F31C9A1}" presName="node" presStyleLbl="node1" presStyleIdx="3" presStyleCnt="7">
        <dgm:presLayoutVars>
          <dgm:bulletEnabled val="1"/>
        </dgm:presLayoutVars>
      </dgm:prSet>
      <dgm:spPr/>
    </dgm:pt>
    <dgm:pt modelId="{1B19D6CD-EDB6-4868-997F-12748496D002}" type="pres">
      <dgm:prSet presAssocID="{3C395400-347F-470A-9488-18E7CAC5E7F4}" presName="sibTrans" presStyleLbl="sibTrans1D1" presStyleIdx="3" presStyleCnt="6"/>
      <dgm:spPr/>
    </dgm:pt>
    <dgm:pt modelId="{58A643E2-9F8A-40DF-9698-248D8CF9FFA1}" type="pres">
      <dgm:prSet presAssocID="{3C395400-347F-470A-9488-18E7CAC5E7F4}" presName="connectorText" presStyleLbl="sibTrans1D1" presStyleIdx="3" presStyleCnt="6"/>
      <dgm:spPr/>
    </dgm:pt>
    <dgm:pt modelId="{EB1E16E5-B656-4D36-A1B2-91BEADBDAFAB}" type="pres">
      <dgm:prSet presAssocID="{E754E9D4-0CA9-4CA2-BEAB-1904E3986D3D}" presName="node" presStyleLbl="node1" presStyleIdx="4" presStyleCnt="7">
        <dgm:presLayoutVars>
          <dgm:bulletEnabled val="1"/>
        </dgm:presLayoutVars>
      </dgm:prSet>
      <dgm:spPr/>
    </dgm:pt>
    <dgm:pt modelId="{62C94AAE-8E9D-4921-9E1C-514B86B03455}" type="pres">
      <dgm:prSet presAssocID="{8E24FB1D-7E95-40F6-92D9-CD31237FC77E}" presName="sibTrans" presStyleLbl="sibTrans1D1" presStyleIdx="4" presStyleCnt="6"/>
      <dgm:spPr/>
    </dgm:pt>
    <dgm:pt modelId="{D2856195-A8E4-44DA-8AA6-E1C5B515E867}" type="pres">
      <dgm:prSet presAssocID="{8E24FB1D-7E95-40F6-92D9-CD31237FC77E}" presName="connectorText" presStyleLbl="sibTrans1D1" presStyleIdx="4" presStyleCnt="6"/>
      <dgm:spPr/>
    </dgm:pt>
    <dgm:pt modelId="{BD1282AE-3FD3-43FF-B329-716261E79755}" type="pres">
      <dgm:prSet presAssocID="{EBC283C2-4290-4907-A56C-D4AD0512305C}" presName="node" presStyleLbl="node1" presStyleIdx="5" presStyleCnt="7">
        <dgm:presLayoutVars>
          <dgm:bulletEnabled val="1"/>
        </dgm:presLayoutVars>
      </dgm:prSet>
      <dgm:spPr/>
    </dgm:pt>
    <dgm:pt modelId="{94698A8D-33F1-4A94-8097-36010C9F4471}" type="pres">
      <dgm:prSet presAssocID="{56BBD0BC-E410-4526-A1E7-37790734C1E4}" presName="sibTrans" presStyleLbl="sibTrans1D1" presStyleIdx="5" presStyleCnt="6"/>
      <dgm:spPr/>
    </dgm:pt>
    <dgm:pt modelId="{6EF478D7-643B-44A4-A3C6-519D4668341F}" type="pres">
      <dgm:prSet presAssocID="{56BBD0BC-E410-4526-A1E7-37790734C1E4}" presName="connectorText" presStyleLbl="sibTrans1D1" presStyleIdx="5" presStyleCnt="6"/>
      <dgm:spPr/>
    </dgm:pt>
    <dgm:pt modelId="{286ED2E7-7522-4E07-9BAF-D8ED9E278E5F}" type="pres">
      <dgm:prSet presAssocID="{54C687A3-6127-49AD-AC8A-DA1D628403D2}" presName="node" presStyleLbl="node1" presStyleIdx="6" presStyleCnt="7">
        <dgm:presLayoutVars>
          <dgm:bulletEnabled val="1"/>
        </dgm:presLayoutVars>
      </dgm:prSet>
      <dgm:spPr/>
    </dgm:pt>
  </dgm:ptLst>
  <dgm:cxnLst>
    <dgm:cxn modelId="{155B0115-B3A9-44AF-99FC-A8176FCF72B9}" type="presOf" srcId="{56BBD0BC-E410-4526-A1E7-37790734C1E4}" destId="{94698A8D-33F1-4A94-8097-36010C9F4471}" srcOrd="0" destOrd="0" presId="urn:microsoft.com/office/officeart/2016/7/layout/RepeatingBendingProcessNew"/>
    <dgm:cxn modelId="{63625B16-58F2-42BC-9A23-FBEB9380990A}" type="presOf" srcId="{24B77A1F-237D-4E64-9CD9-F0BD740FAA08}" destId="{289FA693-F903-4289-BAA9-F8EF3BC8FEE7}" srcOrd="0" destOrd="0" presId="urn:microsoft.com/office/officeart/2016/7/layout/RepeatingBendingProcessNew"/>
    <dgm:cxn modelId="{675B0D23-8D97-45AF-AACB-2F20E6AC3273}" type="presOf" srcId="{54C687A3-6127-49AD-AC8A-DA1D628403D2}" destId="{286ED2E7-7522-4E07-9BAF-D8ED9E278E5F}" srcOrd="0" destOrd="0" presId="urn:microsoft.com/office/officeart/2016/7/layout/RepeatingBendingProcessNew"/>
    <dgm:cxn modelId="{7238A82F-85D1-4798-B418-7F56CF944C11}" srcId="{4FCAFB14-3ECD-4796-897D-901E18B250A9}" destId="{4E6D2A64-13C2-4310-97F0-F94E37613095}" srcOrd="2" destOrd="0" parTransId="{D6453AD1-6A92-4387-8137-E1387BF3C920}" sibTransId="{FD184084-3ABA-419E-A048-7A3C2DB0AF78}"/>
    <dgm:cxn modelId="{6AAD9531-285C-48CA-B0B9-365D7CBF2148}" type="presOf" srcId="{8E24FB1D-7E95-40F6-92D9-CD31237FC77E}" destId="{62C94AAE-8E9D-4921-9E1C-514B86B03455}" srcOrd="0" destOrd="0" presId="urn:microsoft.com/office/officeart/2016/7/layout/RepeatingBendingProcessNew"/>
    <dgm:cxn modelId="{9E8BBE33-3A14-4295-803F-96BB66D32EF5}" type="presOf" srcId="{4590E89C-5B65-4B77-9F65-876378DB126E}" destId="{55FD5B72-83A3-4B33-A576-D84A18C7A019}" srcOrd="0" destOrd="0" presId="urn:microsoft.com/office/officeart/2016/7/layout/RepeatingBendingProcessNew"/>
    <dgm:cxn modelId="{A6AEF261-68E2-44DF-BB3F-61AC26048EF2}" type="presOf" srcId="{56BBD0BC-E410-4526-A1E7-37790734C1E4}" destId="{6EF478D7-643B-44A4-A3C6-519D4668341F}" srcOrd="1" destOrd="0" presId="urn:microsoft.com/office/officeart/2016/7/layout/RepeatingBendingProcessNew"/>
    <dgm:cxn modelId="{9AB3B065-E971-4904-87D6-AD5A9BB54FFD}" srcId="{4FCAFB14-3ECD-4796-897D-901E18B250A9}" destId="{33A4F99B-1ADD-4A08-96D1-D88D1F31C9A1}" srcOrd="3" destOrd="0" parTransId="{BB98A351-9626-45A2-9D63-0884A1E1E3C3}" sibTransId="{3C395400-347F-470A-9488-18E7CAC5E7F4}"/>
    <dgm:cxn modelId="{8053614B-7DF8-4783-B802-917CAEDAA74B}" type="presOf" srcId="{815243F9-902D-4FCC-B8B9-FEACABB0593A}" destId="{C20FCBAA-08CD-4E91-B728-BE4927925418}" srcOrd="0" destOrd="0" presId="urn:microsoft.com/office/officeart/2016/7/layout/RepeatingBendingProcessNew"/>
    <dgm:cxn modelId="{2185466F-EA15-4E0C-8D18-24AB744B66DF}" type="presOf" srcId="{EBC283C2-4290-4907-A56C-D4AD0512305C}" destId="{BD1282AE-3FD3-43FF-B329-716261E79755}" srcOrd="0" destOrd="0" presId="urn:microsoft.com/office/officeart/2016/7/layout/RepeatingBendingProcessNew"/>
    <dgm:cxn modelId="{C3FC1B9F-ED98-4882-8ACC-01F12156F0A8}" type="presOf" srcId="{FD184084-3ABA-419E-A048-7A3C2DB0AF78}" destId="{D20E4E99-05A6-4B23-8AD2-19A75467B864}" srcOrd="0" destOrd="0" presId="urn:microsoft.com/office/officeart/2016/7/layout/RepeatingBendingProcessNew"/>
    <dgm:cxn modelId="{9D1C389F-CA33-4478-A434-5B7C9CE1DB04}" type="presOf" srcId="{E754E9D4-0CA9-4CA2-BEAB-1904E3986D3D}" destId="{EB1E16E5-B656-4D36-A1B2-91BEADBDAFAB}" srcOrd="0" destOrd="0" presId="urn:microsoft.com/office/officeart/2016/7/layout/RepeatingBendingProcessNew"/>
    <dgm:cxn modelId="{416684A3-A342-4D94-AD60-DB23AB486662}" type="presOf" srcId="{CB552D75-4B9E-4D02-8648-A3AC3FDEA4BD}" destId="{3E00F9F5-8759-4C0F-903E-20A4511A7C93}" srcOrd="1" destOrd="0" presId="urn:microsoft.com/office/officeart/2016/7/layout/RepeatingBendingProcessNew"/>
    <dgm:cxn modelId="{C7C8DBA3-5002-43F3-8F4F-74E21D9F0698}" srcId="{4FCAFB14-3ECD-4796-897D-901E18B250A9}" destId="{4590E89C-5B65-4B77-9F65-876378DB126E}" srcOrd="1" destOrd="0" parTransId="{FFAB6CE7-5860-4A7B-931E-2DE4DA8CC7E0}" sibTransId="{815243F9-902D-4FCC-B8B9-FEACABB0593A}"/>
    <dgm:cxn modelId="{65EF49A8-A9CE-456A-AF1B-56B97F3D4A13}" type="presOf" srcId="{CB552D75-4B9E-4D02-8648-A3AC3FDEA4BD}" destId="{2A158313-D69F-48A4-873E-C71399A9EE70}" srcOrd="0" destOrd="0" presId="urn:microsoft.com/office/officeart/2016/7/layout/RepeatingBendingProcessNew"/>
    <dgm:cxn modelId="{AB6A24AD-7D2F-4390-95C5-0E2A204C5A1C}" type="presOf" srcId="{4E6D2A64-13C2-4310-97F0-F94E37613095}" destId="{6A5FDB4D-C231-4122-B8FC-FB978FD3F50B}" srcOrd="0" destOrd="0" presId="urn:microsoft.com/office/officeart/2016/7/layout/RepeatingBendingProcessNew"/>
    <dgm:cxn modelId="{05C8F8B6-FE6E-4842-87D3-9BD1B742AE45}" srcId="{4FCAFB14-3ECD-4796-897D-901E18B250A9}" destId="{24B77A1F-237D-4E64-9CD9-F0BD740FAA08}" srcOrd="0" destOrd="0" parTransId="{966D6857-A097-493F-B686-8C08BAE2E0C4}" sibTransId="{CB552D75-4B9E-4D02-8648-A3AC3FDEA4BD}"/>
    <dgm:cxn modelId="{5F3A3AC5-6715-4FAC-A8D9-BD6C233A6D55}" srcId="{4FCAFB14-3ECD-4796-897D-901E18B250A9}" destId="{54C687A3-6127-49AD-AC8A-DA1D628403D2}" srcOrd="6" destOrd="0" parTransId="{DB171585-ADF2-47BF-9B4D-1E6FC7B5CDA7}" sibTransId="{570B8534-37D6-4B13-BA45-19AB5EB1A5F9}"/>
    <dgm:cxn modelId="{DEB916C6-9356-488A-BA3E-4542F0A3311D}" type="presOf" srcId="{FD184084-3ABA-419E-A048-7A3C2DB0AF78}" destId="{AB23EEB9-076D-4BB0-9447-80E109E60F2A}" srcOrd="1" destOrd="0" presId="urn:microsoft.com/office/officeart/2016/7/layout/RepeatingBendingProcessNew"/>
    <dgm:cxn modelId="{AB9EFFCA-9CF5-4690-96CE-F39EC7651B5C}" type="presOf" srcId="{815243F9-902D-4FCC-B8B9-FEACABB0593A}" destId="{01A8B1D9-2AB1-492C-8EBC-7100B04D0B69}" srcOrd="1" destOrd="0" presId="urn:microsoft.com/office/officeart/2016/7/layout/RepeatingBendingProcessNew"/>
    <dgm:cxn modelId="{8038B8DB-D483-4F45-B8DC-E5DD76A38061}" type="presOf" srcId="{8E24FB1D-7E95-40F6-92D9-CD31237FC77E}" destId="{D2856195-A8E4-44DA-8AA6-E1C5B515E867}" srcOrd="1" destOrd="0" presId="urn:microsoft.com/office/officeart/2016/7/layout/RepeatingBendingProcessNew"/>
    <dgm:cxn modelId="{57E8B9DC-E64A-4140-A0E9-6CBE617682D5}" type="presOf" srcId="{3C395400-347F-470A-9488-18E7CAC5E7F4}" destId="{58A643E2-9F8A-40DF-9698-248D8CF9FFA1}" srcOrd="1" destOrd="0" presId="urn:microsoft.com/office/officeart/2016/7/layout/RepeatingBendingProcessNew"/>
    <dgm:cxn modelId="{2F63FCDC-7CA1-4FB5-8580-5E8D31726F40}" type="presOf" srcId="{4FCAFB14-3ECD-4796-897D-901E18B250A9}" destId="{41F694EC-F898-4474-BEE7-502DC6936F2B}" srcOrd="0" destOrd="0" presId="urn:microsoft.com/office/officeart/2016/7/layout/RepeatingBendingProcessNew"/>
    <dgm:cxn modelId="{7B0D43DE-5C86-41A6-BFD7-C039D858400E}" srcId="{4FCAFB14-3ECD-4796-897D-901E18B250A9}" destId="{E754E9D4-0CA9-4CA2-BEAB-1904E3986D3D}" srcOrd="4" destOrd="0" parTransId="{6BCFECCC-7269-4C00-B200-4B782D8CA048}" sibTransId="{8E24FB1D-7E95-40F6-92D9-CD31237FC77E}"/>
    <dgm:cxn modelId="{C16E8BE0-4AA9-4FC0-8B02-4AF60F1EA303}" srcId="{4FCAFB14-3ECD-4796-897D-901E18B250A9}" destId="{EBC283C2-4290-4907-A56C-D4AD0512305C}" srcOrd="5" destOrd="0" parTransId="{7D36F328-AD4F-417D-B67F-FF918D7E444E}" sibTransId="{56BBD0BC-E410-4526-A1E7-37790734C1E4}"/>
    <dgm:cxn modelId="{DFB947E3-FD72-4CDD-AD11-C1A9E8A97422}" type="presOf" srcId="{3C395400-347F-470A-9488-18E7CAC5E7F4}" destId="{1B19D6CD-EDB6-4868-997F-12748496D002}" srcOrd="0" destOrd="0" presId="urn:microsoft.com/office/officeart/2016/7/layout/RepeatingBendingProcessNew"/>
    <dgm:cxn modelId="{145DC9FF-1D88-4A44-81D2-70CC1E85B60A}" type="presOf" srcId="{33A4F99B-1ADD-4A08-96D1-D88D1F31C9A1}" destId="{FA6BA1EA-30F1-4E46-81A0-F1C430498CE2}" srcOrd="0" destOrd="0" presId="urn:microsoft.com/office/officeart/2016/7/layout/RepeatingBendingProcessNew"/>
    <dgm:cxn modelId="{CDE1C8D3-206C-4783-A3D2-62AB4C2E507B}" type="presParOf" srcId="{41F694EC-F898-4474-BEE7-502DC6936F2B}" destId="{289FA693-F903-4289-BAA9-F8EF3BC8FEE7}" srcOrd="0" destOrd="0" presId="urn:microsoft.com/office/officeart/2016/7/layout/RepeatingBendingProcessNew"/>
    <dgm:cxn modelId="{B4484D5D-D3C5-4EAB-8BB8-04610ED4999E}" type="presParOf" srcId="{41F694EC-F898-4474-BEE7-502DC6936F2B}" destId="{2A158313-D69F-48A4-873E-C71399A9EE70}" srcOrd="1" destOrd="0" presId="urn:microsoft.com/office/officeart/2016/7/layout/RepeatingBendingProcessNew"/>
    <dgm:cxn modelId="{B131A2FB-B8EB-4C1C-B586-2B5FD03ACD92}" type="presParOf" srcId="{2A158313-D69F-48A4-873E-C71399A9EE70}" destId="{3E00F9F5-8759-4C0F-903E-20A4511A7C93}" srcOrd="0" destOrd="0" presId="urn:microsoft.com/office/officeart/2016/7/layout/RepeatingBendingProcessNew"/>
    <dgm:cxn modelId="{7F415D3F-51ED-4837-929B-77A6EF914244}" type="presParOf" srcId="{41F694EC-F898-4474-BEE7-502DC6936F2B}" destId="{55FD5B72-83A3-4B33-A576-D84A18C7A019}" srcOrd="2" destOrd="0" presId="urn:microsoft.com/office/officeart/2016/7/layout/RepeatingBendingProcessNew"/>
    <dgm:cxn modelId="{9FFB604A-7011-45D2-AC7A-488E82ACC286}" type="presParOf" srcId="{41F694EC-F898-4474-BEE7-502DC6936F2B}" destId="{C20FCBAA-08CD-4E91-B728-BE4927925418}" srcOrd="3" destOrd="0" presId="urn:microsoft.com/office/officeart/2016/7/layout/RepeatingBendingProcessNew"/>
    <dgm:cxn modelId="{43E1B1AC-C9CC-41EC-81F6-F099F09A04DB}" type="presParOf" srcId="{C20FCBAA-08CD-4E91-B728-BE4927925418}" destId="{01A8B1D9-2AB1-492C-8EBC-7100B04D0B69}" srcOrd="0" destOrd="0" presId="urn:microsoft.com/office/officeart/2016/7/layout/RepeatingBendingProcessNew"/>
    <dgm:cxn modelId="{1325EB90-B92A-43B9-9CEF-C5810760CCE0}" type="presParOf" srcId="{41F694EC-F898-4474-BEE7-502DC6936F2B}" destId="{6A5FDB4D-C231-4122-B8FC-FB978FD3F50B}" srcOrd="4" destOrd="0" presId="urn:microsoft.com/office/officeart/2016/7/layout/RepeatingBendingProcessNew"/>
    <dgm:cxn modelId="{A429FC2B-82C2-4EA0-AD79-D812748830F8}" type="presParOf" srcId="{41F694EC-F898-4474-BEE7-502DC6936F2B}" destId="{D20E4E99-05A6-4B23-8AD2-19A75467B864}" srcOrd="5" destOrd="0" presId="urn:microsoft.com/office/officeart/2016/7/layout/RepeatingBendingProcessNew"/>
    <dgm:cxn modelId="{0C345EDA-451B-4663-83DC-240F73140F34}" type="presParOf" srcId="{D20E4E99-05A6-4B23-8AD2-19A75467B864}" destId="{AB23EEB9-076D-4BB0-9447-80E109E60F2A}" srcOrd="0" destOrd="0" presId="urn:microsoft.com/office/officeart/2016/7/layout/RepeatingBendingProcessNew"/>
    <dgm:cxn modelId="{AAF6361C-EED0-45D9-900F-0A42AA2C398F}" type="presParOf" srcId="{41F694EC-F898-4474-BEE7-502DC6936F2B}" destId="{FA6BA1EA-30F1-4E46-81A0-F1C430498CE2}" srcOrd="6" destOrd="0" presId="urn:microsoft.com/office/officeart/2016/7/layout/RepeatingBendingProcessNew"/>
    <dgm:cxn modelId="{B23601ED-87DA-4268-ABA0-FA94CD210BAD}" type="presParOf" srcId="{41F694EC-F898-4474-BEE7-502DC6936F2B}" destId="{1B19D6CD-EDB6-4868-997F-12748496D002}" srcOrd="7" destOrd="0" presId="urn:microsoft.com/office/officeart/2016/7/layout/RepeatingBendingProcessNew"/>
    <dgm:cxn modelId="{249645A0-E06B-40A3-AC40-7AE0F995C7CC}" type="presParOf" srcId="{1B19D6CD-EDB6-4868-997F-12748496D002}" destId="{58A643E2-9F8A-40DF-9698-248D8CF9FFA1}" srcOrd="0" destOrd="0" presId="urn:microsoft.com/office/officeart/2016/7/layout/RepeatingBendingProcessNew"/>
    <dgm:cxn modelId="{4621AC70-79F2-49C8-A14E-B142498626CF}" type="presParOf" srcId="{41F694EC-F898-4474-BEE7-502DC6936F2B}" destId="{EB1E16E5-B656-4D36-A1B2-91BEADBDAFAB}" srcOrd="8" destOrd="0" presId="urn:microsoft.com/office/officeart/2016/7/layout/RepeatingBendingProcessNew"/>
    <dgm:cxn modelId="{D02F031A-CA38-42EC-88C8-998941ADE4A7}" type="presParOf" srcId="{41F694EC-F898-4474-BEE7-502DC6936F2B}" destId="{62C94AAE-8E9D-4921-9E1C-514B86B03455}" srcOrd="9" destOrd="0" presId="urn:microsoft.com/office/officeart/2016/7/layout/RepeatingBendingProcessNew"/>
    <dgm:cxn modelId="{90C12ABA-18BF-4827-A064-BC3A5BA28BC0}" type="presParOf" srcId="{62C94AAE-8E9D-4921-9E1C-514B86B03455}" destId="{D2856195-A8E4-44DA-8AA6-E1C5B515E867}" srcOrd="0" destOrd="0" presId="urn:microsoft.com/office/officeart/2016/7/layout/RepeatingBendingProcessNew"/>
    <dgm:cxn modelId="{8F27F972-BC91-4C69-92A0-C30DC313ABE4}" type="presParOf" srcId="{41F694EC-F898-4474-BEE7-502DC6936F2B}" destId="{BD1282AE-3FD3-43FF-B329-716261E79755}" srcOrd="10" destOrd="0" presId="urn:microsoft.com/office/officeart/2016/7/layout/RepeatingBendingProcessNew"/>
    <dgm:cxn modelId="{FB1C045B-1107-4263-AABA-144B211E7B6C}" type="presParOf" srcId="{41F694EC-F898-4474-BEE7-502DC6936F2B}" destId="{94698A8D-33F1-4A94-8097-36010C9F4471}" srcOrd="11" destOrd="0" presId="urn:microsoft.com/office/officeart/2016/7/layout/RepeatingBendingProcessNew"/>
    <dgm:cxn modelId="{B27CB0EA-1F37-463D-9A08-38DE6F184680}" type="presParOf" srcId="{94698A8D-33F1-4A94-8097-36010C9F4471}" destId="{6EF478D7-643B-44A4-A3C6-519D4668341F}" srcOrd="0" destOrd="0" presId="urn:microsoft.com/office/officeart/2016/7/layout/RepeatingBendingProcessNew"/>
    <dgm:cxn modelId="{312A41A2-930F-4D6C-ACE4-C0D6CB0451F4}" type="presParOf" srcId="{41F694EC-F898-4474-BEE7-502DC6936F2B}" destId="{286ED2E7-7522-4E07-9BAF-D8ED9E278E5F}" srcOrd="12"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158313-D69F-48A4-873E-C71399A9EE70}">
      <dsp:nvSpPr>
        <dsp:cNvPr id="0" name=""/>
        <dsp:cNvSpPr/>
      </dsp:nvSpPr>
      <dsp:spPr>
        <a:xfrm>
          <a:off x="2241532" y="1199834"/>
          <a:ext cx="484885" cy="91440"/>
        </a:xfrm>
        <a:custGeom>
          <a:avLst/>
          <a:gdLst/>
          <a:ahLst/>
          <a:cxnLst/>
          <a:rect l="0" t="0" r="0" b="0"/>
          <a:pathLst>
            <a:path>
              <a:moveTo>
                <a:pt x="0" y="45720"/>
              </a:moveTo>
              <a:lnTo>
                <a:pt x="48488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1087" y="1242976"/>
        <a:ext cx="25774" cy="5154"/>
      </dsp:txXfrm>
    </dsp:sp>
    <dsp:sp modelId="{289FA693-F903-4289-BAA9-F8EF3BC8FEE7}">
      <dsp:nvSpPr>
        <dsp:cNvPr id="0" name=""/>
        <dsp:cNvSpPr/>
      </dsp:nvSpPr>
      <dsp:spPr>
        <a:xfrm>
          <a:off x="2092" y="573182"/>
          <a:ext cx="2241239" cy="134474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533400">
            <a:lnSpc>
              <a:spcPct val="90000"/>
            </a:lnSpc>
            <a:spcBef>
              <a:spcPct val="0"/>
            </a:spcBef>
            <a:spcAft>
              <a:spcPct val="35000"/>
            </a:spcAft>
            <a:buNone/>
          </a:pPr>
          <a:r>
            <a:rPr lang="en-US" sz="1200" b="0" i="0" kern="1200"/>
            <a:t>The Food Availability Data Series estimates consumption trends over time, with data extending back to 1909 for many commodities. The data are most commonly used to do:</a:t>
          </a:r>
          <a:endParaRPr lang="en-US" sz="1200" kern="1200"/>
        </a:p>
      </dsp:txBody>
      <dsp:txXfrm>
        <a:off x="2092" y="573182"/>
        <a:ext cx="2241239" cy="1344743"/>
      </dsp:txXfrm>
    </dsp:sp>
    <dsp:sp modelId="{C20FCBAA-08CD-4E91-B728-BE4927925418}">
      <dsp:nvSpPr>
        <dsp:cNvPr id="0" name=""/>
        <dsp:cNvSpPr/>
      </dsp:nvSpPr>
      <dsp:spPr>
        <a:xfrm>
          <a:off x="4998257" y="1199834"/>
          <a:ext cx="484885" cy="91440"/>
        </a:xfrm>
        <a:custGeom>
          <a:avLst/>
          <a:gdLst/>
          <a:ahLst/>
          <a:cxnLst/>
          <a:rect l="0" t="0" r="0" b="0"/>
          <a:pathLst>
            <a:path>
              <a:moveTo>
                <a:pt x="0" y="45720"/>
              </a:moveTo>
              <a:lnTo>
                <a:pt x="484885" y="45720"/>
              </a:lnTo>
            </a:path>
          </a:pathLst>
        </a:custGeom>
        <a:noFill/>
        <a:ln w="6350" cap="flat" cmpd="sng" algn="ctr">
          <a:solidFill>
            <a:schemeClr val="accent2">
              <a:hueOff val="-291073"/>
              <a:satOff val="-16786"/>
              <a:lumOff val="172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7812" y="1242976"/>
        <a:ext cx="25774" cy="5154"/>
      </dsp:txXfrm>
    </dsp:sp>
    <dsp:sp modelId="{55FD5B72-83A3-4B33-A576-D84A18C7A019}">
      <dsp:nvSpPr>
        <dsp:cNvPr id="0" name=""/>
        <dsp:cNvSpPr/>
      </dsp:nvSpPr>
      <dsp:spPr>
        <a:xfrm>
          <a:off x="2758817" y="573182"/>
          <a:ext cx="2241239" cy="1344743"/>
        </a:xfrm>
        <a:prstGeom prst="rect">
          <a:avLst/>
        </a:prstGeom>
        <a:solidFill>
          <a:schemeClr val="accent2">
            <a:hueOff val="-242561"/>
            <a:satOff val="-13988"/>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533400">
            <a:lnSpc>
              <a:spcPct val="90000"/>
            </a:lnSpc>
            <a:spcBef>
              <a:spcPct val="0"/>
            </a:spcBef>
            <a:spcAft>
              <a:spcPct val="35000"/>
            </a:spcAft>
            <a:buNone/>
          </a:pPr>
          <a:r>
            <a:rPr lang="en-US" sz="1200" b="0" i="0" kern="1200"/>
            <a:t>Measure the average level of U.S. food available for consumption,</a:t>
          </a:r>
          <a:endParaRPr lang="en-US" sz="1200" kern="1200"/>
        </a:p>
      </dsp:txBody>
      <dsp:txXfrm>
        <a:off x="2758817" y="573182"/>
        <a:ext cx="2241239" cy="1344743"/>
      </dsp:txXfrm>
    </dsp:sp>
    <dsp:sp modelId="{D20E4E99-05A6-4B23-8AD2-19A75467B864}">
      <dsp:nvSpPr>
        <dsp:cNvPr id="0" name=""/>
        <dsp:cNvSpPr/>
      </dsp:nvSpPr>
      <dsp:spPr>
        <a:xfrm>
          <a:off x="7754982" y="1199834"/>
          <a:ext cx="484885" cy="91440"/>
        </a:xfrm>
        <a:custGeom>
          <a:avLst/>
          <a:gdLst/>
          <a:ahLst/>
          <a:cxnLst/>
          <a:rect l="0" t="0" r="0" b="0"/>
          <a:pathLst>
            <a:path>
              <a:moveTo>
                <a:pt x="0" y="45720"/>
              </a:moveTo>
              <a:lnTo>
                <a:pt x="484885" y="45720"/>
              </a:lnTo>
            </a:path>
          </a:pathLst>
        </a:custGeom>
        <a:noFill/>
        <a:ln w="6350" cap="flat" cmpd="sng" algn="ctr">
          <a:solidFill>
            <a:schemeClr val="accent2">
              <a:hueOff val="-582145"/>
              <a:satOff val="-33571"/>
              <a:lumOff val="345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84537" y="1242976"/>
        <a:ext cx="25774" cy="5154"/>
      </dsp:txXfrm>
    </dsp:sp>
    <dsp:sp modelId="{6A5FDB4D-C231-4122-B8FC-FB978FD3F50B}">
      <dsp:nvSpPr>
        <dsp:cNvPr id="0" name=""/>
        <dsp:cNvSpPr/>
      </dsp:nvSpPr>
      <dsp:spPr>
        <a:xfrm>
          <a:off x="5515542" y="573182"/>
          <a:ext cx="2241239" cy="1344743"/>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533400">
            <a:lnSpc>
              <a:spcPct val="90000"/>
            </a:lnSpc>
            <a:spcBef>
              <a:spcPct val="0"/>
            </a:spcBef>
            <a:spcAft>
              <a:spcPct val="35000"/>
            </a:spcAft>
            <a:buNone/>
          </a:pPr>
          <a:r>
            <a:rPr lang="en-US" sz="1200" b="0" i="0" kern="1200"/>
            <a:t>Serve as a proxy for food consumption,</a:t>
          </a:r>
          <a:endParaRPr lang="en-US" sz="1200" kern="1200"/>
        </a:p>
      </dsp:txBody>
      <dsp:txXfrm>
        <a:off x="5515542" y="573182"/>
        <a:ext cx="2241239" cy="1344743"/>
      </dsp:txXfrm>
    </dsp:sp>
    <dsp:sp modelId="{1B19D6CD-EDB6-4868-997F-12748496D002}">
      <dsp:nvSpPr>
        <dsp:cNvPr id="0" name=""/>
        <dsp:cNvSpPr/>
      </dsp:nvSpPr>
      <dsp:spPr>
        <a:xfrm>
          <a:off x="1122712" y="1916126"/>
          <a:ext cx="8270175" cy="484885"/>
        </a:xfrm>
        <a:custGeom>
          <a:avLst/>
          <a:gdLst/>
          <a:ahLst/>
          <a:cxnLst/>
          <a:rect l="0" t="0" r="0" b="0"/>
          <a:pathLst>
            <a:path>
              <a:moveTo>
                <a:pt x="8270175" y="0"/>
              </a:moveTo>
              <a:lnTo>
                <a:pt x="8270175" y="259542"/>
              </a:lnTo>
              <a:lnTo>
                <a:pt x="0" y="259542"/>
              </a:lnTo>
              <a:lnTo>
                <a:pt x="0" y="484885"/>
              </a:lnTo>
            </a:path>
          </a:pathLst>
        </a:custGeom>
        <a:noFill/>
        <a:ln w="6350" cap="flat" cmpd="sng" algn="ctr">
          <a:solidFill>
            <a:schemeClr val="accent2">
              <a:hueOff val="-873218"/>
              <a:satOff val="-50357"/>
              <a:lumOff val="517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50644" y="2155991"/>
        <a:ext cx="414311" cy="5154"/>
      </dsp:txXfrm>
    </dsp:sp>
    <dsp:sp modelId="{FA6BA1EA-30F1-4E46-81A0-F1C430498CE2}">
      <dsp:nvSpPr>
        <dsp:cNvPr id="0" name=""/>
        <dsp:cNvSpPr/>
      </dsp:nvSpPr>
      <dsp:spPr>
        <a:xfrm>
          <a:off x="8272267" y="573182"/>
          <a:ext cx="2241239" cy="1344743"/>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533400">
            <a:lnSpc>
              <a:spcPct val="90000"/>
            </a:lnSpc>
            <a:spcBef>
              <a:spcPct val="0"/>
            </a:spcBef>
            <a:spcAft>
              <a:spcPct val="35000"/>
            </a:spcAft>
            <a:buNone/>
          </a:pPr>
          <a:r>
            <a:rPr lang="en-US" sz="1200" b="0" i="0" kern="1200"/>
            <a:t>Show year-to-year changes in the food availability of major foods,</a:t>
          </a:r>
          <a:endParaRPr lang="en-US" sz="1200" kern="1200"/>
        </a:p>
      </dsp:txBody>
      <dsp:txXfrm>
        <a:off x="8272267" y="573182"/>
        <a:ext cx="2241239" cy="1344743"/>
      </dsp:txXfrm>
    </dsp:sp>
    <dsp:sp modelId="{62C94AAE-8E9D-4921-9E1C-514B86B03455}">
      <dsp:nvSpPr>
        <dsp:cNvPr id="0" name=""/>
        <dsp:cNvSpPr/>
      </dsp:nvSpPr>
      <dsp:spPr>
        <a:xfrm>
          <a:off x="2241532" y="3060063"/>
          <a:ext cx="484885" cy="91440"/>
        </a:xfrm>
        <a:custGeom>
          <a:avLst/>
          <a:gdLst/>
          <a:ahLst/>
          <a:cxnLst/>
          <a:rect l="0" t="0" r="0" b="0"/>
          <a:pathLst>
            <a:path>
              <a:moveTo>
                <a:pt x="0" y="45720"/>
              </a:moveTo>
              <a:lnTo>
                <a:pt x="484885" y="45720"/>
              </a:lnTo>
            </a:path>
          </a:pathLst>
        </a:custGeom>
        <a:noFill/>
        <a:ln w="6350" cap="flat" cmpd="sng" algn="ctr">
          <a:solidFill>
            <a:schemeClr val="accent2">
              <a:hueOff val="-1164290"/>
              <a:satOff val="-67142"/>
              <a:lumOff val="690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1087" y="3103206"/>
        <a:ext cx="25774" cy="5154"/>
      </dsp:txXfrm>
    </dsp:sp>
    <dsp:sp modelId="{EB1E16E5-B656-4D36-A1B2-91BEADBDAFAB}">
      <dsp:nvSpPr>
        <dsp:cNvPr id="0" name=""/>
        <dsp:cNvSpPr/>
      </dsp:nvSpPr>
      <dsp:spPr>
        <a:xfrm>
          <a:off x="2092" y="2433411"/>
          <a:ext cx="2241239" cy="1344743"/>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533400">
            <a:lnSpc>
              <a:spcPct val="90000"/>
            </a:lnSpc>
            <a:spcBef>
              <a:spcPct val="0"/>
            </a:spcBef>
            <a:spcAft>
              <a:spcPct val="35000"/>
            </a:spcAft>
            <a:buNone/>
          </a:pPr>
          <a:r>
            <a:rPr lang="en-US" sz="1200" b="0" i="0" kern="1200"/>
            <a:t>Identify long-term consumption trends,</a:t>
          </a:r>
          <a:endParaRPr lang="en-US" sz="1200" kern="1200"/>
        </a:p>
      </dsp:txBody>
      <dsp:txXfrm>
        <a:off x="2092" y="2433411"/>
        <a:ext cx="2241239" cy="1344743"/>
      </dsp:txXfrm>
    </dsp:sp>
    <dsp:sp modelId="{94698A8D-33F1-4A94-8097-36010C9F4471}">
      <dsp:nvSpPr>
        <dsp:cNvPr id="0" name=""/>
        <dsp:cNvSpPr/>
      </dsp:nvSpPr>
      <dsp:spPr>
        <a:xfrm>
          <a:off x="4998257" y="3060063"/>
          <a:ext cx="484885" cy="91440"/>
        </a:xfrm>
        <a:custGeom>
          <a:avLst/>
          <a:gdLst/>
          <a:ahLst/>
          <a:cxnLst/>
          <a:rect l="0" t="0" r="0" b="0"/>
          <a:pathLst>
            <a:path>
              <a:moveTo>
                <a:pt x="0" y="45720"/>
              </a:moveTo>
              <a:lnTo>
                <a:pt x="484885" y="45720"/>
              </a:lnTo>
            </a:path>
          </a:pathLst>
        </a:custGeom>
        <a:noFill/>
        <a:ln w="6350" cap="flat" cmpd="sng" algn="ctr">
          <a:solidFill>
            <a:schemeClr val="accent2">
              <a:hueOff val="-1455363"/>
              <a:satOff val="-83928"/>
              <a:lumOff val="86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7812" y="3103206"/>
        <a:ext cx="25774" cy="5154"/>
      </dsp:txXfrm>
    </dsp:sp>
    <dsp:sp modelId="{BD1282AE-3FD3-43FF-B329-716261E79755}">
      <dsp:nvSpPr>
        <dsp:cNvPr id="0" name=""/>
        <dsp:cNvSpPr/>
      </dsp:nvSpPr>
      <dsp:spPr>
        <a:xfrm>
          <a:off x="2758817" y="2433411"/>
          <a:ext cx="2241239" cy="1344743"/>
        </a:xfrm>
        <a:prstGeom prst="rect">
          <a:avLst/>
        </a:prstGeom>
        <a:solidFill>
          <a:schemeClr val="accent2">
            <a:hueOff val="-1212803"/>
            <a:satOff val="-69940"/>
            <a:lumOff val="7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533400">
            <a:lnSpc>
              <a:spcPct val="90000"/>
            </a:lnSpc>
            <a:spcBef>
              <a:spcPct val="0"/>
            </a:spcBef>
            <a:spcAft>
              <a:spcPct val="35000"/>
            </a:spcAft>
            <a:buNone/>
          </a:pPr>
          <a:r>
            <a:rPr lang="en-US" sz="1200" b="0" i="0" kern="1200"/>
            <a:t>Permit statistical analyses of effects of prices and income on food consumption, and</a:t>
          </a:r>
          <a:endParaRPr lang="en-US" sz="1200" kern="1200"/>
        </a:p>
      </dsp:txBody>
      <dsp:txXfrm>
        <a:off x="2758817" y="2433411"/>
        <a:ext cx="2241239" cy="1344743"/>
      </dsp:txXfrm>
    </dsp:sp>
    <dsp:sp modelId="{286ED2E7-7522-4E07-9BAF-D8ED9E278E5F}">
      <dsp:nvSpPr>
        <dsp:cNvPr id="0" name=""/>
        <dsp:cNvSpPr/>
      </dsp:nvSpPr>
      <dsp:spPr>
        <a:xfrm>
          <a:off x="5515542" y="2433411"/>
          <a:ext cx="2241239" cy="134474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533400">
            <a:lnSpc>
              <a:spcPct val="90000"/>
            </a:lnSpc>
            <a:spcBef>
              <a:spcPct val="0"/>
            </a:spcBef>
            <a:spcAft>
              <a:spcPct val="35000"/>
            </a:spcAft>
            <a:buNone/>
          </a:pPr>
          <a:r>
            <a:rPr lang="en-US" sz="1200" b="0" i="0" kern="1200"/>
            <a:t>Make custom graphs of the availability of particular food groups or foods</a:t>
          </a:r>
          <a:endParaRPr lang="en-US" sz="1200" kern="1200"/>
        </a:p>
      </dsp:txBody>
      <dsp:txXfrm>
        <a:off x="5515542" y="2433411"/>
        <a:ext cx="2241239" cy="1344743"/>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F65C6-7719-85EC-9F47-116434B6F1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5A9087-CE7E-6388-4FB7-C1F194A585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81A3B1-911E-22CA-FB98-3664438E3989}"/>
              </a:ext>
            </a:extLst>
          </p:cNvPr>
          <p:cNvSpPr>
            <a:spLocks noGrp="1"/>
          </p:cNvSpPr>
          <p:nvPr>
            <p:ph type="dt" sz="half" idx="10"/>
          </p:nvPr>
        </p:nvSpPr>
        <p:spPr/>
        <p:txBody>
          <a:bodyPr/>
          <a:lstStyle/>
          <a:p>
            <a:fld id="{55DA5179-81C9-48BA-B211-0B75E6EE805E}" type="datetimeFigureOut">
              <a:rPr lang="en-US" smtClean="0"/>
              <a:t>1/28/2023</a:t>
            </a:fld>
            <a:endParaRPr lang="en-US"/>
          </a:p>
        </p:txBody>
      </p:sp>
      <p:sp>
        <p:nvSpPr>
          <p:cNvPr id="5" name="Footer Placeholder 4">
            <a:extLst>
              <a:ext uri="{FF2B5EF4-FFF2-40B4-BE49-F238E27FC236}">
                <a16:creationId xmlns:a16="http://schemas.microsoft.com/office/drawing/2014/main" id="{991C5901-70AE-3770-A00B-887CBC230E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28A6C1-95A2-1DDB-A753-1855B2715571}"/>
              </a:ext>
            </a:extLst>
          </p:cNvPr>
          <p:cNvSpPr>
            <a:spLocks noGrp="1"/>
          </p:cNvSpPr>
          <p:nvPr>
            <p:ph type="sldNum" sz="quarter" idx="12"/>
          </p:nvPr>
        </p:nvSpPr>
        <p:spPr/>
        <p:txBody>
          <a:bodyPr/>
          <a:lstStyle/>
          <a:p>
            <a:fld id="{FAC2792B-7BDB-4D5C-83BC-76B3FAB47BAE}" type="slidenum">
              <a:rPr lang="en-US" smtClean="0"/>
              <a:t>‹#›</a:t>
            </a:fld>
            <a:endParaRPr lang="en-US"/>
          </a:p>
        </p:txBody>
      </p:sp>
    </p:spTree>
    <p:extLst>
      <p:ext uri="{BB962C8B-B14F-4D97-AF65-F5344CB8AC3E}">
        <p14:creationId xmlns:p14="http://schemas.microsoft.com/office/powerpoint/2010/main" val="479374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EBCFB-C9E0-B02C-5C7E-D8EC662D67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ADB792-085F-A216-F545-924C0B0F19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51BDA3-100D-17EB-E244-41D6F896A32D}"/>
              </a:ext>
            </a:extLst>
          </p:cNvPr>
          <p:cNvSpPr>
            <a:spLocks noGrp="1"/>
          </p:cNvSpPr>
          <p:nvPr>
            <p:ph type="dt" sz="half" idx="10"/>
          </p:nvPr>
        </p:nvSpPr>
        <p:spPr/>
        <p:txBody>
          <a:bodyPr/>
          <a:lstStyle/>
          <a:p>
            <a:fld id="{55DA5179-81C9-48BA-B211-0B75E6EE805E}" type="datetimeFigureOut">
              <a:rPr lang="en-US" smtClean="0"/>
              <a:t>1/28/2023</a:t>
            </a:fld>
            <a:endParaRPr lang="en-US"/>
          </a:p>
        </p:txBody>
      </p:sp>
      <p:sp>
        <p:nvSpPr>
          <p:cNvPr id="5" name="Footer Placeholder 4">
            <a:extLst>
              <a:ext uri="{FF2B5EF4-FFF2-40B4-BE49-F238E27FC236}">
                <a16:creationId xmlns:a16="http://schemas.microsoft.com/office/drawing/2014/main" id="{1B4403FC-B5FB-9EEF-6A27-25BE58219A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713BBC-6DC9-83E7-BE3B-2E50C729A0A0}"/>
              </a:ext>
            </a:extLst>
          </p:cNvPr>
          <p:cNvSpPr>
            <a:spLocks noGrp="1"/>
          </p:cNvSpPr>
          <p:nvPr>
            <p:ph type="sldNum" sz="quarter" idx="12"/>
          </p:nvPr>
        </p:nvSpPr>
        <p:spPr/>
        <p:txBody>
          <a:bodyPr/>
          <a:lstStyle/>
          <a:p>
            <a:fld id="{FAC2792B-7BDB-4D5C-83BC-76B3FAB47BAE}" type="slidenum">
              <a:rPr lang="en-US" smtClean="0"/>
              <a:t>‹#›</a:t>
            </a:fld>
            <a:endParaRPr lang="en-US"/>
          </a:p>
        </p:txBody>
      </p:sp>
    </p:spTree>
    <p:extLst>
      <p:ext uri="{BB962C8B-B14F-4D97-AF65-F5344CB8AC3E}">
        <p14:creationId xmlns:p14="http://schemas.microsoft.com/office/powerpoint/2010/main" val="3301883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8C42D3-8C24-77D5-ADD5-AC9AB226B0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D193CF-5ACC-95CD-396A-84B6549DB6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6E2579-5DE0-C50F-39EC-E8C341C09932}"/>
              </a:ext>
            </a:extLst>
          </p:cNvPr>
          <p:cNvSpPr>
            <a:spLocks noGrp="1"/>
          </p:cNvSpPr>
          <p:nvPr>
            <p:ph type="dt" sz="half" idx="10"/>
          </p:nvPr>
        </p:nvSpPr>
        <p:spPr/>
        <p:txBody>
          <a:bodyPr/>
          <a:lstStyle/>
          <a:p>
            <a:fld id="{55DA5179-81C9-48BA-B211-0B75E6EE805E}" type="datetimeFigureOut">
              <a:rPr lang="en-US" smtClean="0"/>
              <a:t>1/28/2023</a:t>
            </a:fld>
            <a:endParaRPr lang="en-US"/>
          </a:p>
        </p:txBody>
      </p:sp>
      <p:sp>
        <p:nvSpPr>
          <p:cNvPr id="5" name="Footer Placeholder 4">
            <a:extLst>
              <a:ext uri="{FF2B5EF4-FFF2-40B4-BE49-F238E27FC236}">
                <a16:creationId xmlns:a16="http://schemas.microsoft.com/office/drawing/2014/main" id="{1EAB108C-9FB1-7DCF-32C3-9707DF4300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945A9E-DB1E-5E97-025B-DEB5927CA6B2}"/>
              </a:ext>
            </a:extLst>
          </p:cNvPr>
          <p:cNvSpPr>
            <a:spLocks noGrp="1"/>
          </p:cNvSpPr>
          <p:nvPr>
            <p:ph type="sldNum" sz="quarter" idx="12"/>
          </p:nvPr>
        </p:nvSpPr>
        <p:spPr/>
        <p:txBody>
          <a:bodyPr/>
          <a:lstStyle/>
          <a:p>
            <a:fld id="{FAC2792B-7BDB-4D5C-83BC-76B3FAB47BAE}" type="slidenum">
              <a:rPr lang="en-US" smtClean="0"/>
              <a:t>‹#›</a:t>
            </a:fld>
            <a:endParaRPr lang="en-US"/>
          </a:p>
        </p:txBody>
      </p:sp>
    </p:spTree>
    <p:extLst>
      <p:ext uri="{BB962C8B-B14F-4D97-AF65-F5344CB8AC3E}">
        <p14:creationId xmlns:p14="http://schemas.microsoft.com/office/powerpoint/2010/main" val="3755360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7926C-27E2-1FF9-C015-EC5CB6AC97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D4A189-DA27-24F3-CCA4-FB3CE5D0A4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FBAA0B-68B9-A31E-43B3-D06D25C3A5D3}"/>
              </a:ext>
            </a:extLst>
          </p:cNvPr>
          <p:cNvSpPr>
            <a:spLocks noGrp="1"/>
          </p:cNvSpPr>
          <p:nvPr>
            <p:ph type="dt" sz="half" idx="10"/>
          </p:nvPr>
        </p:nvSpPr>
        <p:spPr/>
        <p:txBody>
          <a:bodyPr/>
          <a:lstStyle/>
          <a:p>
            <a:fld id="{55DA5179-81C9-48BA-B211-0B75E6EE805E}" type="datetimeFigureOut">
              <a:rPr lang="en-US" smtClean="0"/>
              <a:t>1/28/2023</a:t>
            </a:fld>
            <a:endParaRPr lang="en-US"/>
          </a:p>
        </p:txBody>
      </p:sp>
      <p:sp>
        <p:nvSpPr>
          <p:cNvPr id="5" name="Footer Placeholder 4">
            <a:extLst>
              <a:ext uri="{FF2B5EF4-FFF2-40B4-BE49-F238E27FC236}">
                <a16:creationId xmlns:a16="http://schemas.microsoft.com/office/drawing/2014/main" id="{D9C64B2F-F99B-57C4-F8AB-0931148642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1C206B-7260-1A2D-C19D-17F194AF2B3D}"/>
              </a:ext>
            </a:extLst>
          </p:cNvPr>
          <p:cNvSpPr>
            <a:spLocks noGrp="1"/>
          </p:cNvSpPr>
          <p:nvPr>
            <p:ph type="sldNum" sz="quarter" idx="12"/>
          </p:nvPr>
        </p:nvSpPr>
        <p:spPr/>
        <p:txBody>
          <a:bodyPr/>
          <a:lstStyle/>
          <a:p>
            <a:fld id="{FAC2792B-7BDB-4D5C-83BC-76B3FAB47BAE}" type="slidenum">
              <a:rPr lang="en-US" smtClean="0"/>
              <a:t>‹#›</a:t>
            </a:fld>
            <a:endParaRPr lang="en-US"/>
          </a:p>
        </p:txBody>
      </p:sp>
    </p:spTree>
    <p:extLst>
      <p:ext uri="{BB962C8B-B14F-4D97-AF65-F5344CB8AC3E}">
        <p14:creationId xmlns:p14="http://schemas.microsoft.com/office/powerpoint/2010/main" val="156212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3A5A8-F4F7-2576-6487-4388CD717E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6BB717-C967-C7BA-51E0-899F976A35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D85D5B-E253-DADE-B59D-259D6DEA5905}"/>
              </a:ext>
            </a:extLst>
          </p:cNvPr>
          <p:cNvSpPr>
            <a:spLocks noGrp="1"/>
          </p:cNvSpPr>
          <p:nvPr>
            <p:ph type="dt" sz="half" idx="10"/>
          </p:nvPr>
        </p:nvSpPr>
        <p:spPr/>
        <p:txBody>
          <a:bodyPr/>
          <a:lstStyle/>
          <a:p>
            <a:fld id="{55DA5179-81C9-48BA-B211-0B75E6EE805E}" type="datetimeFigureOut">
              <a:rPr lang="en-US" smtClean="0"/>
              <a:t>1/28/2023</a:t>
            </a:fld>
            <a:endParaRPr lang="en-US"/>
          </a:p>
        </p:txBody>
      </p:sp>
      <p:sp>
        <p:nvSpPr>
          <p:cNvPr id="5" name="Footer Placeholder 4">
            <a:extLst>
              <a:ext uri="{FF2B5EF4-FFF2-40B4-BE49-F238E27FC236}">
                <a16:creationId xmlns:a16="http://schemas.microsoft.com/office/drawing/2014/main" id="{72F051BE-E1F6-1C4F-F1F6-8B7F775FE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D974CA-E7C7-5261-5246-63AF36F6C59C}"/>
              </a:ext>
            </a:extLst>
          </p:cNvPr>
          <p:cNvSpPr>
            <a:spLocks noGrp="1"/>
          </p:cNvSpPr>
          <p:nvPr>
            <p:ph type="sldNum" sz="quarter" idx="12"/>
          </p:nvPr>
        </p:nvSpPr>
        <p:spPr/>
        <p:txBody>
          <a:bodyPr/>
          <a:lstStyle/>
          <a:p>
            <a:fld id="{FAC2792B-7BDB-4D5C-83BC-76B3FAB47BAE}" type="slidenum">
              <a:rPr lang="en-US" smtClean="0"/>
              <a:t>‹#›</a:t>
            </a:fld>
            <a:endParaRPr lang="en-US"/>
          </a:p>
        </p:txBody>
      </p:sp>
    </p:spTree>
    <p:extLst>
      <p:ext uri="{BB962C8B-B14F-4D97-AF65-F5344CB8AC3E}">
        <p14:creationId xmlns:p14="http://schemas.microsoft.com/office/powerpoint/2010/main" val="1571236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0EAAA-C566-F12B-2676-5B2E973E5B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C2595E-2238-9968-47DA-7499E0D54B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8DFCCC-D8EE-3C10-8625-02EC21FAE1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1D9041-9716-1B70-F446-800067FFD73B}"/>
              </a:ext>
            </a:extLst>
          </p:cNvPr>
          <p:cNvSpPr>
            <a:spLocks noGrp="1"/>
          </p:cNvSpPr>
          <p:nvPr>
            <p:ph type="dt" sz="half" idx="10"/>
          </p:nvPr>
        </p:nvSpPr>
        <p:spPr/>
        <p:txBody>
          <a:bodyPr/>
          <a:lstStyle/>
          <a:p>
            <a:fld id="{55DA5179-81C9-48BA-B211-0B75E6EE805E}" type="datetimeFigureOut">
              <a:rPr lang="en-US" smtClean="0"/>
              <a:t>1/28/2023</a:t>
            </a:fld>
            <a:endParaRPr lang="en-US"/>
          </a:p>
        </p:txBody>
      </p:sp>
      <p:sp>
        <p:nvSpPr>
          <p:cNvPr id="6" name="Footer Placeholder 5">
            <a:extLst>
              <a:ext uri="{FF2B5EF4-FFF2-40B4-BE49-F238E27FC236}">
                <a16:creationId xmlns:a16="http://schemas.microsoft.com/office/drawing/2014/main" id="{0E3C4D95-7551-745A-7A1E-5161759B1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550D84-E8F6-75E5-1E68-79CE4DF4ED19}"/>
              </a:ext>
            </a:extLst>
          </p:cNvPr>
          <p:cNvSpPr>
            <a:spLocks noGrp="1"/>
          </p:cNvSpPr>
          <p:nvPr>
            <p:ph type="sldNum" sz="quarter" idx="12"/>
          </p:nvPr>
        </p:nvSpPr>
        <p:spPr/>
        <p:txBody>
          <a:bodyPr/>
          <a:lstStyle/>
          <a:p>
            <a:fld id="{FAC2792B-7BDB-4D5C-83BC-76B3FAB47BAE}" type="slidenum">
              <a:rPr lang="en-US" smtClean="0"/>
              <a:t>‹#›</a:t>
            </a:fld>
            <a:endParaRPr lang="en-US"/>
          </a:p>
        </p:txBody>
      </p:sp>
    </p:spTree>
    <p:extLst>
      <p:ext uri="{BB962C8B-B14F-4D97-AF65-F5344CB8AC3E}">
        <p14:creationId xmlns:p14="http://schemas.microsoft.com/office/powerpoint/2010/main" val="368359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DF1FA-EB3C-F60B-C779-F110D59BA6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2B7A4A-EFC4-3DB6-30D1-C87B7037B0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0025B3-90F3-566D-0B4C-9041D3F11F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4D0C45-4B53-EEAD-1FEB-C7B8364630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BC09AB-AC8C-EB8F-0194-1E201A3201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CDAB5A-F90D-D7EF-1416-09567C5AED57}"/>
              </a:ext>
            </a:extLst>
          </p:cNvPr>
          <p:cNvSpPr>
            <a:spLocks noGrp="1"/>
          </p:cNvSpPr>
          <p:nvPr>
            <p:ph type="dt" sz="half" idx="10"/>
          </p:nvPr>
        </p:nvSpPr>
        <p:spPr/>
        <p:txBody>
          <a:bodyPr/>
          <a:lstStyle/>
          <a:p>
            <a:fld id="{55DA5179-81C9-48BA-B211-0B75E6EE805E}" type="datetimeFigureOut">
              <a:rPr lang="en-US" smtClean="0"/>
              <a:t>1/28/2023</a:t>
            </a:fld>
            <a:endParaRPr lang="en-US"/>
          </a:p>
        </p:txBody>
      </p:sp>
      <p:sp>
        <p:nvSpPr>
          <p:cNvPr id="8" name="Footer Placeholder 7">
            <a:extLst>
              <a:ext uri="{FF2B5EF4-FFF2-40B4-BE49-F238E27FC236}">
                <a16:creationId xmlns:a16="http://schemas.microsoft.com/office/drawing/2014/main" id="{0C953C5B-95EA-E00B-84B2-52239FCA2D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47C56B-E281-868D-1EED-5B40A14C4190}"/>
              </a:ext>
            </a:extLst>
          </p:cNvPr>
          <p:cNvSpPr>
            <a:spLocks noGrp="1"/>
          </p:cNvSpPr>
          <p:nvPr>
            <p:ph type="sldNum" sz="quarter" idx="12"/>
          </p:nvPr>
        </p:nvSpPr>
        <p:spPr/>
        <p:txBody>
          <a:bodyPr/>
          <a:lstStyle/>
          <a:p>
            <a:fld id="{FAC2792B-7BDB-4D5C-83BC-76B3FAB47BAE}" type="slidenum">
              <a:rPr lang="en-US" smtClean="0"/>
              <a:t>‹#›</a:t>
            </a:fld>
            <a:endParaRPr lang="en-US"/>
          </a:p>
        </p:txBody>
      </p:sp>
    </p:spTree>
    <p:extLst>
      <p:ext uri="{BB962C8B-B14F-4D97-AF65-F5344CB8AC3E}">
        <p14:creationId xmlns:p14="http://schemas.microsoft.com/office/powerpoint/2010/main" val="4180408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76057-F929-3861-0AAA-18A46199F9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2A689B-92A9-9753-2AD7-56B4E8BE7302}"/>
              </a:ext>
            </a:extLst>
          </p:cNvPr>
          <p:cNvSpPr>
            <a:spLocks noGrp="1"/>
          </p:cNvSpPr>
          <p:nvPr>
            <p:ph type="dt" sz="half" idx="10"/>
          </p:nvPr>
        </p:nvSpPr>
        <p:spPr/>
        <p:txBody>
          <a:bodyPr/>
          <a:lstStyle/>
          <a:p>
            <a:fld id="{55DA5179-81C9-48BA-B211-0B75E6EE805E}" type="datetimeFigureOut">
              <a:rPr lang="en-US" smtClean="0"/>
              <a:t>1/28/2023</a:t>
            </a:fld>
            <a:endParaRPr lang="en-US"/>
          </a:p>
        </p:txBody>
      </p:sp>
      <p:sp>
        <p:nvSpPr>
          <p:cNvPr id="4" name="Footer Placeholder 3">
            <a:extLst>
              <a:ext uri="{FF2B5EF4-FFF2-40B4-BE49-F238E27FC236}">
                <a16:creationId xmlns:a16="http://schemas.microsoft.com/office/drawing/2014/main" id="{880062F6-A973-20DF-646C-FEB2789C42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EA720C-B2C9-9A6B-A2FA-DB943C754E25}"/>
              </a:ext>
            </a:extLst>
          </p:cNvPr>
          <p:cNvSpPr>
            <a:spLocks noGrp="1"/>
          </p:cNvSpPr>
          <p:nvPr>
            <p:ph type="sldNum" sz="quarter" idx="12"/>
          </p:nvPr>
        </p:nvSpPr>
        <p:spPr/>
        <p:txBody>
          <a:bodyPr/>
          <a:lstStyle/>
          <a:p>
            <a:fld id="{FAC2792B-7BDB-4D5C-83BC-76B3FAB47BAE}" type="slidenum">
              <a:rPr lang="en-US" smtClean="0"/>
              <a:t>‹#›</a:t>
            </a:fld>
            <a:endParaRPr lang="en-US"/>
          </a:p>
        </p:txBody>
      </p:sp>
    </p:spTree>
    <p:extLst>
      <p:ext uri="{BB962C8B-B14F-4D97-AF65-F5344CB8AC3E}">
        <p14:creationId xmlns:p14="http://schemas.microsoft.com/office/powerpoint/2010/main" val="553349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971168-DF16-4390-A804-678D3C874130}"/>
              </a:ext>
            </a:extLst>
          </p:cNvPr>
          <p:cNvSpPr>
            <a:spLocks noGrp="1"/>
          </p:cNvSpPr>
          <p:nvPr>
            <p:ph type="dt" sz="half" idx="10"/>
          </p:nvPr>
        </p:nvSpPr>
        <p:spPr/>
        <p:txBody>
          <a:bodyPr/>
          <a:lstStyle/>
          <a:p>
            <a:fld id="{55DA5179-81C9-48BA-B211-0B75E6EE805E}" type="datetimeFigureOut">
              <a:rPr lang="en-US" smtClean="0"/>
              <a:t>1/28/2023</a:t>
            </a:fld>
            <a:endParaRPr lang="en-US"/>
          </a:p>
        </p:txBody>
      </p:sp>
      <p:sp>
        <p:nvSpPr>
          <p:cNvPr id="3" name="Footer Placeholder 2">
            <a:extLst>
              <a:ext uri="{FF2B5EF4-FFF2-40B4-BE49-F238E27FC236}">
                <a16:creationId xmlns:a16="http://schemas.microsoft.com/office/drawing/2014/main" id="{660E2D8C-EFBB-79EB-53D4-C21721CAB9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E07CB-97EA-C501-7876-5DA9E6A03F38}"/>
              </a:ext>
            </a:extLst>
          </p:cNvPr>
          <p:cNvSpPr>
            <a:spLocks noGrp="1"/>
          </p:cNvSpPr>
          <p:nvPr>
            <p:ph type="sldNum" sz="quarter" idx="12"/>
          </p:nvPr>
        </p:nvSpPr>
        <p:spPr/>
        <p:txBody>
          <a:bodyPr/>
          <a:lstStyle/>
          <a:p>
            <a:fld id="{FAC2792B-7BDB-4D5C-83BC-76B3FAB47BAE}" type="slidenum">
              <a:rPr lang="en-US" smtClean="0"/>
              <a:t>‹#›</a:t>
            </a:fld>
            <a:endParaRPr lang="en-US"/>
          </a:p>
        </p:txBody>
      </p:sp>
    </p:spTree>
    <p:extLst>
      <p:ext uri="{BB962C8B-B14F-4D97-AF65-F5344CB8AC3E}">
        <p14:creationId xmlns:p14="http://schemas.microsoft.com/office/powerpoint/2010/main" val="1178269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DB027-C399-7DD2-E64E-D4AE223DE1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C8433E-E0FF-7187-6A52-9872415185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47D3F6-475B-5B6C-FFFE-69FA33B525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5B8C08-95BE-05F0-921F-D413F10B33BE}"/>
              </a:ext>
            </a:extLst>
          </p:cNvPr>
          <p:cNvSpPr>
            <a:spLocks noGrp="1"/>
          </p:cNvSpPr>
          <p:nvPr>
            <p:ph type="dt" sz="half" idx="10"/>
          </p:nvPr>
        </p:nvSpPr>
        <p:spPr/>
        <p:txBody>
          <a:bodyPr/>
          <a:lstStyle/>
          <a:p>
            <a:fld id="{55DA5179-81C9-48BA-B211-0B75E6EE805E}" type="datetimeFigureOut">
              <a:rPr lang="en-US" smtClean="0"/>
              <a:t>1/28/2023</a:t>
            </a:fld>
            <a:endParaRPr lang="en-US"/>
          </a:p>
        </p:txBody>
      </p:sp>
      <p:sp>
        <p:nvSpPr>
          <p:cNvPr id="6" name="Footer Placeholder 5">
            <a:extLst>
              <a:ext uri="{FF2B5EF4-FFF2-40B4-BE49-F238E27FC236}">
                <a16:creationId xmlns:a16="http://schemas.microsoft.com/office/drawing/2014/main" id="{A23D9928-85C8-A7CD-CFB4-1C7ECBDF70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D06DAA-2D63-68ED-B244-5739F97E65A8}"/>
              </a:ext>
            </a:extLst>
          </p:cNvPr>
          <p:cNvSpPr>
            <a:spLocks noGrp="1"/>
          </p:cNvSpPr>
          <p:nvPr>
            <p:ph type="sldNum" sz="quarter" idx="12"/>
          </p:nvPr>
        </p:nvSpPr>
        <p:spPr/>
        <p:txBody>
          <a:bodyPr/>
          <a:lstStyle/>
          <a:p>
            <a:fld id="{FAC2792B-7BDB-4D5C-83BC-76B3FAB47BAE}" type="slidenum">
              <a:rPr lang="en-US" smtClean="0"/>
              <a:t>‹#›</a:t>
            </a:fld>
            <a:endParaRPr lang="en-US"/>
          </a:p>
        </p:txBody>
      </p:sp>
    </p:spTree>
    <p:extLst>
      <p:ext uri="{BB962C8B-B14F-4D97-AF65-F5344CB8AC3E}">
        <p14:creationId xmlns:p14="http://schemas.microsoft.com/office/powerpoint/2010/main" val="1689258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22348-F4C7-C980-D52F-26A5CB089C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719A3D-66B3-857F-6B98-754A557088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E9EE91-AAB7-FE57-6F67-2199186D08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FDDE0F-E5FA-87A9-3649-018456290FAD}"/>
              </a:ext>
            </a:extLst>
          </p:cNvPr>
          <p:cNvSpPr>
            <a:spLocks noGrp="1"/>
          </p:cNvSpPr>
          <p:nvPr>
            <p:ph type="dt" sz="half" idx="10"/>
          </p:nvPr>
        </p:nvSpPr>
        <p:spPr/>
        <p:txBody>
          <a:bodyPr/>
          <a:lstStyle/>
          <a:p>
            <a:fld id="{55DA5179-81C9-48BA-B211-0B75E6EE805E}" type="datetimeFigureOut">
              <a:rPr lang="en-US" smtClean="0"/>
              <a:t>1/28/2023</a:t>
            </a:fld>
            <a:endParaRPr lang="en-US"/>
          </a:p>
        </p:txBody>
      </p:sp>
      <p:sp>
        <p:nvSpPr>
          <p:cNvPr id="6" name="Footer Placeholder 5">
            <a:extLst>
              <a:ext uri="{FF2B5EF4-FFF2-40B4-BE49-F238E27FC236}">
                <a16:creationId xmlns:a16="http://schemas.microsoft.com/office/drawing/2014/main" id="{D7B559D0-A407-3C83-211F-2C6E15722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0EDDDB-6BEC-5DAD-8671-DB6DDE83A242}"/>
              </a:ext>
            </a:extLst>
          </p:cNvPr>
          <p:cNvSpPr>
            <a:spLocks noGrp="1"/>
          </p:cNvSpPr>
          <p:nvPr>
            <p:ph type="sldNum" sz="quarter" idx="12"/>
          </p:nvPr>
        </p:nvSpPr>
        <p:spPr/>
        <p:txBody>
          <a:bodyPr/>
          <a:lstStyle/>
          <a:p>
            <a:fld id="{FAC2792B-7BDB-4D5C-83BC-76B3FAB47BAE}" type="slidenum">
              <a:rPr lang="en-US" smtClean="0"/>
              <a:t>‹#›</a:t>
            </a:fld>
            <a:endParaRPr lang="en-US"/>
          </a:p>
        </p:txBody>
      </p:sp>
    </p:spTree>
    <p:extLst>
      <p:ext uri="{BB962C8B-B14F-4D97-AF65-F5344CB8AC3E}">
        <p14:creationId xmlns:p14="http://schemas.microsoft.com/office/powerpoint/2010/main" val="1398546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FE842D-7884-81E3-D7C3-CA6C7D25FE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B726B8-1704-EED3-D55C-80D7D4B6D1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CD00AF-C5B4-9B9E-307D-E102A0B9EA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DA5179-81C9-48BA-B211-0B75E6EE805E}" type="datetimeFigureOut">
              <a:rPr lang="en-US" smtClean="0"/>
              <a:t>1/28/2023</a:t>
            </a:fld>
            <a:endParaRPr lang="en-US"/>
          </a:p>
        </p:txBody>
      </p:sp>
      <p:sp>
        <p:nvSpPr>
          <p:cNvPr id="5" name="Footer Placeholder 4">
            <a:extLst>
              <a:ext uri="{FF2B5EF4-FFF2-40B4-BE49-F238E27FC236}">
                <a16:creationId xmlns:a16="http://schemas.microsoft.com/office/drawing/2014/main" id="{34AAA339-E6EE-8A68-6384-7EAC10E84A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212FB3-002B-787A-9631-6E53671583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2792B-7BDB-4D5C-83BC-76B3FAB47BAE}" type="slidenum">
              <a:rPr lang="en-US" smtClean="0"/>
              <a:t>‹#›</a:t>
            </a:fld>
            <a:endParaRPr lang="en-US"/>
          </a:p>
        </p:txBody>
      </p:sp>
    </p:spTree>
    <p:extLst>
      <p:ext uri="{BB962C8B-B14F-4D97-AF65-F5344CB8AC3E}">
        <p14:creationId xmlns:p14="http://schemas.microsoft.com/office/powerpoint/2010/main" val="4003532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Tray of takeaway coffees">
            <a:extLst>
              <a:ext uri="{FF2B5EF4-FFF2-40B4-BE49-F238E27FC236}">
                <a16:creationId xmlns:a16="http://schemas.microsoft.com/office/drawing/2014/main" id="{5AC8ED4C-821E-E8A4-BF12-8A17CC44B5BF}"/>
              </a:ext>
            </a:extLst>
          </p:cNvPr>
          <p:cNvPicPr>
            <a:picLocks noChangeAspect="1"/>
          </p:cNvPicPr>
          <p:nvPr/>
        </p:nvPicPr>
        <p:blipFill rotWithShape="1">
          <a:blip r:embed="rId2"/>
          <a:srcRect t="14854" r="9091" b="8537"/>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86C7B4A1-154A-4DF0-AC46-F88D75A2E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E7B71F8-E612-0135-4D12-9FCC1175E5A5}"/>
              </a:ext>
            </a:extLst>
          </p:cNvPr>
          <p:cNvSpPr>
            <a:spLocks noGrp="1"/>
          </p:cNvSpPr>
          <p:nvPr>
            <p:ph type="title"/>
          </p:nvPr>
        </p:nvSpPr>
        <p:spPr>
          <a:xfrm>
            <a:off x="594804" y="640263"/>
            <a:ext cx="6619811" cy="1344975"/>
          </a:xfrm>
        </p:spPr>
        <p:txBody>
          <a:bodyPr>
            <a:normAutofit/>
          </a:bodyPr>
          <a:lstStyle/>
          <a:p>
            <a:r>
              <a:rPr lang="en-US" sz="4000"/>
              <a:t>Applications of Machine Learning in Food Industry</a:t>
            </a:r>
          </a:p>
        </p:txBody>
      </p:sp>
      <p:sp>
        <p:nvSpPr>
          <p:cNvPr id="5" name="Content Placeholder 4">
            <a:extLst>
              <a:ext uri="{FF2B5EF4-FFF2-40B4-BE49-F238E27FC236}">
                <a16:creationId xmlns:a16="http://schemas.microsoft.com/office/drawing/2014/main" id="{F42AD252-B5E4-F594-78FB-10CD1ACD443F}"/>
              </a:ext>
            </a:extLst>
          </p:cNvPr>
          <p:cNvSpPr>
            <a:spLocks noGrp="1"/>
          </p:cNvSpPr>
          <p:nvPr>
            <p:ph idx="1"/>
          </p:nvPr>
        </p:nvSpPr>
        <p:spPr>
          <a:xfrm>
            <a:off x="594109" y="2121763"/>
            <a:ext cx="6620505" cy="3773010"/>
          </a:xfrm>
        </p:spPr>
        <p:txBody>
          <a:bodyPr>
            <a:normAutofit/>
          </a:bodyPr>
          <a:lstStyle/>
          <a:p>
            <a:pPr>
              <a:buFont typeface="Arial" panose="020B0604020202020204" pitchFamily="34" charset="0"/>
              <a:buChar char="•"/>
            </a:pPr>
            <a:r>
              <a:rPr lang="en-US" sz="1500" b="0" i="0" dirty="0">
                <a:effectLst/>
                <a:latin typeface="Söhne"/>
              </a:rPr>
              <a:t>Knowing the right goods to manufacture or dishes to include in a menu is crucial for increasing revenue.</a:t>
            </a:r>
          </a:p>
          <a:p>
            <a:pPr>
              <a:buFont typeface="Arial" panose="020B0604020202020204" pitchFamily="34" charset="0"/>
              <a:buChar char="•"/>
            </a:pPr>
            <a:r>
              <a:rPr lang="en-US" sz="1500" b="0" i="0" dirty="0">
                <a:effectLst/>
                <a:latin typeface="Söhne"/>
              </a:rPr>
              <a:t>Customer and market demands are constantly changing, making it important to stay ahead of the competition.</a:t>
            </a:r>
          </a:p>
          <a:p>
            <a:pPr>
              <a:buFont typeface="Arial" panose="020B0604020202020204" pitchFamily="34" charset="0"/>
              <a:buChar char="•"/>
            </a:pPr>
            <a:r>
              <a:rPr lang="en-US" sz="1500" b="0" i="0" dirty="0">
                <a:effectLst/>
                <a:latin typeface="Söhne"/>
              </a:rPr>
              <a:t>Understanding common tastes and preferences is valuable for food business owners and manufacturers.</a:t>
            </a:r>
          </a:p>
          <a:p>
            <a:pPr>
              <a:buFont typeface="Arial" panose="020B0604020202020204" pitchFamily="34" charset="0"/>
              <a:buChar char="•"/>
            </a:pPr>
            <a:r>
              <a:rPr lang="en-US" sz="1500" b="0" i="0" dirty="0">
                <a:effectLst/>
                <a:latin typeface="Söhne"/>
              </a:rPr>
              <a:t>New food tech trends are linked to a healthy lifestyle and can be detected using Machine Learning.</a:t>
            </a:r>
          </a:p>
          <a:p>
            <a:pPr>
              <a:buFont typeface="Arial" panose="020B0604020202020204" pitchFamily="34" charset="0"/>
              <a:buChar char="•"/>
            </a:pPr>
            <a:r>
              <a:rPr lang="en-US" sz="1500" b="0" i="0" dirty="0">
                <a:effectLst/>
                <a:latin typeface="Söhne"/>
              </a:rPr>
              <a:t>Data Collection and Classification methods help deduce the most preferred food tech solutions.</a:t>
            </a:r>
          </a:p>
          <a:p>
            <a:pPr>
              <a:buFont typeface="Arial" panose="020B0604020202020204" pitchFamily="34" charset="0"/>
              <a:buChar char="•"/>
            </a:pPr>
            <a:r>
              <a:rPr lang="en-US" sz="1500" b="0" i="0" dirty="0" err="1">
                <a:effectLst/>
                <a:latin typeface="Söhne"/>
              </a:rPr>
              <a:t>Castrograph</a:t>
            </a:r>
            <a:r>
              <a:rPr lang="en-US" sz="1500" b="0" i="0" dirty="0">
                <a:effectLst/>
                <a:latin typeface="Söhne"/>
              </a:rPr>
              <a:t> AI predicts customer flavors and preferences at the pre-production stage.</a:t>
            </a:r>
          </a:p>
          <a:p>
            <a:pPr>
              <a:buFont typeface="Arial" panose="020B0604020202020204" pitchFamily="34" charset="0"/>
              <a:buChar char="•"/>
            </a:pPr>
            <a:r>
              <a:rPr lang="en-US" sz="1500" b="0" i="0" dirty="0">
                <a:effectLst/>
                <a:latin typeface="Söhne"/>
              </a:rPr>
              <a:t>AI for food understands human perception of flavor and preferences, dividing users into demographic groups and predicting their preferences.</a:t>
            </a:r>
          </a:p>
        </p:txBody>
      </p:sp>
    </p:spTree>
    <p:extLst>
      <p:ext uri="{BB962C8B-B14F-4D97-AF65-F5344CB8AC3E}">
        <p14:creationId xmlns:p14="http://schemas.microsoft.com/office/powerpoint/2010/main" val="768764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CE5AD8-D252-248B-1730-A38520D34DFB}"/>
              </a:ext>
            </a:extLst>
          </p:cNvPr>
          <p:cNvSpPr>
            <a:spLocks noGrp="1"/>
          </p:cNvSpPr>
          <p:nvPr>
            <p:ph type="title"/>
          </p:nvPr>
        </p:nvSpPr>
        <p:spPr>
          <a:xfrm>
            <a:off x="838200" y="631825"/>
            <a:ext cx="10515600" cy="1325563"/>
          </a:xfrm>
        </p:spPr>
        <p:txBody>
          <a:bodyPr>
            <a:normAutofit/>
          </a:bodyPr>
          <a:lstStyle/>
          <a:p>
            <a:r>
              <a:rPr lang="en-US" dirty="0"/>
              <a:t>Food Availability Data</a:t>
            </a:r>
          </a:p>
        </p:txBody>
      </p:sp>
      <p:sp>
        <p:nvSpPr>
          <p:cNvPr id="3" name="Content Placeholder 2">
            <a:extLst>
              <a:ext uri="{FF2B5EF4-FFF2-40B4-BE49-F238E27FC236}">
                <a16:creationId xmlns:a16="http://schemas.microsoft.com/office/drawing/2014/main" id="{6A1A9158-36DE-01D3-F43E-E19168B4ADEA}"/>
              </a:ext>
            </a:extLst>
          </p:cNvPr>
          <p:cNvSpPr>
            <a:spLocks noGrp="1"/>
          </p:cNvSpPr>
          <p:nvPr>
            <p:ph idx="1"/>
          </p:nvPr>
        </p:nvSpPr>
        <p:spPr>
          <a:xfrm>
            <a:off x="838200" y="2057400"/>
            <a:ext cx="10515600" cy="3871762"/>
          </a:xfrm>
        </p:spPr>
        <p:txBody>
          <a:bodyPr>
            <a:normAutofit/>
          </a:bodyPr>
          <a:lstStyle/>
          <a:p>
            <a:pPr>
              <a:buFont typeface="Arial" panose="020B0604020202020204" pitchFamily="34" charset="0"/>
              <a:buChar char="•"/>
            </a:pPr>
            <a:r>
              <a:rPr lang="en-US" sz="2400" b="0" i="0">
                <a:effectLst/>
                <a:latin typeface="Söhne"/>
              </a:rPr>
              <a:t>The food availability data includes estimates for over 200 commodities such as fruits, vegetables, dairy products, meat, poultry, and seafood.</a:t>
            </a:r>
          </a:p>
          <a:p>
            <a:pPr>
              <a:buFont typeface="Arial" panose="020B0604020202020204" pitchFamily="34" charset="0"/>
              <a:buChar char="•"/>
            </a:pPr>
            <a:r>
              <a:rPr lang="en-US" sz="2400" b="0" i="0">
                <a:effectLst/>
                <a:latin typeface="Söhne"/>
              </a:rPr>
              <a:t>Data is not available for added fats &amp; oils (except butter), durum flour, and candy &amp; other confectionery products due to the discontinuation of the U.S. Department of Commerce, Bureau of the Census's Current Industrial Reports (CIR) in 2011.</a:t>
            </a:r>
          </a:p>
          <a:p>
            <a:pPr>
              <a:buFont typeface="Arial" panose="020B0604020202020204" pitchFamily="34" charset="0"/>
              <a:buChar char="•"/>
            </a:pPr>
            <a:r>
              <a:rPr lang="en-US" sz="2400" b="0" i="0">
                <a:effectLst/>
                <a:latin typeface="Söhne"/>
              </a:rPr>
              <a:t>Data limitation affects the calculation of certain summary estimates, such as per capita daily amounts of calories, food pattern equivalents, and food loss at the retail and consumer levels in the United States beyond 2010.</a:t>
            </a:r>
          </a:p>
          <a:p>
            <a:endParaRPr lang="en-US" sz="2400"/>
          </a:p>
        </p:txBody>
      </p:sp>
    </p:spTree>
    <p:extLst>
      <p:ext uri="{BB962C8B-B14F-4D97-AF65-F5344CB8AC3E}">
        <p14:creationId xmlns:p14="http://schemas.microsoft.com/office/powerpoint/2010/main" val="1402865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F4F5822-7177-CCD4-2B23-6A0AF676D74F}"/>
              </a:ext>
            </a:extLst>
          </p:cNvPr>
          <p:cNvPicPr>
            <a:picLocks noChangeAspect="1"/>
          </p:cNvPicPr>
          <p:nvPr/>
        </p:nvPicPr>
        <p:blipFill rotWithShape="1">
          <a:blip r:embed="rId2">
            <a:duotone>
              <a:schemeClr val="bg2">
                <a:shade val="45000"/>
                <a:satMod val="135000"/>
              </a:schemeClr>
              <a:prstClr val="white"/>
            </a:duotone>
          </a:blip>
          <a:srcRect t="15730"/>
          <a:stretch/>
        </p:blipFill>
        <p:spPr>
          <a:xfrm>
            <a:off x="20" y="10"/>
            <a:ext cx="12191980" cy="6857990"/>
          </a:xfrm>
          <a:prstGeom prst="rect">
            <a:avLst/>
          </a:prstGeom>
        </p:spPr>
      </p:pic>
      <p:sp>
        <p:nvSpPr>
          <p:cNvPr id="18"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61DB1E-EE70-8D44-EDC5-0A477FC2FB32}"/>
              </a:ext>
            </a:extLst>
          </p:cNvPr>
          <p:cNvSpPr>
            <a:spLocks noGrp="1"/>
          </p:cNvSpPr>
          <p:nvPr>
            <p:ph type="title"/>
          </p:nvPr>
        </p:nvSpPr>
        <p:spPr>
          <a:xfrm>
            <a:off x="838200" y="365125"/>
            <a:ext cx="10515600" cy="1325563"/>
          </a:xfrm>
        </p:spPr>
        <p:txBody>
          <a:bodyPr>
            <a:normAutofit/>
          </a:bodyPr>
          <a:lstStyle/>
          <a:p>
            <a:r>
              <a:rPr lang="en-US"/>
              <a:t>Utilizing the USDA data	</a:t>
            </a:r>
            <a:endParaRPr lang="en-US" dirty="0"/>
          </a:p>
        </p:txBody>
      </p:sp>
      <p:graphicFrame>
        <p:nvGraphicFramePr>
          <p:cNvPr id="5" name="Content Placeholder 2">
            <a:extLst>
              <a:ext uri="{FF2B5EF4-FFF2-40B4-BE49-F238E27FC236}">
                <a16:creationId xmlns:a16="http://schemas.microsoft.com/office/drawing/2014/main" id="{7D8FA047-34D4-9DDB-14B1-05306D4E4873}"/>
              </a:ext>
            </a:extLst>
          </p:cNvPr>
          <p:cNvGraphicFramePr>
            <a:graphicFrameLocks noGrp="1"/>
          </p:cNvGraphicFramePr>
          <p:nvPr>
            <p:ph idx="1"/>
            <p:extLst>
              <p:ext uri="{D42A27DB-BD31-4B8C-83A1-F6EECF244321}">
                <p14:modId xmlns:p14="http://schemas.microsoft.com/office/powerpoint/2010/main" val="133635080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487454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339</Words>
  <Application>Microsoft Office PowerPoint</Application>
  <PresentationFormat>Widescreen</PresentationFormat>
  <Paragraphs>20</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Söhne</vt:lpstr>
      <vt:lpstr>Office Theme</vt:lpstr>
      <vt:lpstr>Applications of Machine Learning in Food Industry</vt:lpstr>
      <vt:lpstr>Food Availability Data</vt:lpstr>
      <vt:lpstr>Utilizing the USDA data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Applications of Machine Learning in Food Industry</dc:title>
  <dc:creator>Akhilesh Patil</dc:creator>
  <cp:lastModifiedBy>Akhilesh Patil</cp:lastModifiedBy>
  <cp:revision>4</cp:revision>
  <dcterms:created xsi:type="dcterms:W3CDTF">2023-01-28T23:45:38Z</dcterms:created>
  <dcterms:modified xsi:type="dcterms:W3CDTF">2023-01-28T23:52:52Z</dcterms:modified>
</cp:coreProperties>
</file>