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3" r:id="rId6"/>
    <p:sldId id="264"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E4972-B69C-4824-AC75-FF8DC54FE0FD}" v="29" dt="2025-10-13T15:25:55.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E12E-41BE-0BD2-DFC4-60061E1B44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C65DA2-780F-9E2C-1A22-0F021781F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53EB0C-D7B8-780B-0AE5-245F4C43F60B}"/>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5" name="Footer Placeholder 4">
            <a:extLst>
              <a:ext uri="{FF2B5EF4-FFF2-40B4-BE49-F238E27FC236}">
                <a16:creationId xmlns:a16="http://schemas.microsoft.com/office/drawing/2014/main" id="{F95DA4E4-5D80-176B-1890-1FD2B6BFA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E074E-83BD-8569-FDF4-A9D82C2B201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429157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412-ABDE-8851-DE27-A44A94FC8C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3E738F-BA0E-9CE4-0418-E361CE2E2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8CF06-D680-18DB-40BE-ED8B02BBF384}"/>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5" name="Footer Placeholder 4">
            <a:extLst>
              <a:ext uri="{FF2B5EF4-FFF2-40B4-BE49-F238E27FC236}">
                <a16:creationId xmlns:a16="http://schemas.microsoft.com/office/drawing/2014/main" id="{3677F2DE-3898-2924-81CD-A9B50EA01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A0673-60E1-AED2-9545-A42EB39205A4}"/>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68497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E777E-6CFA-D96A-B873-DB975570EE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0BEE2-3AE7-A3A5-14CF-D531762167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9C6767-17A8-90EC-1910-F2DC885C30EF}"/>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5" name="Footer Placeholder 4">
            <a:extLst>
              <a:ext uri="{FF2B5EF4-FFF2-40B4-BE49-F238E27FC236}">
                <a16:creationId xmlns:a16="http://schemas.microsoft.com/office/drawing/2014/main" id="{22E660FB-D0EC-569C-5465-3B1D51E436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C6799-B272-FB3F-3885-6937E2D17B0D}"/>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23950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BF5C-9E3E-878C-BF12-32F8026805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F7FAB3-0B6A-2861-462C-EC8DA1D707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F2251E-ABEA-D3AD-5877-4DFCA39D199C}"/>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5" name="Footer Placeholder 4">
            <a:extLst>
              <a:ext uri="{FF2B5EF4-FFF2-40B4-BE49-F238E27FC236}">
                <a16:creationId xmlns:a16="http://schemas.microsoft.com/office/drawing/2014/main" id="{4572AC77-88DE-C78B-8752-E57F4FF500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1C0FE-C988-416C-3AC4-3F421A046270}"/>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341977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D08B-A6B1-0BF9-0DA8-12880CE76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A1FF0A-797C-30B6-8C7B-EBB2E9636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229AD-F039-66C0-33F5-4D76D9236169}"/>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5" name="Footer Placeholder 4">
            <a:extLst>
              <a:ext uri="{FF2B5EF4-FFF2-40B4-BE49-F238E27FC236}">
                <a16:creationId xmlns:a16="http://schemas.microsoft.com/office/drawing/2014/main" id="{B845F5AA-7DF9-CCF0-4C98-FEE3E3388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574822-A40E-93C0-BC6B-60928020DA21}"/>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329171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5DDC-B8F0-5BE3-AB1B-5B9AE49524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096347-DC27-EC9E-8C0F-0A43747E7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975059-A253-2C1F-CE8A-5B754A6980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6CAE4-3FD1-B3AC-F5F5-D89B093E48C3}"/>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6" name="Footer Placeholder 5">
            <a:extLst>
              <a:ext uri="{FF2B5EF4-FFF2-40B4-BE49-F238E27FC236}">
                <a16:creationId xmlns:a16="http://schemas.microsoft.com/office/drawing/2014/main" id="{5DCA9911-E4B3-BEAD-1122-B16C0A5ABB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74B88A-EF1B-6B63-048D-8AAD79D70E7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708715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3AF4-F1C0-B1D8-84D9-493FD8A31F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C2E4D3-6496-63BD-3186-07D8527318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D8F58-9D5C-85A4-DA12-88615BA54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D8A7A-A22D-2664-E9AC-0CC3CDED6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7E591-43BE-E9BF-49B2-63C1DEC7F6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705CE2-1CE3-9D92-0BC9-8F7762781C5E}"/>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8" name="Footer Placeholder 7">
            <a:extLst>
              <a:ext uri="{FF2B5EF4-FFF2-40B4-BE49-F238E27FC236}">
                <a16:creationId xmlns:a16="http://schemas.microsoft.com/office/drawing/2014/main" id="{323EE301-2785-D811-400D-A49285E5E0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8DC25-4001-059F-3615-7F712189F668}"/>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23061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0429-3253-A68B-92B7-3F1F04CF3E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D72364-6589-3A60-F3A4-8DD4259159CC}"/>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4" name="Footer Placeholder 3">
            <a:extLst>
              <a:ext uri="{FF2B5EF4-FFF2-40B4-BE49-F238E27FC236}">
                <a16:creationId xmlns:a16="http://schemas.microsoft.com/office/drawing/2014/main" id="{68810C60-1133-C9C1-15EF-4C1F66CF21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5E045E-8198-7892-5F3D-72E1C9BD26A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85259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D0098B-9377-449E-5EEA-445B4BBF89C6}"/>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3" name="Footer Placeholder 2">
            <a:extLst>
              <a:ext uri="{FF2B5EF4-FFF2-40B4-BE49-F238E27FC236}">
                <a16:creationId xmlns:a16="http://schemas.microsoft.com/office/drawing/2014/main" id="{C26F4987-80C1-201A-F484-6A914E08C0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36C0A8-CDFB-77CB-BF1E-B41D9FF3FAAC}"/>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221274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0C96-0970-B120-D201-F408297F3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9FB632-61CF-735D-F452-544CFC2C39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120789-865B-D81B-A832-F93C1A4ED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00996D-8874-F3F4-B55B-46C46E80A72C}"/>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6" name="Footer Placeholder 5">
            <a:extLst>
              <a:ext uri="{FF2B5EF4-FFF2-40B4-BE49-F238E27FC236}">
                <a16:creationId xmlns:a16="http://schemas.microsoft.com/office/drawing/2014/main" id="{92414F56-888B-FCC7-2786-A5738A9475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0C2F1-B3D6-6865-F7FE-77C653C98403}"/>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302057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4F4C-BF5C-E568-699B-BB4D7CE98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D1954E-8EE0-3E3C-340E-BDA3233695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8AE6B4-3B4D-E458-0034-1791411FB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AF91B-4C4A-472B-78A3-F6CD7C869471}"/>
              </a:ext>
            </a:extLst>
          </p:cNvPr>
          <p:cNvSpPr>
            <a:spLocks noGrp="1"/>
          </p:cNvSpPr>
          <p:nvPr>
            <p:ph type="dt" sz="half" idx="10"/>
          </p:nvPr>
        </p:nvSpPr>
        <p:spPr/>
        <p:txBody>
          <a:bodyPr/>
          <a:lstStyle/>
          <a:p>
            <a:fld id="{CD5DD72E-6CA6-4321-95EC-E4EDA9DD014F}" type="datetimeFigureOut">
              <a:rPr lang="en-IN" smtClean="0"/>
              <a:t>13-10-2025</a:t>
            </a:fld>
            <a:endParaRPr lang="en-IN"/>
          </a:p>
        </p:txBody>
      </p:sp>
      <p:sp>
        <p:nvSpPr>
          <p:cNvPr id="6" name="Footer Placeholder 5">
            <a:extLst>
              <a:ext uri="{FF2B5EF4-FFF2-40B4-BE49-F238E27FC236}">
                <a16:creationId xmlns:a16="http://schemas.microsoft.com/office/drawing/2014/main" id="{7075A597-8485-A4C5-6EF4-81349EEBF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B2791D-2E0A-1FF6-B5A2-9D176EE721C9}"/>
              </a:ext>
            </a:extLst>
          </p:cNvPr>
          <p:cNvSpPr>
            <a:spLocks noGrp="1"/>
          </p:cNvSpPr>
          <p:nvPr>
            <p:ph type="sldNum" sz="quarter" idx="12"/>
          </p:nvPr>
        </p:nvSpPr>
        <p:spPr/>
        <p:txBody>
          <a:bodyPr/>
          <a:lstStyle/>
          <a:p>
            <a:fld id="{82D93E8A-D8B0-40C5-9530-DFD6A4B4E25C}" type="slidenum">
              <a:rPr lang="en-IN" smtClean="0"/>
              <a:t>‹#›</a:t>
            </a:fld>
            <a:endParaRPr lang="en-IN"/>
          </a:p>
        </p:txBody>
      </p:sp>
    </p:spTree>
    <p:extLst>
      <p:ext uri="{BB962C8B-B14F-4D97-AF65-F5344CB8AC3E}">
        <p14:creationId xmlns:p14="http://schemas.microsoft.com/office/powerpoint/2010/main" val="153671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13151-0956-8C3D-5636-FC34298AC8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E7C681-37D0-850A-9D89-DD2B43F45B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15696-5B4C-9DA0-B5BD-DAC7ABF00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DD72E-6CA6-4321-95EC-E4EDA9DD014F}" type="datetimeFigureOut">
              <a:rPr lang="en-IN" smtClean="0"/>
              <a:t>13-10-2025</a:t>
            </a:fld>
            <a:endParaRPr lang="en-IN"/>
          </a:p>
        </p:txBody>
      </p:sp>
      <p:sp>
        <p:nvSpPr>
          <p:cNvPr id="5" name="Footer Placeholder 4">
            <a:extLst>
              <a:ext uri="{FF2B5EF4-FFF2-40B4-BE49-F238E27FC236}">
                <a16:creationId xmlns:a16="http://schemas.microsoft.com/office/drawing/2014/main" id="{2C7934A3-57B5-5AF9-F1C0-E5BB7088B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F3DD34-A1C3-5573-C71D-32C57BB6C5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93E8A-D8B0-40C5-9530-DFD6A4B4E25C}" type="slidenum">
              <a:rPr lang="en-IN" smtClean="0"/>
              <a:t>‹#›</a:t>
            </a:fld>
            <a:endParaRPr lang="en-IN"/>
          </a:p>
        </p:txBody>
      </p:sp>
    </p:spTree>
    <p:extLst>
      <p:ext uri="{BB962C8B-B14F-4D97-AF65-F5344CB8AC3E}">
        <p14:creationId xmlns:p14="http://schemas.microsoft.com/office/powerpoint/2010/main" val="1601914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63E34-0DDF-B6AF-68F6-66AE9405E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DFDF44AC-C51D-F5C3-9C83-FF148459DC3C}"/>
              </a:ext>
            </a:extLst>
          </p:cNvPr>
          <p:cNvSpPr txBox="1"/>
          <p:nvPr/>
        </p:nvSpPr>
        <p:spPr>
          <a:xfrm>
            <a:off x="216310" y="373626"/>
            <a:ext cx="5594555" cy="1754326"/>
          </a:xfrm>
          <a:prstGeom prst="rect">
            <a:avLst/>
          </a:prstGeom>
          <a:noFill/>
        </p:spPr>
        <p:txBody>
          <a:bodyPr wrap="square" rtlCol="0">
            <a:spAutoFit/>
          </a:bodyPr>
          <a:lstStyle/>
          <a:p>
            <a:r>
              <a:rPr lang="en-US" sz="5400">
                <a:solidFill>
                  <a:schemeClr val="bg1"/>
                </a:solidFill>
              </a:rPr>
              <a:t>Calories Burnt Prediction</a:t>
            </a:r>
            <a:endParaRPr lang="en-IN" sz="5400">
              <a:solidFill>
                <a:schemeClr val="bg1"/>
              </a:solidFill>
            </a:endParaRPr>
          </a:p>
        </p:txBody>
      </p:sp>
    </p:spTree>
    <p:extLst>
      <p:ext uri="{BB962C8B-B14F-4D97-AF65-F5344CB8AC3E}">
        <p14:creationId xmlns:p14="http://schemas.microsoft.com/office/powerpoint/2010/main" val="17005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A41ED2-7AC6-3C4A-B176-4ACE77A17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9D07074-3F66-AD8A-52AB-E3E1E264A8D2}"/>
              </a:ext>
            </a:extLst>
          </p:cNvPr>
          <p:cNvSpPr txBox="1"/>
          <p:nvPr/>
        </p:nvSpPr>
        <p:spPr>
          <a:xfrm>
            <a:off x="678426" y="501445"/>
            <a:ext cx="4807974" cy="707886"/>
          </a:xfrm>
          <a:prstGeom prst="rect">
            <a:avLst/>
          </a:prstGeom>
          <a:noFill/>
        </p:spPr>
        <p:txBody>
          <a:bodyPr wrap="square" rtlCol="0">
            <a:spAutoFit/>
          </a:bodyPr>
          <a:lstStyle/>
          <a:p>
            <a:r>
              <a:rPr lang="en-US" sz="4000">
                <a:solidFill>
                  <a:schemeClr val="bg1"/>
                </a:solidFill>
              </a:rPr>
              <a:t>Abstract </a:t>
            </a:r>
            <a:endParaRPr lang="en-IN" sz="4000">
              <a:solidFill>
                <a:schemeClr val="bg1"/>
              </a:solidFill>
            </a:endParaRPr>
          </a:p>
        </p:txBody>
      </p:sp>
      <p:sp>
        <p:nvSpPr>
          <p:cNvPr id="6" name="TextBox 5">
            <a:extLst>
              <a:ext uri="{FF2B5EF4-FFF2-40B4-BE49-F238E27FC236}">
                <a16:creationId xmlns:a16="http://schemas.microsoft.com/office/drawing/2014/main" id="{19A1D90D-51C4-5508-2AC0-BFDD2F1EDE9F}"/>
              </a:ext>
            </a:extLst>
          </p:cNvPr>
          <p:cNvSpPr txBox="1"/>
          <p:nvPr/>
        </p:nvSpPr>
        <p:spPr>
          <a:xfrm>
            <a:off x="983226" y="1848465"/>
            <a:ext cx="9753600" cy="3970318"/>
          </a:xfrm>
          <a:prstGeom prst="rect">
            <a:avLst/>
          </a:prstGeom>
          <a:noFill/>
        </p:spPr>
        <p:txBody>
          <a:bodyPr wrap="square" rtlCol="0">
            <a:spAutoFit/>
          </a:bodyPr>
          <a:lstStyle/>
          <a:p>
            <a:pPr algn="just"/>
            <a:r>
              <a:rPr lang="en-US" sz="2800">
                <a:solidFill>
                  <a:schemeClr val="bg1"/>
                </a:solidFill>
              </a:rPr>
              <a:t>This project focuses on developing a machine learning model to predict the number of calories burnt during workouts using biological and activity-based features such as age, gender, height, weight, and heart rate. The process includes data preprocessing, exploratory data analysis, and model training using algorithms like XGBoost for accurate prediction. The model helps in understanding how various factors influence calorie expenditure and can be integrated into fitness and health tracking applications to provide personalized insights for users.</a:t>
            </a:r>
            <a:endParaRPr lang="en-IN" sz="2800">
              <a:solidFill>
                <a:schemeClr val="bg1"/>
              </a:solidFill>
            </a:endParaRPr>
          </a:p>
        </p:txBody>
      </p:sp>
    </p:spTree>
    <p:extLst>
      <p:ext uri="{BB962C8B-B14F-4D97-AF65-F5344CB8AC3E}">
        <p14:creationId xmlns:p14="http://schemas.microsoft.com/office/powerpoint/2010/main" val="70877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0DA7CF-5009-A7C4-22A8-54992F7B7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377B7C5-0A10-3E23-7BA0-CB00811C393B}"/>
              </a:ext>
            </a:extLst>
          </p:cNvPr>
          <p:cNvSpPr txBox="1"/>
          <p:nvPr/>
        </p:nvSpPr>
        <p:spPr>
          <a:xfrm>
            <a:off x="707922" y="383458"/>
            <a:ext cx="5132439" cy="707886"/>
          </a:xfrm>
          <a:prstGeom prst="rect">
            <a:avLst/>
          </a:prstGeom>
          <a:noFill/>
        </p:spPr>
        <p:txBody>
          <a:bodyPr wrap="square" rtlCol="0">
            <a:spAutoFit/>
          </a:bodyPr>
          <a:lstStyle/>
          <a:p>
            <a:r>
              <a:rPr lang="en-IN" sz="4000">
                <a:solidFill>
                  <a:schemeClr val="bg1"/>
                </a:solidFill>
              </a:rPr>
              <a:t>Introduction</a:t>
            </a:r>
          </a:p>
        </p:txBody>
      </p:sp>
      <p:sp>
        <p:nvSpPr>
          <p:cNvPr id="5" name="TextBox 4">
            <a:extLst>
              <a:ext uri="{FF2B5EF4-FFF2-40B4-BE49-F238E27FC236}">
                <a16:creationId xmlns:a16="http://schemas.microsoft.com/office/drawing/2014/main" id="{E69B0E4B-6F32-5A89-0135-A044D254A73C}"/>
              </a:ext>
            </a:extLst>
          </p:cNvPr>
          <p:cNvSpPr txBox="1"/>
          <p:nvPr/>
        </p:nvSpPr>
        <p:spPr>
          <a:xfrm>
            <a:off x="707922" y="1641988"/>
            <a:ext cx="10677832" cy="4401205"/>
          </a:xfrm>
          <a:prstGeom prst="rect">
            <a:avLst/>
          </a:prstGeom>
          <a:noFill/>
        </p:spPr>
        <p:txBody>
          <a:bodyPr wrap="square" rtlCol="0">
            <a:spAutoFit/>
          </a:bodyPr>
          <a:lstStyle/>
          <a:p>
            <a:pPr algn="just"/>
            <a:r>
              <a:rPr lang="en-US" sz="2800">
                <a:solidFill>
                  <a:schemeClr val="bg1"/>
                </a:solidFill>
              </a:rPr>
              <a:t>Machine Learning offers powerful tools to efficiently predict real-world outcomes. In this project, we utilize a dataset containing </a:t>
            </a:r>
            <a:r>
              <a:rPr lang="en-US" sz="2800" b="1">
                <a:solidFill>
                  <a:schemeClr val="bg1"/>
                </a:solidFill>
              </a:rPr>
              <a:t>workout activities and biological parameters</a:t>
            </a:r>
            <a:r>
              <a:rPr lang="en-US" sz="2800">
                <a:solidFill>
                  <a:schemeClr val="bg1"/>
                </a:solidFill>
              </a:rPr>
              <a:t> such as age, weight, height, and heart rate to predict </a:t>
            </a:r>
            <a:r>
              <a:rPr lang="en-US" sz="2800" b="1">
                <a:solidFill>
                  <a:schemeClr val="bg1"/>
                </a:solidFill>
              </a:rPr>
              <a:t>calories burnt</a:t>
            </a:r>
            <a:r>
              <a:rPr lang="en-US" sz="2800">
                <a:solidFill>
                  <a:schemeClr val="bg1"/>
                </a:solidFill>
              </a:rPr>
              <a:t> during exercise. Various Python libraries including </a:t>
            </a:r>
            <a:r>
              <a:rPr lang="en-US" sz="2800" b="1">
                <a:solidFill>
                  <a:schemeClr val="bg1"/>
                </a:solidFill>
              </a:rPr>
              <a:t>Pandas</a:t>
            </a:r>
            <a:r>
              <a:rPr lang="en-US" sz="2800">
                <a:solidFill>
                  <a:schemeClr val="bg1"/>
                </a:solidFill>
              </a:rPr>
              <a:t>, </a:t>
            </a:r>
            <a:r>
              <a:rPr lang="en-US" sz="2800" b="1">
                <a:solidFill>
                  <a:schemeClr val="bg1"/>
                </a:solidFill>
              </a:rPr>
              <a:t>NumPy</a:t>
            </a:r>
            <a:r>
              <a:rPr lang="en-US" sz="2800">
                <a:solidFill>
                  <a:schemeClr val="bg1"/>
                </a:solidFill>
              </a:rPr>
              <a:t>, </a:t>
            </a:r>
            <a:r>
              <a:rPr lang="en-US" sz="2800" b="1">
                <a:solidFill>
                  <a:schemeClr val="bg1"/>
                </a:solidFill>
              </a:rPr>
              <a:t>Scikit-learn</a:t>
            </a:r>
            <a:r>
              <a:rPr lang="en-US" sz="2800">
                <a:solidFill>
                  <a:schemeClr val="bg1"/>
                </a:solidFill>
              </a:rPr>
              <a:t>, and the </a:t>
            </a:r>
            <a:r>
              <a:rPr lang="en-US" sz="2800" b="1">
                <a:solidFill>
                  <a:schemeClr val="bg1"/>
                </a:solidFill>
              </a:rPr>
              <a:t>Streamlit</a:t>
            </a:r>
            <a:r>
              <a:rPr lang="en-US" sz="2800">
                <a:solidFill>
                  <a:schemeClr val="bg1"/>
                </a:solidFill>
              </a:rPr>
              <a:t> framework are used for </a:t>
            </a:r>
            <a:r>
              <a:rPr lang="en-US" sz="2800" b="1">
                <a:solidFill>
                  <a:schemeClr val="bg1"/>
                </a:solidFill>
              </a:rPr>
              <a:t>data preprocessing, model development, and interactive visualization</a:t>
            </a:r>
            <a:r>
              <a:rPr lang="en-US" sz="2800">
                <a:solidFill>
                  <a:schemeClr val="bg1"/>
                </a:solidFill>
              </a:rPr>
              <a:t>. The model provides accurate calorie predictions and demonstrates how data-driven approaches can enhance </a:t>
            </a:r>
            <a:r>
              <a:rPr lang="en-US" sz="2800" b="1">
                <a:solidFill>
                  <a:schemeClr val="bg1"/>
                </a:solidFill>
              </a:rPr>
              <a:t>fitness tracking and health monitoring applications</a:t>
            </a:r>
            <a:r>
              <a:rPr lang="en-US" sz="2800">
                <a:solidFill>
                  <a:schemeClr val="bg1"/>
                </a:solidFill>
              </a:rPr>
              <a:t>.</a:t>
            </a:r>
          </a:p>
          <a:p>
            <a:endParaRPr lang="en-IN" sz="2800">
              <a:solidFill>
                <a:schemeClr val="bg1"/>
              </a:solidFill>
            </a:endParaRPr>
          </a:p>
        </p:txBody>
      </p:sp>
    </p:spTree>
    <p:extLst>
      <p:ext uri="{BB962C8B-B14F-4D97-AF65-F5344CB8AC3E}">
        <p14:creationId xmlns:p14="http://schemas.microsoft.com/office/powerpoint/2010/main" val="166449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C88A-F95D-BB8B-298C-6E9676971EF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1F7233C-891B-F055-4D00-15F464C71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B0124E2-36F1-2574-FF8B-550777BC2849}"/>
              </a:ext>
            </a:extLst>
          </p:cNvPr>
          <p:cNvSpPr txBox="1"/>
          <p:nvPr/>
        </p:nvSpPr>
        <p:spPr>
          <a:xfrm>
            <a:off x="806246" y="412955"/>
            <a:ext cx="5073445" cy="707886"/>
          </a:xfrm>
          <a:prstGeom prst="rect">
            <a:avLst/>
          </a:prstGeom>
          <a:noFill/>
        </p:spPr>
        <p:txBody>
          <a:bodyPr wrap="square" rtlCol="0">
            <a:spAutoFit/>
          </a:bodyPr>
          <a:lstStyle/>
          <a:p>
            <a:r>
              <a:rPr lang="en-IN" sz="4000">
                <a:solidFill>
                  <a:schemeClr val="bg1"/>
                </a:solidFill>
              </a:rPr>
              <a:t>Objective </a:t>
            </a:r>
          </a:p>
        </p:txBody>
      </p:sp>
      <p:sp>
        <p:nvSpPr>
          <p:cNvPr id="4" name="TextBox 3">
            <a:extLst>
              <a:ext uri="{FF2B5EF4-FFF2-40B4-BE49-F238E27FC236}">
                <a16:creationId xmlns:a16="http://schemas.microsoft.com/office/drawing/2014/main" id="{579305EA-EBC1-4E6C-D1B7-80AF41688765}"/>
              </a:ext>
            </a:extLst>
          </p:cNvPr>
          <p:cNvSpPr txBox="1"/>
          <p:nvPr/>
        </p:nvSpPr>
        <p:spPr>
          <a:xfrm>
            <a:off x="683342" y="1799303"/>
            <a:ext cx="10825316"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2800">
                <a:solidFill>
                  <a:schemeClr val="bg1"/>
                </a:solidFill>
              </a:rPr>
              <a:t>To develop a </a:t>
            </a:r>
            <a:r>
              <a:rPr lang="en-US" sz="2800" b="1">
                <a:solidFill>
                  <a:schemeClr val="bg1"/>
                </a:solidFill>
              </a:rPr>
              <a:t>machine learning model</a:t>
            </a:r>
            <a:r>
              <a:rPr lang="en-US" sz="2800">
                <a:solidFill>
                  <a:schemeClr val="bg1"/>
                </a:solidFill>
              </a:rPr>
              <a:t> that predicts the number of </a:t>
            </a:r>
            <a:r>
              <a:rPr lang="en-US" sz="2800" b="1">
                <a:solidFill>
                  <a:schemeClr val="bg1"/>
                </a:solidFill>
              </a:rPr>
              <a:t>calories burnt</a:t>
            </a:r>
            <a:r>
              <a:rPr lang="en-US" sz="2800">
                <a:solidFill>
                  <a:schemeClr val="bg1"/>
                </a:solidFill>
              </a:rPr>
              <a:t> during physical activities using </a:t>
            </a:r>
            <a:r>
              <a:rPr lang="en-US" sz="2800" b="1">
                <a:solidFill>
                  <a:schemeClr val="bg1"/>
                </a:solidFill>
              </a:rPr>
              <a:t>biological and activity-based data</a:t>
            </a:r>
            <a:r>
              <a:rPr lang="en-US" sz="2800">
                <a:solidFill>
                  <a:schemeClr val="bg1"/>
                </a:solidFill>
              </a:rPr>
              <a:t>.</a:t>
            </a:r>
          </a:p>
          <a:p>
            <a:pPr marL="285750" indent="-285750" algn="just">
              <a:buFont typeface="Arial" panose="020B0604020202020204" pitchFamily="34" charset="0"/>
              <a:buChar char="•"/>
            </a:pPr>
            <a:r>
              <a:rPr lang="en-US" sz="2800">
                <a:solidFill>
                  <a:schemeClr val="bg1"/>
                </a:solidFill>
              </a:rPr>
              <a:t>To perform </a:t>
            </a:r>
            <a:r>
              <a:rPr lang="en-US" sz="2800" b="1">
                <a:solidFill>
                  <a:schemeClr val="bg1"/>
                </a:solidFill>
              </a:rPr>
              <a:t>data preprocessing</a:t>
            </a:r>
            <a:r>
              <a:rPr lang="en-US" sz="2800">
                <a:solidFill>
                  <a:schemeClr val="bg1"/>
                </a:solidFill>
              </a:rPr>
              <a:t> and </a:t>
            </a:r>
            <a:r>
              <a:rPr lang="en-US" sz="2800" b="1">
                <a:solidFill>
                  <a:schemeClr val="bg1"/>
                </a:solidFill>
              </a:rPr>
              <a:t>exploratory data analysis (EDA)</a:t>
            </a:r>
            <a:r>
              <a:rPr lang="en-US" sz="2800">
                <a:solidFill>
                  <a:schemeClr val="bg1"/>
                </a:solidFill>
              </a:rPr>
              <a:t> for better understanding of key factors affecting calorie burn.</a:t>
            </a:r>
          </a:p>
          <a:p>
            <a:pPr marL="285750" indent="-285750" algn="just">
              <a:buFont typeface="Arial" panose="020B0604020202020204" pitchFamily="34" charset="0"/>
              <a:buChar char="•"/>
            </a:pPr>
            <a:r>
              <a:rPr lang="en-US" sz="2800">
                <a:solidFill>
                  <a:schemeClr val="bg1"/>
                </a:solidFill>
              </a:rPr>
              <a:t>To apply and evaluate </a:t>
            </a:r>
            <a:r>
              <a:rPr lang="en-US" sz="2800" b="1">
                <a:solidFill>
                  <a:schemeClr val="bg1"/>
                </a:solidFill>
              </a:rPr>
              <a:t>machine learning algorithms</a:t>
            </a:r>
            <a:r>
              <a:rPr lang="en-US" sz="2800">
                <a:solidFill>
                  <a:schemeClr val="bg1"/>
                </a:solidFill>
              </a:rPr>
              <a:t> like </a:t>
            </a:r>
            <a:r>
              <a:rPr lang="en-US" sz="2800" b="1">
                <a:solidFill>
                  <a:schemeClr val="bg1"/>
                </a:solidFill>
              </a:rPr>
              <a:t>XGBoost</a:t>
            </a:r>
            <a:r>
              <a:rPr lang="en-US" sz="2800">
                <a:solidFill>
                  <a:schemeClr val="bg1"/>
                </a:solidFill>
              </a:rPr>
              <a:t> for accurate and efficient prediction.</a:t>
            </a:r>
          </a:p>
          <a:p>
            <a:pPr marL="285750" indent="-285750" algn="just">
              <a:buFont typeface="Arial" panose="020B0604020202020204" pitchFamily="34" charset="0"/>
              <a:buChar char="•"/>
            </a:pPr>
            <a:r>
              <a:rPr lang="en-US" sz="2800">
                <a:solidFill>
                  <a:schemeClr val="bg1"/>
                </a:solidFill>
              </a:rPr>
              <a:t>To build an </a:t>
            </a:r>
            <a:r>
              <a:rPr lang="en-US" sz="2800" b="1">
                <a:solidFill>
                  <a:schemeClr val="bg1"/>
                </a:solidFill>
              </a:rPr>
              <a:t>interactive Streamlit application</a:t>
            </a:r>
            <a:r>
              <a:rPr lang="en-US" sz="2800">
                <a:solidFill>
                  <a:schemeClr val="bg1"/>
                </a:solidFill>
              </a:rPr>
              <a:t> for real-time calorie prediction and user-friendly visualization.</a:t>
            </a:r>
          </a:p>
        </p:txBody>
      </p:sp>
    </p:spTree>
    <p:extLst>
      <p:ext uri="{BB962C8B-B14F-4D97-AF65-F5344CB8AC3E}">
        <p14:creationId xmlns:p14="http://schemas.microsoft.com/office/powerpoint/2010/main" val="414874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C4D87-AC73-D116-F4FC-291897EEED8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AB07AAE-DAC3-E019-D613-F2774A90E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574E7F0-EA65-F2FE-5292-87C9743E31F1}"/>
              </a:ext>
            </a:extLst>
          </p:cNvPr>
          <p:cNvSpPr txBox="1"/>
          <p:nvPr/>
        </p:nvSpPr>
        <p:spPr>
          <a:xfrm>
            <a:off x="609600" y="403123"/>
            <a:ext cx="5781368" cy="369332"/>
          </a:xfrm>
          <a:prstGeom prst="rect">
            <a:avLst/>
          </a:prstGeom>
          <a:noFill/>
        </p:spPr>
        <p:txBody>
          <a:bodyPr wrap="square" rtlCol="0">
            <a:spAutoFit/>
          </a:bodyPr>
          <a:lstStyle/>
          <a:p>
            <a:endParaRPr lang="en-IN">
              <a:solidFill>
                <a:schemeClr val="bg1"/>
              </a:solidFill>
            </a:endParaRPr>
          </a:p>
        </p:txBody>
      </p:sp>
      <p:sp>
        <p:nvSpPr>
          <p:cNvPr id="4" name="TextBox 3">
            <a:extLst>
              <a:ext uri="{FF2B5EF4-FFF2-40B4-BE49-F238E27FC236}">
                <a16:creationId xmlns:a16="http://schemas.microsoft.com/office/drawing/2014/main" id="{A18493DE-52DC-8C6E-AADB-F5CA4D5F92BE}"/>
              </a:ext>
            </a:extLst>
          </p:cNvPr>
          <p:cNvSpPr txBox="1"/>
          <p:nvPr/>
        </p:nvSpPr>
        <p:spPr>
          <a:xfrm>
            <a:off x="609600" y="467692"/>
            <a:ext cx="4562168" cy="707886"/>
          </a:xfrm>
          <a:prstGeom prst="rect">
            <a:avLst/>
          </a:prstGeom>
          <a:noFill/>
        </p:spPr>
        <p:txBody>
          <a:bodyPr wrap="square" rtlCol="0">
            <a:spAutoFit/>
          </a:bodyPr>
          <a:lstStyle/>
          <a:p>
            <a:r>
              <a:rPr lang="en-IN" sz="4000">
                <a:solidFill>
                  <a:schemeClr val="bg1"/>
                </a:solidFill>
              </a:rPr>
              <a:t>Proposed Model</a:t>
            </a:r>
          </a:p>
        </p:txBody>
      </p:sp>
      <p:sp>
        <p:nvSpPr>
          <p:cNvPr id="5" name="TextBox 4">
            <a:extLst>
              <a:ext uri="{FF2B5EF4-FFF2-40B4-BE49-F238E27FC236}">
                <a16:creationId xmlns:a16="http://schemas.microsoft.com/office/drawing/2014/main" id="{A3788B6B-07CB-4BA5-BB58-6A6775FC6D5E}"/>
              </a:ext>
            </a:extLst>
          </p:cNvPr>
          <p:cNvSpPr txBox="1"/>
          <p:nvPr/>
        </p:nvSpPr>
        <p:spPr>
          <a:xfrm>
            <a:off x="816077" y="1905506"/>
            <a:ext cx="10559845" cy="3416320"/>
          </a:xfrm>
          <a:prstGeom prst="rect">
            <a:avLst/>
          </a:prstGeom>
          <a:noFill/>
        </p:spPr>
        <p:txBody>
          <a:bodyPr wrap="square" rtlCol="0">
            <a:spAutoFit/>
          </a:bodyPr>
          <a:lstStyle/>
          <a:p>
            <a:pPr algn="just"/>
            <a:r>
              <a:rPr lang="en-US" sz="2400">
                <a:solidFill>
                  <a:schemeClr val="bg1"/>
                </a:solidFill>
              </a:rPr>
              <a:t>The proposed model aims to predict the number of calories burnt during workouts using </a:t>
            </a:r>
            <a:r>
              <a:rPr lang="en-US" sz="2400" b="1">
                <a:solidFill>
                  <a:schemeClr val="bg1"/>
                </a:solidFill>
              </a:rPr>
              <a:t>machine learning techniques</a:t>
            </a:r>
            <a:r>
              <a:rPr lang="en-US" sz="2400">
                <a:solidFill>
                  <a:schemeClr val="bg1"/>
                </a:solidFill>
              </a:rPr>
              <a:t>. The system takes </a:t>
            </a:r>
            <a:r>
              <a:rPr lang="en-US" sz="2400" b="1">
                <a:solidFill>
                  <a:schemeClr val="bg1"/>
                </a:solidFill>
              </a:rPr>
              <a:t>biological inputs</a:t>
            </a:r>
            <a:r>
              <a:rPr lang="en-US" sz="2400">
                <a:solidFill>
                  <a:schemeClr val="bg1"/>
                </a:solidFill>
              </a:rPr>
              <a:t> such as age, gender, height, weight, and heart rate, along with </a:t>
            </a:r>
            <a:r>
              <a:rPr lang="en-US" sz="2400" b="1">
                <a:solidFill>
                  <a:schemeClr val="bg1"/>
                </a:solidFill>
              </a:rPr>
              <a:t>activity duration</a:t>
            </a:r>
            <a:r>
              <a:rPr lang="en-US" sz="2400">
                <a:solidFill>
                  <a:schemeClr val="bg1"/>
                </a:solidFill>
              </a:rPr>
              <a:t>, to train a predictive model. The process begins with </a:t>
            </a:r>
            <a:r>
              <a:rPr lang="en-US" sz="2400" b="1">
                <a:solidFill>
                  <a:schemeClr val="bg1"/>
                </a:solidFill>
              </a:rPr>
              <a:t>data preprocessing</a:t>
            </a:r>
            <a:r>
              <a:rPr lang="en-US" sz="2400">
                <a:solidFill>
                  <a:schemeClr val="bg1"/>
                </a:solidFill>
              </a:rPr>
              <a:t> to clean and normalize the dataset, followed by </a:t>
            </a:r>
            <a:r>
              <a:rPr lang="en-US" sz="2400" b="1">
                <a:solidFill>
                  <a:schemeClr val="bg1"/>
                </a:solidFill>
              </a:rPr>
              <a:t>exploratory data analysis (EDA)</a:t>
            </a:r>
            <a:r>
              <a:rPr lang="en-US" sz="2400">
                <a:solidFill>
                  <a:schemeClr val="bg1"/>
                </a:solidFill>
              </a:rPr>
              <a:t> to identify important features influencing calorie burn. The </a:t>
            </a:r>
            <a:r>
              <a:rPr lang="en-US" sz="2400" b="1">
                <a:solidFill>
                  <a:schemeClr val="bg1"/>
                </a:solidFill>
              </a:rPr>
              <a:t>XGBoost algorithm</a:t>
            </a:r>
            <a:r>
              <a:rPr lang="en-US" sz="2400">
                <a:solidFill>
                  <a:schemeClr val="bg1"/>
                </a:solidFill>
              </a:rPr>
              <a:t> is then used to build an accurate and efficient prediction model. Finally, the model is integrated with the </a:t>
            </a:r>
            <a:r>
              <a:rPr lang="en-US" sz="2400" b="1">
                <a:solidFill>
                  <a:schemeClr val="bg1"/>
                </a:solidFill>
              </a:rPr>
              <a:t>Streamlit framework</a:t>
            </a:r>
            <a:r>
              <a:rPr lang="en-US" sz="2400">
                <a:solidFill>
                  <a:schemeClr val="bg1"/>
                </a:solidFill>
              </a:rPr>
              <a:t>, providing an interactive interface for users to input their details and instantly view their predicted calorie expenditure.</a:t>
            </a:r>
            <a:endParaRPr lang="en-IN" sz="2400">
              <a:solidFill>
                <a:schemeClr val="bg1"/>
              </a:solidFill>
            </a:endParaRPr>
          </a:p>
        </p:txBody>
      </p:sp>
    </p:spTree>
    <p:extLst>
      <p:ext uri="{BB962C8B-B14F-4D97-AF65-F5344CB8AC3E}">
        <p14:creationId xmlns:p14="http://schemas.microsoft.com/office/powerpoint/2010/main" val="2367428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E1274-8B54-3CA5-AAA6-DB0DEF93F5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E5BE08-45B1-A0C7-17E7-45316455B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FA3306AF-2EFF-4A30-1C54-0A44C6E4CBB9}"/>
              </a:ext>
            </a:extLst>
          </p:cNvPr>
          <p:cNvSpPr txBox="1"/>
          <p:nvPr/>
        </p:nvSpPr>
        <p:spPr>
          <a:xfrm>
            <a:off x="570271" y="275303"/>
            <a:ext cx="6921910" cy="707886"/>
          </a:xfrm>
          <a:prstGeom prst="rect">
            <a:avLst/>
          </a:prstGeom>
          <a:noFill/>
        </p:spPr>
        <p:txBody>
          <a:bodyPr wrap="square" rtlCol="0">
            <a:spAutoFit/>
          </a:bodyPr>
          <a:lstStyle/>
          <a:p>
            <a:r>
              <a:rPr lang="en-IN" sz="4000">
                <a:solidFill>
                  <a:schemeClr val="bg1"/>
                </a:solidFill>
              </a:rPr>
              <a:t>Proposed Model Architecture</a:t>
            </a:r>
          </a:p>
        </p:txBody>
      </p:sp>
      <p:pic>
        <p:nvPicPr>
          <p:cNvPr id="5" name="Picture 4">
            <a:extLst>
              <a:ext uri="{FF2B5EF4-FFF2-40B4-BE49-F238E27FC236}">
                <a16:creationId xmlns:a16="http://schemas.microsoft.com/office/drawing/2014/main" id="{5B30D8B6-4731-BFBC-0FD0-DAA467DB2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71" y="1425677"/>
            <a:ext cx="10903973" cy="4876799"/>
          </a:xfrm>
          <a:prstGeom prst="rect">
            <a:avLst/>
          </a:prstGeom>
        </p:spPr>
      </p:pic>
    </p:spTree>
    <p:extLst>
      <p:ext uri="{BB962C8B-B14F-4D97-AF65-F5344CB8AC3E}">
        <p14:creationId xmlns:p14="http://schemas.microsoft.com/office/powerpoint/2010/main" val="9350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7A685-6620-B113-CB3A-69E7101836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3E89479-6836-746F-6B69-278F176EE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F51B52A-B90A-7BBF-F7C0-3A8BFFBD7D2D}"/>
              </a:ext>
            </a:extLst>
          </p:cNvPr>
          <p:cNvSpPr txBox="1"/>
          <p:nvPr/>
        </p:nvSpPr>
        <p:spPr>
          <a:xfrm>
            <a:off x="707923" y="334297"/>
            <a:ext cx="5014451" cy="584775"/>
          </a:xfrm>
          <a:prstGeom prst="rect">
            <a:avLst/>
          </a:prstGeom>
          <a:noFill/>
        </p:spPr>
        <p:txBody>
          <a:bodyPr wrap="square" rtlCol="0">
            <a:spAutoFit/>
          </a:bodyPr>
          <a:lstStyle/>
          <a:p>
            <a:r>
              <a:rPr lang="en-IN" sz="3200">
                <a:solidFill>
                  <a:schemeClr val="bg1"/>
                </a:solidFill>
              </a:rPr>
              <a:t>Output </a:t>
            </a:r>
          </a:p>
        </p:txBody>
      </p:sp>
      <p:pic>
        <p:nvPicPr>
          <p:cNvPr id="7" name="Picture 6">
            <a:extLst>
              <a:ext uri="{FF2B5EF4-FFF2-40B4-BE49-F238E27FC236}">
                <a16:creationId xmlns:a16="http://schemas.microsoft.com/office/drawing/2014/main" id="{6084F19C-A451-D48F-8E29-BF0B92BAB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58" y="1061884"/>
            <a:ext cx="11120284" cy="5461819"/>
          </a:xfrm>
          <a:prstGeom prst="rect">
            <a:avLst/>
          </a:prstGeom>
        </p:spPr>
      </p:pic>
    </p:spTree>
    <p:extLst>
      <p:ext uri="{BB962C8B-B14F-4D97-AF65-F5344CB8AC3E}">
        <p14:creationId xmlns:p14="http://schemas.microsoft.com/office/powerpoint/2010/main" val="423503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6A25-8950-72AF-A871-C15C979E7A7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835CA3-68F4-2E4F-B22A-8A9686B12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1D90EC42-EAA3-73DA-D925-CBFC9628D058}"/>
              </a:ext>
            </a:extLst>
          </p:cNvPr>
          <p:cNvSpPr txBox="1"/>
          <p:nvPr/>
        </p:nvSpPr>
        <p:spPr>
          <a:xfrm>
            <a:off x="457201" y="246222"/>
            <a:ext cx="6921910" cy="707886"/>
          </a:xfrm>
          <a:prstGeom prst="rect">
            <a:avLst/>
          </a:prstGeom>
          <a:noFill/>
        </p:spPr>
        <p:txBody>
          <a:bodyPr wrap="square" rtlCol="0">
            <a:spAutoFit/>
          </a:bodyPr>
          <a:lstStyle/>
          <a:p>
            <a:r>
              <a:rPr lang="en-IN" sz="3200">
                <a:solidFill>
                  <a:schemeClr val="bg1"/>
                </a:solidFill>
              </a:rPr>
              <a:t>References</a:t>
            </a:r>
            <a:r>
              <a:rPr lang="en-IN" sz="4000">
                <a:solidFill>
                  <a:schemeClr val="bg1"/>
                </a:solidFill>
              </a:rPr>
              <a:t> </a:t>
            </a:r>
          </a:p>
        </p:txBody>
      </p:sp>
      <p:sp>
        <p:nvSpPr>
          <p:cNvPr id="6" name="TextBox 5">
            <a:extLst>
              <a:ext uri="{FF2B5EF4-FFF2-40B4-BE49-F238E27FC236}">
                <a16:creationId xmlns:a16="http://schemas.microsoft.com/office/drawing/2014/main" id="{86918764-48AA-BAA7-6BE9-E2BF0E2A807A}"/>
              </a:ext>
            </a:extLst>
          </p:cNvPr>
          <p:cNvSpPr txBox="1"/>
          <p:nvPr/>
        </p:nvSpPr>
        <p:spPr>
          <a:xfrm>
            <a:off x="457201" y="1162353"/>
            <a:ext cx="10451690" cy="923330"/>
          </a:xfrm>
          <a:prstGeom prst="rect">
            <a:avLst/>
          </a:prstGeom>
          <a:noFill/>
        </p:spPr>
        <p:txBody>
          <a:bodyPr wrap="square" rtlCol="0">
            <a:spAutoFit/>
          </a:bodyPr>
          <a:lstStyle/>
          <a:p>
            <a:r>
              <a:rPr lang="en-IN">
                <a:solidFill>
                  <a:schemeClr val="bg1"/>
                </a:solidFill>
              </a:rPr>
              <a:t>Numpy : It</a:t>
            </a:r>
            <a:r>
              <a:rPr lang="en-US">
                <a:solidFill>
                  <a:schemeClr val="bg1"/>
                </a:solidFill>
              </a:rPr>
              <a:t> used for </a:t>
            </a:r>
            <a:r>
              <a:rPr lang="en-US" b="1">
                <a:solidFill>
                  <a:schemeClr val="bg1"/>
                </a:solidFill>
              </a:rPr>
              <a:t>numerical computing</a:t>
            </a:r>
            <a:r>
              <a:rPr lang="en-US">
                <a:solidFill>
                  <a:schemeClr val="bg1"/>
                </a:solidFill>
              </a:rPr>
              <a:t> and </a:t>
            </a:r>
            <a:r>
              <a:rPr lang="en-US" b="1">
                <a:solidFill>
                  <a:schemeClr val="bg1"/>
                </a:solidFill>
              </a:rPr>
              <a:t>data manipulation</a:t>
            </a:r>
            <a:r>
              <a:rPr lang="en-US">
                <a:solidFill>
                  <a:schemeClr val="bg1"/>
                </a:solidFill>
              </a:rPr>
              <a:t>. It provides fast, efficient operations on large arrays and matrices of numerical data.</a:t>
            </a:r>
          </a:p>
          <a:p>
            <a:endParaRPr lang="en-IN">
              <a:solidFill>
                <a:schemeClr val="bg1"/>
              </a:solidFill>
            </a:endParaRPr>
          </a:p>
        </p:txBody>
      </p:sp>
      <p:sp>
        <p:nvSpPr>
          <p:cNvPr id="8" name="TextBox 7">
            <a:extLst>
              <a:ext uri="{FF2B5EF4-FFF2-40B4-BE49-F238E27FC236}">
                <a16:creationId xmlns:a16="http://schemas.microsoft.com/office/drawing/2014/main" id="{E5DB7A36-1E52-8334-8797-11B74A095AA6}"/>
              </a:ext>
            </a:extLst>
          </p:cNvPr>
          <p:cNvSpPr txBox="1"/>
          <p:nvPr/>
        </p:nvSpPr>
        <p:spPr>
          <a:xfrm>
            <a:off x="457201" y="1985099"/>
            <a:ext cx="10038736" cy="646331"/>
          </a:xfrm>
          <a:prstGeom prst="rect">
            <a:avLst/>
          </a:prstGeom>
          <a:noFill/>
        </p:spPr>
        <p:txBody>
          <a:bodyPr wrap="square" rtlCol="0">
            <a:spAutoFit/>
          </a:bodyPr>
          <a:lstStyle/>
          <a:p>
            <a:r>
              <a:rPr lang="en-IN">
                <a:solidFill>
                  <a:schemeClr val="bg1"/>
                </a:solidFill>
              </a:rPr>
              <a:t>Pandas : It </a:t>
            </a:r>
            <a:r>
              <a:rPr lang="en-US">
                <a:solidFill>
                  <a:schemeClr val="bg1"/>
                </a:solidFill>
              </a:rPr>
              <a:t>used for </a:t>
            </a:r>
            <a:r>
              <a:rPr lang="en-US" b="1">
                <a:solidFill>
                  <a:schemeClr val="bg1"/>
                </a:solidFill>
              </a:rPr>
              <a:t>data analysis and manipulation</a:t>
            </a:r>
            <a:r>
              <a:rPr lang="en-US">
                <a:solidFill>
                  <a:schemeClr val="bg1"/>
                </a:solidFill>
              </a:rPr>
              <a:t>. It provides flexible data structures and powerful tools to handle structured data easily — especially useful for data science and machine learning tasks.</a:t>
            </a:r>
            <a:endParaRPr lang="en-IN">
              <a:solidFill>
                <a:schemeClr val="bg1"/>
              </a:solidFill>
            </a:endParaRPr>
          </a:p>
        </p:txBody>
      </p:sp>
      <p:sp>
        <p:nvSpPr>
          <p:cNvPr id="9" name="TextBox 8">
            <a:extLst>
              <a:ext uri="{FF2B5EF4-FFF2-40B4-BE49-F238E27FC236}">
                <a16:creationId xmlns:a16="http://schemas.microsoft.com/office/drawing/2014/main" id="{875EF960-C50B-8B7E-5A19-C19034A599F1}"/>
              </a:ext>
            </a:extLst>
          </p:cNvPr>
          <p:cNvSpPr txBox="1"/>
          <p:nvPr/>
        </p:nvSpPr>
        <p:spPr>
          <a:xfrm>
            <a:off x="457201" y="2754745"/>
            <a:ext cx="10038736" cy="646331"/>
          </a:xfrm>
          <a:prstGeom prst="rect">
            <a:avLst/>
          </a:prstGeom>
          <a:noFill/>
        </p:spPr>
        <p:txBody>
          <a:bodyPr wrap="square" rtlCol="0">
            <a:spAutoFit/>
          </a:bodyPr>
          <a:lstStyle/>
          <a:p>
            <a:r>
              <a:rPr lang="en-IN">
                <a:solidFill>
                  <a:schemeClr val="bg1"/>
                </a:solidFill>
              </a:rPr>
              <a:t>MatPlot :  It </a:t>
            </a:r>
            <a:r>
              <a:rPr lang="en-US">
                <a:solidFill>
                  <a:schemeClr val="bg1"/>
                </a:solidFill>
              </a:rPr>
              <a:t>used for </a:t>
            </a:r>
            <a:r>
              <a:rPr lang="en-US" b="1">
                <a:solidFill>
                  <a:schemeClr val="bg1"/>
                </a:solidFill>
              </a:rPr>
              <a:t>data visualization</a:t>
            </a:r>
            <a:r>
              <a:rPr lang="en-US">
                <a:solidFill>
                  <a:schemeClr val="bg1"/>
                </a:solidFill>
              </a:rPr>
              <a:t>. It allows you to create static, animated, and interactive plots to better understand data trends and patterns.</a:t>
            </a:r>
            <a:endParaRPr lang="en-IN">
              <a:solidFill>
                <a:schemeClr val="bg1"/>
              </a:solidFill>
            </a:endParaRPr>
          </a:p>
        </p:txBody>
      </p:sp>
      <p:sp>
        <p:nvSpPr>
          <p:cNvPr id="10" name="TextBox 9">
            <a:extLst>
              <a:ext uri="{FF2B5EF4-FFF2-40B4-BE49-F238E27FC236}">
                <a16:creationId xmlns:a16="http://schemas.microsoft.com/office/drawing/2014/main" id="{BD3D8C80-D379-02E1-5BB5-525C879E94C0}"/>
              </a:ext>
            </a:extLst>
          </p:cNvPr>
          <p:cNvSpPr txBox="1"/>
          <p:nvPr/>
        </p:nvSpPr>
        <p:spPr>
          <a:xfrm>
            <a:off x="457201" y="3516783"/>
            <a:ext cx="10663084" cy="923330"/>
          </a:xfrm>
          <a:prstGeom prst="rect">
            <a:avLst/>
          </a:prstGeom>
          <a:noFill/>
        </p:spPr>
        <p:txBody>
          <a:bodyPr wrap="square" rtlCol="0">
            <a:spAutoFit/>
          </a:bodyPr>
          <a:lstStyle/>
          <a:p>
            <a:r>
              <a:rPr lang="en-IN">
                <a:solidFill>
                  <a:schemeClr val="bg1"/>
                </a:solidFill>
              </a:rPr>
              <a:t>Sklearn : </a:t>
            </a:r>
            <a:r>
              <a:rPr lang="en-US">
                <a:solidFill>
                  <a:schemeClr val="bg1"/>
                </a:solidFill>
              </a:rPr>
              <a:t>Scikit-learn is probably the most useful library for machine learning in Python. The sklearn library contains a lot of efficient tools for machine learning and statistical modeling including classification, regression, clustering and dimensionality reduction.</a:t>
            </a:r>
            <a:endParaRPr lang="en-IN">
              <a:solidFill>
                <a:schemeClr val="bg1"/>
              </a:solidFill>
            </a:endParaRPr>
          </a:p>
        </p:txBody>
      </p:sp>
      <p:sp>
        <p:nvSpPr>
          <p:cNvPr id="11" name="TextBox 10">
            <a:extLst>
              <a:ext uri="{FF2B5EF4-FFF2-40B4-BE49-F238E27FC236}">
                <a16:creationId xmlns:a16="http://schemas.microsoft.com/office/drawing/2014/main" id="{339E920A-7FF7-598F-243E-12EF9A5EE9E4}"/>
              </a:ext>
            </a:extLst>
          </p:cNvPr>
          <p:cNvSpPr txBox="1"/>
          <p:nvPr/>
        </p:nvSpPr>
        <p:spPr>
          <a:xfrm>
            <a:off x="570271" y="4636144"/>
            <a:ext cx="10663083" cy="923330"/>
          </a:xfrm>
          <a:prstGeom prst="rect">
            <a:avLst/>
          </a:prstGeom>
          <a:noFill/>
        </p:spPr>
        <p:txBody>
          <a:bodyPr wrap="square" rtlCol="0">
            <a:spAutoFit/>
          </a:bodyPr>
          <a:lstStyle/>
          <a:p>
            <a:r>
              <a:rPr lang="en-US">
                <a:solidFill>
                  <a:schemeClr val="bg1"/>
                </a:solidFill>
              </a:rPr>
              <a:t>XGBoost : It is a powerful and efficient </a:t>
            </a:r>
            <a:r>
              <a:rPr lang="en-US" b="1">
                <a:solidFill>
                  <a:schemeClr val="bg1"/>
                </a:solidFill>
              </a:rPr>
              <a:t>machine learning algorithm</a:t>
            </a:r>
            <a:r>
              <a:rPr lang="en-US">
                <a:solidFill>
                  <a:schemeClr val="bg1"/>
                </a:solidFill>
              </a:rPr>
              <a:t> based on </a:t>
            </a:r>
            <a:r>
              <a:rPr lang="en-US" b="1">
                <a:solidFill>
                  <a:schemeClr val="bg1"/>
                </a:solidFill>
              </a:rPr>
              <a:t>gradient boosting</a:t>
            </a:r>
            <a:r>
              <a:rPr lang="en-US">
                <a:solidFill>
                  <a:schemeClr val="bg1"/>
                </a:solidFill>
              </a:rPr>
              <a:t>. It’s widely used for structured/tabular data problems (like classification and regression) and is known for speed, accuracy, and handling missing data well.</a:t>
            </a:r>
            <a:endParaRPr lang="en-IN">
              <a:solidFill>
                <a:schemeClr val="bg1"/>
              </a:solidFill>
            </a:endParaRPr>
          </a:p>
        </p:txBody>
      </p:sp>
      <p:sp>
        <p:nvSpPr>
          <p:cNvPr id="12" name="TextBox 11">
            <a:extLst>
              <a:ext uri="{FF2B5EF4-FFF2-40B4-BE49-F238E27FC236}">
                <a16:creationId xmlns:a16="http://schemas.microsoft.com/office/drawing/2014/main" id="{AB491BEA-8C86-66F9-2441-F04F18960462}"/>
              </a:ext>
            </a:extLst>
          </p:cNvPr>
          <p:cNvSpPr txBox="1"/>
          <p:nvPr/>
        </p:nvSpPr>
        <p:spPr>
          <a:xfrm>
            <a:off x="570271" y="5825047"/>
            <a:ext cx="10137058" cy="646331"/>
          </a:xfrm>
          <a:prstGeom prst="rect">
            <a:avLst/>
          </a:prstGeom>
          <a:noFill/>
        </p:spPr>
        <p:txBody>
          <a:bodyPr wrap="square" rtlCol="0">
            <a:spAutoFit/>
          </a:bodyPr>
          <a:lstStyle/>
          <a:p>
            <a:r>
              <a:rPr lang="en-IN">
                <a:solidFill>
                  <a:schemeClr val="bg1"/>
                </a:solidFill>
              </a:rPr>
              <a:t>Streamlit : </a:t>
            </a:r>
            <a:r>
              <a:rPr lang="en-US">
                <a:solidFill>
                  <a:schemeClr val="bg1"/>
                </a:solidFill>
              </a:rPr>
              <a:t>By using Streamlit you can quickly build and deploy powerful data applications. For more information about the open-source library, see the Streamlit Library documentation.</a:t>
            </a:r>
            <a:endParaRPr lang="en-IN">
              <a:solidFill>
                <a:schemeClr val="bg1"/>
              </a:solidFill>
            </a:endParaRPr>
          </a:p>
        </p:txBody>
      </p:sp>
    </p:spTree>
    <p:extLst>
      <p:ext uri="{BB962C8B-B14F-4D97-AF65-F5344CB8AC3E}">
        <p14:creationId xmlns:p14="http://schemas.microsoft.com/office/powerpoint/2010/main" val="1219129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584</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sunil chandra gudavalli</dc:creator>
  <cp:lastModifiedBy>sai sunil chandra gudavalli</cp:lastModifiedBy>
  <cp:revision>2</cp:revision>
  <dcterms:created xsi:type="dcterms:W3CDTF">2025-10-12T07:27:50Z</dcterms:created>
  <dcterms:modified xsi:type="dcterms:W3CDTF">2025-10-13T15:27:31Z</dcterms:modified>
</cp:coreProperties>
</file>