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5765E6-B0B1-41CD-9840-DC97AF1A3E2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6B00B-3B29-48E0-B281-A02F53753B8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62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765E6-B0B1-41CD-9840-DC97AF1A3E2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6B00B-3B29-48E0-B281-A02F53753B81}" type="slidenum">
              <a:rPr lang="en-IN" smtClean="0"/>
              <a:t>‹#›</a:t>
            </a:fld>
            <a:endParaRPr lang="en-IN"/>
          </a:p>
        </p:txBody>
      </p:sp>
    </p:spTree>
    <p:extLst>
      <p:ext uri="{BB962C8B-B14F-4D97-AF65-F5344CB8AC3E}">
        <p14:creationId xmlns:p14="http://schemas.microsoft.com/office/powerpoint/2010/main" val="288193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765E6-B0B1-41CD-9840-DC97AF1A3E2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6B00B-3B29-48E0-B281-A02F53753B81}" type="slidenum">
              <a:rPr lang="en-IN" smtClean="0"/>
              <a:t>‹#›</a:t>
            </a:fld>
            <a:endParaRPr lang="en-IN"/>
          </a:p>
        </p:txBody>
      </p:sp>
    </p:spTree>
    <p:extLst>
      <p:ext uri="{BB962C8B-B14F-4D97-AF65-F5344CB8AC3E}">
        <p14:creationId xmlns:p14="http://schemas.microsoft.com/office/powerpoint/2010/main" val="149602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765E6-B0B1-41CD-9840-DC97AF1A3E2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6B00B-3B29-48E0-B281-A02F53753B81}" type="slidenum">
              <a:rPr lang="en-IN" smtClean="0"/>
              <a:t>‹#›</a:t>
            </a:fld>
            <a:endParaRPr lang="en-IN"/>
          </a:p>
        </p:txBody>
      </p:sp>
    </p:spTree>
    <p:extLst>
      <p:ext uri="{BB962C8B-B14F-4D97-AF65-F5344CB8AC3E}">
        <p14:creationId xmlns:p14="http://schemas.microsoft.com/office/powerpoint/2010/main" val="127196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765E6-B0B1-41CD-9840-DC97AF1A3E2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6B00B-3B29-48E0-B281-A02F53753B8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14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765E6-B0B1-41CD-9840-DC97AF1A3E23}"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26B00B-3B29-48E0-B281-A02F53753B81}" type="slidenum">
              <a:rPr lang="en-IN" smtClean="0"/>
              <a:t>‹#›</a:t>
            </a:fld>
            <a:endParaRPr lang="en-IN"/>
          </a:p>
        </p:txBody>
      </p:sp>
    </p:spTree>
    <p:extLst>
      <p:ext uri="{BB962C8B-B14F-4D97-AF65-F5344CB8AC3E}">
        <p14:creationId xmlns:p14="http://schemas.microsoft.com/office/powerpoint/2010/main" val="136717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765E6-B0B1-41CD-9840-DC97AF1A3E23}"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26B00B-3B29-48E0-B281-A02F53753B81}" type="slidenum">
              <a:rPr lang="en-IN" smtClean="0"/>
              <a:t>‹#›</a:t>
            </a:fld>
            <a:endParaRPr lang="en-IN"/>
          </a:p>
        </p:txBody>
      </p:sp>
    </p:spTree>
    <p:extLst>
      <p:ext uri="{BB962C8B-B14F-4D97-AF65-F5344CB8AC3E}">
        <p14:creationId xmlns:p14="http://schemas.microsoft.com/office/powerpoint/2010/main" val="1560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765E6-B0B1-41CD-9840-DC97AF1A3E23}"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26B00B-3B29-48E0-B281-A02F53753B81}" type="slidenum">
              <a:rPr lang="en-IN" smtClean="0"/>
              <a:t>‹#›</a:t>
            </a:fld>
            <a:endParaRPr lang="en-IN"/>
          </a:p>
        </p:txBody>
      </p:sp>
    </p:spTree>
    <p:extLst>
      <p:ext uri="{BB962C8B-B14F-4D97-AF65-F5344CB8AC3E}">
        <p14:creationId xmlns:p14="http://schemas.microsoft.com/office/powerpoint/2010/main" val="114499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5765E6-B0B1-41CD-9840-DC97AF1A3E23}" type="datetimeFigureOut">
              <a:rPr lang="en-IN" smtClean="0"/>
              <a:t>11-11-2021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26B00B-3B29-48E0-B281-A02F53753B81}" type="slidenum">
              <a:rPr lang="en-IN" smtClean="0"/>
              <a:t>‹#›</a:t>
            </a:fld>
            <a:endParaRPr lang="en-IN"/>
          </a:p>
        </p:txBody>
      </p:sp>
    </p:spTree>
    <p:extLst>
      <p:ext uri="{BB962C8B-B14F-4D97-AF65-F5344CB8AC3E}">
        <p14:creationId xmlns:p14="http://schemas.microsoft.com/office/powerpoint/2010/main" val="141892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5765E6-B0B1-41CD-9840-DC97AF1A3E23}" type="datetimeFigureOut">
              <a:rPr lang="en-IN" smtClean="0"/>
              <a:t>11-11-2021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26B00B-3B29-48E0-B281-A02F53753B81}" type="slidenum">
              <a:rPr lang="en-IN" smtClean="0"/>
              <a:t>‹#›</a:t>
            </a:fld>
            <a:endParaRPr lang="en-IN"/>
          </a:p>
        </p:txBody>
      </p:sp>
    </p:spTree>
    <p:extLst>
      <p:ext uri="{BB962C8B-B14F-4D97-AF65-F5344CB8AC3E}">
        <p14:creationId xmlns:p14="http://schemas.microsoft.com/office/powerpoint/2010/main" val="15761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765E6-B0B1-41CD-9840-DC97AF1A3E23}"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26B00B-3B29-48E0-B281-A02F53753B81}" type="slidenum">
              <a:rPr lang="en-IN" smtClean="0"/>
              <a:t>‹#›</a:t>
            </a:fld>
            <a:endParaRPr lang="en-IN"/>
          </a:p>
        </p:txBody>
      </p:sp>
    </p:spTree>
    <p:extLst>
      <p:ext uri="{BB962C8B-B14F-4D97-AF65-F5344CB8AC3E}">
        <p14:creationId xmlns:p14="http://schemas.microsoft.com/office/powerpoint/2010/main" val="123381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5765E6-B0B1-41CD-9840-DC97AF1A3E23}" type="datetimeFigureOut">
              <a:rPr lang="en-IN" smtClean="0"/>
              <a:t>11-11-2021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26B00B-3B29-48E0-B281-A02F53753B8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46416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nder.githubusercontent.com/view/ipynb?color_mode=auto&amp;commit=a56946c63be879934ef0310f27d07ac0d3c5e2c0&amp;enc_url=68747470733a2f2f7261772e67697468756275736572636f6e74656e742e636f6d2f76616765657368682f50726f6a6563745f53657373696f6e2f613536393436633633626538373939333465663033313066323764303761633064336335653263302f4d616368696e655f4c6561726e696e672f446174615f50726550726f63657373696e672f646174615f70726570726f63657373696e675f746f6f6c732e6970796e623f746f6b656e3d4156504e4d584d4856434a57524a594b41434445434a4c4252564f4747&amp;nwo=vageeshh%2FProject_Session&amp;path=Machine_Learning%2FData_PreProcessing%2Fdata_preprocessing_tools.ipynb&amp;repository_id=350959657&amp;repository_type=Repository#Encoding-the-Independent-Variab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DFBD-72D8-49C0-A513-8C4DCAB897D0}"/>
              </a:ext>
            </a:extLst>
          </p:cNvPr>
          <p:cNvSpPr>
            <a:spLocks noGrp="1"/>
          </p:cNvSpPr>
          <p:nvPr>
            <p:ph type="ctrTitle"/>
          </p:nvPr>
        </p:nvSpPr>
        <p:spPr>
          <a:xfrm>
            <a:off x="1524000" y="1122363"/>
            <a:ext cx="9144000" cy="957449"/>
          </a:xfrm>
        </p:spPr>
        <p:txBody>
          <a:bodyPr>
            <a:normAutofit fontScale="90000"/>
          </a:bodyPr>
          <a:lstStyle/>
          <a:p>
            <a:r>
              <a:rPr lang="en-US" dirty="0"/>
              <a:t>DATA PREPROCESSING</a:t>
            </a:r>
            <a:endParaRPr lang="en-IN" dirty="0"/>
          </a:p>
        </p:txBody>
      </p:sp>
      <p:sp>
        <p:nvSpPr>
          <p:cNvPr id="3" name="Subtitle 2">
            <a:extLst>
              <a:ext uri="{FF2B5EF4-FFF2-40B4-BE49-F238E27FC236}">
                <a16:creationId xmlns:a16="http://schemas.microsoft.com/office/drawing/2014/main" id="{D92B19F8-CFC6-4F69-94AB-120384853E2C}"/>
              </a:ext>
            </a:extLst>
          </p:cNvPr>
          <p:cNvSpPr>
            <a:spLocks noGrp="1"/>
          </p:cNvSpPr>
          <p:nvPr>
            <p:ph type="subTitle" idx="1"/>
          </p:nvPr>
        </p:nvSpPr>
        <p:spPr>
          <a:xfrm>
            <a:off x="1524000" y="2375648"/>
            <a:ext cx="9144000" cy="2770094"/>
          </a:xfrm>
        </p:spPr>
        <p:txBody>
          <a:bodyPr>
            <a:normAutofit lnSpcReduction="10000"/>
          </a:bodyPr>
          <a:lstStyle/>
          <a:p>
            <a:r>
              <a:rPr lang="en-US" i="0" dirty="0">
                <a:solidFill>
                  <a:srgbClr val="202124"/>
                </a:solidFill>
                <a:effectLst/>
                <a:latin typeface="arial" panose="020B0604020202020204" pitchFamily="34" charset="0"/>
              </a:rPr>
              <a:t>Data preprocessing is the process of transforming raw data into an understandable format.</a:t>
            </a:r>
            <a:endParaRPr lang="en-US" i="0" dirty="0">
              <a:effectLst/>
              <a:latin typeface="arial" panose="020B0604020202020204" pitchFamily="34" charset="0"/>
            </a:endParaRPr>
          </a:p>
          <a:p>
            <a:r>
              <a:rPr lang="en-US" b="0" i="0" dirty="0">
                <a:effectLst/>
                <a:latin typeface="arial" panose="020B0604020202020204" pitchFamily="34" charset="0"/>
              </a:rPr>
              <a:t>Data preprocessing can refer to manipulation or dropping of data before it is used in order to ensure or enhance performance, and is an important step in the data mining process.</a:t>
            </a:r>
            <a:endParaRPr lang="en-IN" dirty="0"/>
          </a:p>
        </p:txBody>
      </p:sp>
    </p:spTree>
    <p:extLst>
      <p:ext uri="{BB962C8B-B14F-4D97-AF65-F5344CB8AC3E}">
        <p14:creationId xmlns:p14="http://schemas.microsoft.com/office/powerpoint/2010/main" val="322729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81CE-DD6B-4FF8-8697-D52A5C985783}"/>
              </a:ext>
            </a:extLst>
          </p:cNvPr>
          <p:cNvSpPr>
            <a:spLocks noGrp="1"/>
          </p:cNvSpPr>
          <p:nvPr>
            <p:ph type="title"/>
          </p:nvPr>
        </p:nvSpPr>
        <p:spPr/>
        <p:txBody>
          <a:bodyPr/>
          <a:lstStyle/>
          <a:p>
            <a:pPr algn="ctr"/>
            <a:r>
              <a:rPr lang="en-US" dirty="0"/>
              <a:t>DATA PREPROCESSING</a:t>
            </a:r>
            <a:endParaRPr lang="en-IN" dirty="0"/>
          </a:p>
        </p:txBody>
      </p:sp>
      <p:pic>
        <p:nvPicPr>
          <p:cNvPr id="1026" name="Picture 2" descr="A Simple Guide to Data Preprocessing in Machine Learning">
            <a:extLst>
              <a:ext uri="{FF2B5EF4-FFF2-40B4-BE49-F238E27FC236}">
                <a16:creationId xmlns:a16="http://schemas.microsoft.com/office/drawing/2014/main" id="{F5CC9DC3-3DC7-409F-9C93-0BD1B04681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4271" y="1737360"/>
            <a:ext cx="7543800" cy="460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96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498D-D8A4-4373-97BB-F2598DED6E0E}"/>
              </a:ext>
            </a:extLst>
          </p:cNvPr>
          <p:cNvSpPr>
            <a:spLocks noGrp="1"/>
          </p:cNvSpPr>
          <p:nvPr>
            <p:ph type="title"/>
          </p:nvPr>
        </p:nvSpPr>
        <p:spPr>
          <a:xfrm>
            <a:off x="838200" y="741644"/>
            <a:ext cx="10515600" cy="1069228"/>
          </a:xfrm>
        </p:spPr>
        <p:txBody>
          <a:bodyPr>
            <a:normAutofit fontScale="90000"/>
          </a:bodyPr>
          <a:lstStyle/>
          <a:p>
            <a:pPr algn="ctr"/>
            <a:r>
              <a:rPr lang="en-IN" i="0" dirty="0">
                <a:solidFill>
                  <a:srgbClr val="000000"/>
                </a:solidFill>
                <a:effectLst/>
                <a:latin typeface="Helvetica Neue"/>
              </a:rPr>
              <a:t>Data </a:t>
            </a:r>
            <a:r>
              <a:rPr lang="en-IN" i="0" dirty="0" err="1">
                <a:solidFill>
                  <a:srgbClr val="000000"/>
                </a:solidFill>
                <a:effectLst/>
                <a:latin typeface="Helvetica Neue"/>
              </a:rPr>
              <a:t>Preprocessing</a:t>
            </a:r>
            <a:r>
              <a:rPr lang="en-IN" i="0" dirty="0">
                <a:solidFill>
                  <a:srgbClr val="000000"/>
                </a:solidFill>
                <a:effectLst/>
                <a:latin typeface="Helvetica Neue"/>
              </a:rPr>
              <a:t> Tools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449F6171-BD36-45E1-9257-DD1A66C8E4A9}"/>
              </a:ext>
            </a:extLst>
          </p:cNvPr>
          <p:cNvSpPr>
            <a:spLocks noGrp="1"/>
          </p:cNvSpPr>
          <p:nvPr>
            <p:ph idx="1"/>
          </p:nvPr>
        </p:nvSpPr>
        <p:spPr>
          <a:xfrm>
            <a:off x="864870" y="1899397"/>
            <a:ext cx="10345494" cy="4428957"/>
          </a:xfrm>
        </p:spPr>
        <p:txBody>
          <a:bodyPr/>
          <a:lstStyle/>
          <a:p>
            <a:pPr marL="0" indent="0">
              <a:buNone/>
            </a:pPr>
            <a:r>
              <a:rPr lang="en-US" dirty="0"/>
              <a:t>IMPORTING LIBRARIES</a:t>
            </a:r>
          </a:p>
          <a:p>
            <a:pPr marL="0" indent="0">
              <a:buNone/>
            </a:pPr>
            <a:r>
              <a:rPr lang="en-US" dirty="0">
                <a:solidFill>
                  <a:srgbClr val="FF0000"/>
                </a:solidFill>
              </a:rPr>
              <a:t>import </a:t>
            </a:r>
            <a:r>
              <a:rPr lang="en-US" dirty="0" err="1">
                <a:solidFill>
                  <a:srgbClr val="FF0000"/>
                </a:solidFill>
              </a:rPr>
              <a:t>numpy</a:t>
            </a:r>
            <a:r>
              <a:rPr lang="en-US" dirty="0">
                <a:solidFill>
                  <a:srgbClr val="FF0000"/>
                </a:solidFill>
              </a:rPr>
              <a:t> as np</a:t>
            </a:r>
          </a:p>
          <a:p>
            <a:pPr marL="0" indent="0">
              <a:buNone/>
            </a:pPr>
            <a:r>
              <a:rPr lang="en-US" dirty="0">
                <a:solidFill>
                  <a:srgbClr val="FF0000"/>
                </a:solidFill>
              </a:rPr>
              <a:t>import pandas as pd</a:t>
            </a:r>
          </a:p>
          <a:p>
            <a:pPr marL="0" indent="0">
              <a:buNone/>
            </a:pPr>
            <a:r>
              <a:rPr lang="en-US" dirty="0">
                <a:solidFill>
                  <a:srgbClr val="FF0000"/>
                </a:solidFill>
              </a:rPr>
              <a:t>import </a:t>
            </a:r>
            <a:r>
              <a:rPr lang="en-US" dirty="0" err="1">
                <a:solidFill>
                  <a:srgbClr val="FF0000"/>
                </a:solidFill>
              </a:rPr>
              <a:t>matplotlib.pyplot</a:t>
            </a:r>
            <a:r>
              <a:rPr lang="en-US" dirty="0">
                <a:solidFill>
                  <a:srgbClr val="FF0000"/>
                </a:solidFill>
              </a:rPr>
              <a:t> as </a:t>
            </a:r>
            <a:r>
              <a:rPr lang="en-US" dirty="0" err="1">
                <a:solidFill>
                  <a:srgbClr val="FF0000"/>
                </a:solidFill>
              </a:rPr>
              <a:t>plt</a:t>
            </a:r>
            <a:endParaRPr lang="en-US" dirty="0">
              <a:solidFill>
                <a:srgbClr val="FF0000"/>
              </a:solidFill>
            </a:endParaRPr>
          </a:p>
          <a:p>
            <a:pPr marL="0" indent="0">
              <a:buNone/>
            </a:pPr>
            <a:r>
              <a:rPr lang="en-US" dirty="0">
                <a:solidFill>
                  <a:srgbClr val="FF0000"/>
                </a:solidFill>
              </a:rPr>
              <a:t>import seaborn as </a:t>
            </a:r>
            <a:r>
              <a:rPr lang="en-US" dirty="0" err="1">
                <a:solidFill>
                  <a:srgbClr val="FF0000"/>
                </a:solidFill>
              </a:rPr>
              <a:t>sns</a:t>
            </a:r>
            <a:endParaRPr lang="en-US" dirty="0">
              <a:solidFill>
                <a:srgbClr val="FF0000"/>
              </a:solidFill>
            </a:endParaRPr>
          </a:p>
          <a:p>
            <a:pPr marL="0" indent="0">
              <a:buNone/>
            </a:pPr>
            <a:endParaRPr lang="en-US" dirty="0"/>
          </a:p>
          <a:p>
            <a:pPr marL="0" indent="0">
              <a:buNone/>
            </a:pPr>
            <a:r>
              <a:rPr lang="en-US" dirty="0"/>
              <a:t>IMPORTING DATA SET</a:t>
            </a:r>
          </a:p>
          <a:p>
            <a:pPr marL="0" indent="0">
              <a:buNone/>
            </a:pPr>
            <a:r>
              <a:rPr lang="en-US" dirty="0"/>
              <a:t>df = </a:t>
            </a:r>
            <a:r>
              <a:rPr lang="en-US" dirty="0" err="1"/>
              <a:t>pd.read_csv</a:t>
            </a:r>
            <a:r>
              <a:rPr lang="en-US" dirty="0"/>
              <a:t>(“df.csv”)</a:t>
            </a:r>
          </a:p>
          <a:p>
            <a:pPr marL="0" indent="0">
              <a:buNone/>
            </a:pPr>
            <a:endParaRPr lang="en-IN" dirty="0"/>
          </a:p>
        </p:txBody>
      </p:sp>
    </p:spTree>
    <p:extLst>
      <p:ext uri="{BB962C8B-B14F-4D97-AF65-F5344CB8AC3E}">
        <p14:creationId xmlns:p14="http://schemas.microsoft.com/office/powerpoint/2010/main" val="204182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8031301-2F5C-4149-80C5-8557198424FC}"/>
              </a:ext>
            </a:extLst>
          </p:cNvPr>
          <p:cNvSpPr>
            <a:spLocks noChangeArrowheads="1"/>
          </p:cNvSpPr>
          <p:nvPr/>
        </p:nvSpPr>
        <p:spPr bwMode="auto">
          <a:xfrm>
            <a:off x="1335741" y="2186507"/>
            <a:ext cx="9520518" cy="20990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200" b="1" dirty="0">
                <a:latin typeface="Courier New" panose="02070309020205020404" pitchFamily="49" charset="0"/>
              </a:rPr>
              <a:t>TAKING CARE OF MISSING VALUES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urier New" panose="02070309020205020404" pitchFamily="49" charset="0"/>
              </a:rPr>
              <a:t>from</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err="1">
                <a:ln>
                  <a:noFill/>
                </a:ln>
                <a:solidFill>
                  <a:srgbClr val="0000FF"/>
                </a:solidFill>
                <a:effectLst/>
                <a:latin typeface="Courier New" panose="02070309020205020404" pitchFamily="49" charset="0"/>
              </a:rPr>
              <a:t>sklearn.impute</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a:ln>
                  <a:noFill/>
                </a:ln>
                <a:solidFill>
                  <a:srgbClr val="008000"/>
                </a:solidFill>
                <a:effectLst/>
                <a:latin typeface="Courier New" panose="02070309020205020404" pitchFamily="49" charset="0"/>
              </a:rPr>
              <a:t>import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SimpleImputer</a:t>
            </a:r>
            <a:r>
              <a:rPr kumimoji="0" lang="en-US" altLang="en-US" sz="22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imputer</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SimpleImputer</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missing_values</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np</a:t>
            </a:r>
            <a:r>
              <a:rPr kumimoji="0" lang="en-US" altLang="en-US" sz="2200" b="0" i="0" u="none" strike="noStrike" cap="none" normalizeH="0" baseline="0" dirty="0" err="1">
                <a:ln>
                  <a:noFill/>
                </a:ln>
                <a:solidFill>
                  <a:srgbClr val="666666"/>
                </a:solidFill>
                <a:effectLst/>
                <a:latin typeface="Arial" panose="020B0604020202020204" pitchFamily="34"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nan</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chemeClr val="tx1"/>
                </a:solidFill>
                <a:effectLst/>
                <a:latin typeface="Arial" panose="020B0604020202020204" pitchFamily="34" charset="0"/>
              </a:rPr>
              <a:t>strategy</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BA2121"/>
                </a:solidFill>
                <a:effectLst/>
                <a:latin typeface="Courier New" panose="02070309020205020404" pitchFamily="49" charset="0"/>
              </a:rPr>
              <a:t>'mean’</a:t>
            </a:r>
            <a:r>
              <a:rPr kumimoji="0" lang="en-US" altLang="en-US" sz="22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imputer</a:t>
            </a:r>
            <a:r>
              <a:rPr kumimoji="0" lang="en-US" altLang="en-US" sz="2200" b="0" i="0" u="none" strike="noStrike" cap="none" normalizeH="0" baseline="0" dirty="0" err="1">
                <a:ln>
                  <a:noFill/>
                </a:ln>
                <a:solidFill>
                  <a:srgbClr val="666666"/>
                </a:solidFill>
                <a:effectLst/>
                <a:latin typeface="Arial" panose="020B0604020202020204" pitchFamily="34"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fit</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latin typeface="Arial" panose="020B0604020202020204" pitchFamily="34" charset="0"/>
              </a:rPr>
              <a:t>X</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Courier New" panose="02070309020205020404" pitchFamily="49" charset="0"/>
              </a:rPr>
              <a:t>1</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rgbClr val="666666"/>
                </a:solidFill>
                <a:effectLst/>
                <a:latin typeface="Courier New" panose="02070309020205020404" pitchFamily="49" charset="0"/>
              </a:rPr>
              <a:t>3</a:t>
            </a:r>
            <a:r>
              <a:rPr kumimoji="0" lang="en-US" altLang="en-US" sz="22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chemeClr val="tx1"/>
                </a:solidFill>
                <a:effectLst/>
                <a:latin typeface="Arial" panose="020B0604020202020204" pitchFamily="34" charset="0"/>
              </a:rPr>
              <a:t>X</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Courier New" panose="02070309020205020404" pitchFamily="49" charset="0"/>
              </a:rPr>
              <a:t>1</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rgbClr val="666666"/>
                </a:solidFill>
                <a:effectLst/>
                <a:latin typeface="Courier New" panose="02070309020205020404" pitchFamily="49" charset="0"/>
              </a:rPr>
              <a:t>3</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imputer</a:t>
            </a:r>
            <a:r>
              <a:rPr kumimoji="0" lang="en-US" altLang="en-US" sz="2200" b="0" i="0" u="none" strike="noStrike" cap="none" normalizeH="0" baseline="0" dirty="0" err="1">
                <a:ln>
                  <a:noFill/>
                </a:ln>
                <a:solidFill>
                  <a:srgbClr val="666666"/>
                </a:solidFill>
                <a:effectLst/>
                <a:latin typeface="Arial" panose="020B0604020202020204" pitchFamily="34"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transform</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latin typeface="Arial" panose="020B0604020202020204" pitchFamily="34" charset="0"/>
              </a:rPr>
              <a:t>X</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Courier New" panose="02070309020205020404" pitchFamily="49" charset="0"/>
              </a:rPr>
              <a:t>1</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rgbClr val="666666"/>
                </a:solidFill>
                <a:effectLst/>
                <a:latin typeface="Courier New" panose="02070309020205020404" pitchFamily="49" charset="0"/>
              </a:rPr>
              <a:t>3</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338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EA1D-4348-4639-A357-04AA003F2240}"/>
              </a:ext>
            </a:extLst>
          </p:cNvPr>
          <p:cNvSpPr>
            <a:spLocks noGrp="1"/>
          </p:cNvSpPr>
          <p:nvPr>
            <p:ph type="title"/>
          </p:nvPr>
        </p:nvSpPr>
        <p:spPr>
          <a:xfrm>
            <a:off x="838200" y="799659"/>
            <a:ext cx="10515600" cy="1325563"/>
          </a:xfrm>
        </p:spPr>
        <p:txBody>
          <a:bodyPr>
            <a:normAutofit fontScale="90000"/>
          </a:bodyPr>
          <a:lstStyle/>
          <a:p>
            <a:r>
              <a:rPr lang="en-IN" i="0" dirty="0">
                <a:solidFill>
                  <a:srgbClr val="000000"/>
                </a:solidFill>
                <a:effectLst/>
                <a:latin typeface="Helvetica Neue"/>
              </a:rPr>
              <a:t>Encoding categorical data</a:t>
            </a:r>
            <a:br>
              <a:rPr lang="en-IN" b="1" i="0" dirty="0">
                <a:solidFill>
                  <a:srgbClr val="000000"/>
                </a:solidFill>
                <a:effectLst/>
                <a:latin typeface="Helvetica Neue"/>
              </a:rPr>
            </a:br>
            <a:endParaRPr lang="en-IN" dirty="0"/>
          </a:p>
        </p:txBody>
      </p:sp>
      <p:sp>
        <p:nvSpPr>
          <p:cNvPr id="4" name="Rectangle 1">
            <a:extLst>
              <a:ext uri="{FF2B5EF4-FFF2-40B4-BE49-F238E27FC236}">
                <a16:creationId xmlns:a16="http://schemas.microsoft.com/office/drawing/2014/main" id="{46B66D71-55C8-4C5C-AA64-ECF9916B7E6D}"/>
              </a:ext>
            </a:extLst>
          </p:cNvPr>
          <p:cNvSpPr>
            <a:spLocks noGrp="1" noChangeArrowheads="1"/>
          </p:cNvSpPr>
          <p:nvPr>
            <p:ph idx="1"/>
          </p:nvPr>
        </p:nvSpPr>
        <p:spPr bwMode="auto">
          <a:xfrm>
            <a:off x="692727" y="2333913"/>
            <a:ext cx="11009745" cy="177279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inherit"/>
              </a:rPr>
              <a:t>Encoding the Independent Variable</a:t>
            </a:r>
            <a:r>
              <a:rPr kumimoji="0" lang="en-US" altLang="en-US" sz="1600" b="1" i="0" u="none" strike="noStrike" cap="none" normalizeH="0" baseline="0" dirty="0">
                <a:ln>
                  <a:noFill/>
                </a:ln>
                <a:solidFill>
                  <a:srgbClr val="0088CC"/>
                </a:solidFill>
                <a:effectLst/>
                <a:latin typeface="inherit"/>
                <a:hlinkClick r:id="rId2"/>
              </a:rPr>
              <a:t>¶</a:t>
            </a:r>
            <a:endParaRPr kumimoji="0" lang="en-US" altLang="en-US" sz="1600" b="1" i="0" u="none" strike="noStrike" cap="none" normalizeH="0" baseline="0" dirty="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sklearn.compose</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import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ColumnTransformer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sklearn.preprocessing</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import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OneHotEncoder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66"/>
                </a:solidFill>
                <a:effectLst/>
                <a:latin typeface="Arial" panose="020B0604020202020204" pitchFamily="34" charset="0"/>
              </a:rPr>
              <a: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ColumnTransformer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latin typeface="Arial" panose="020B0604020202020204" pitchFamily="34" charset="0"/>
              </a:rPr>
              <a:t>transformers</a:t>
            </a:r>
            <a:r>
              <a:rPr kumimoji="0" lang="en-US" altLang="en-US" sz="1600" b="0" i="0" u="none" strike="noStrike" cap="none" normalizeH="0" baseline="0" dirty="0">
                <a:ln>
                  <a:noFill/>
                </a:ln>
                <a:solidFill>
                  <a:srgbClr val="666666"/>
                </a:solidFill>
                <a:effectLst/>
                <a:latin typeface="Arial" panose="020B0604020202020204" pitchFamily="34" charset="0"/>
              </a:rPr>
              <a: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'encoder'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OneHotEncoder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tx1"/>
                </a:solidFill>
                <a:effectLst/>
                <a:latin typeface="Arial" panose="020B0604020202020204" pitchFamily="34" charset="0"/>
              </a:rPr>
              <a:t>remainder</a:t>
            </a:r>
            <a:r>
              <a:rPr kumimoji="0" lang="en-US" altLang="en-US" sz="1600" b="0" i="0" u="none" strike="noStrike" cap="none" normalizeH="0" baseline="0" dirty="0">
                <a:ln>
                  <a:noFill/>
                </a:ln>
                <a:solidFill>
                  <a:srgbClr val="666666"/>
                </a:solidFill>
                <a:effectLst/>
                <a:latin typeface="Arial" panose="020B0604020202020204" pitchFamily="34" charset="0"/>
              </a:rPr>
              <a:t>=</a:t>
            </a:r>
            <a:r>
              <a:rPr kumimoji="0" lang="en-US" altLang="en-US" sz="16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'passthrough’</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X</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66"/>
                </a:solidFill>
                <a:effectLst/>
                <a:latin typeface="Arial" panose="020B0604020202020204" pitchFamily="34" charset="0"/>
              </a:rPr>
              <a: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np</a:t>
            </a:r>
            <a:r>
              <a:rPr kumimoji="0" lang="en-US" altLang="en-US" sz="1600" b="0" i="0" u="none" strike="noStrike" cap="none" normalizeH="0" baseline="0" dirty="0" err="1">
                <a:ln>
                  <a:noFill/>
                </a:ln>
                <a:solidFill>
                  <a:srgbClr val="666666"/>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array</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ct</a:t>
            </a:r>
            <a:r>
              <a:rPr kumimoji="0" lang="en-US" altLang="en-US" sz="1600" b="0" i="0" u="none" strike="noStrike" cap="none" normalizeH="0" baseline="0" dirty="0" err="1">
                <a:ln>
                  <a:noFill/>
                </a:ln>
                <a:solidFill>
                  <a:srgbClr val="666666"/>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fit_transform</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latin typeface="Arial" panose="020B0604020202020204" pitchFamily="34" charset="0"/>
              </a:rPr>
              <a:t>X</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27C4E1E-92AC-4F2F-B5C4-B74FE2AA55A6}"/>
              </a:ext>
            </a:extLst>
          </p:cNvPr>
          <p:cNvSpPr>
            <a:spLocks noChangeArrowheads="1"/>
          </p:cNvSpPr>
          <p:nvPr/>
        </p:nvSpPr>
        <p:spPr bwMode="auto">
          <a:xfrm>
            <a:off x="692727" y="4524087"/>
            <a:ext cx="4409862" cy="14527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inherit"/>
              </a:rPr>
              <a:t>Encoding the Dependent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sklearn.preprocessing</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import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LabelEncoder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tx1"/>
                </a:solidFill>
                <a:effectLst/>
                <a:latin typeface="Arial" panose="020B0604020202020204" pitchFamily="34" charset="0"/>
              </a:rPr>
              <a:t>le</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66"/>
                </a:solidFill>
                <a:effectLst/>
                <a:latin typeface="Arial" panose="020B0604020202020204" pitchFamily="34" charset="0"/>
              </a:rPr>
              <a: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LabelEncoder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66"/>
                </a:solidFill>
                <a:effectLst/>
                <a:latin typeface="Arial" panose="020B0604020202020204" pitchFamily="34" charset="0"/>
              </a:rPr>
              <a: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le</a:t>
            </a:r>
            <a:r>
              <a:rPr kumimoji="0" lang="en-US" altLang="en-US" sz="1600" b="0" i="0" u="none" strike="noStrike" cap="none" normalizeH="0" baseline="0" dirty="0" err="1">
                <a:ln>
                  <a:noFill/>
                </a:ln>
                <a:solidFill>
                  <a:srgbClr val="666666"/>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fit_transform</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latin typeface="Arial" panose="020B0604020202020204" pitchFamily="34" charset="0"/>
              </a:rPr>
              <a:t>y</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895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12C30A-A88E-4882-9B1B-E047A97727E5}"/>
              </a:ext>
            </a:extLst>
          </p:cNvPr>
          <p:cNvSpPr>
            <a:spLocks noGrp="1" noChangeArrowheads="1"/>
          </p:cNvSpPr>
          <p:nvPr>
            <p:ph idx="1"/>
          </p:nvPr>
        </p:nvSpPr>
        <p:spPr bwMode="auto">
          <a:xfrm>
            <a:off x="838200" y="1275356"/>
            <a:ext cx="10621497"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inherit"/>
              </a:rPr>
              <a:t>Splitting the dataset into the Training set and Test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sklearn.model_selection</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import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train_test_split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X_train</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X_test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y_train</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y_test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train_test_split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test_size</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0.2</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random_state</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34E3971-9177-4D8D-AA5E-E06E38D22AE8}"/>
              </a:ext>
            </a:extLst>
          </p:cNvPr>
          <p:cNvSpPr>
            <a:spLocks noChangeArrowheads="1"/>
          </p:cNvSpPr>
          <p:nvPr/>
        </p:nvSpPr>
        <p:spPr bwMode="auto">
          <a:xfrm>
            <a:off x="838200" y="3588252"/>
            <a:ext cx="6415218" cy="19943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inherit"/>
              </a:rPr>
              <a:t>Feature Scaling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sklearn.preprocessing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import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StandardScaler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sc</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66"/>
                </a:solidFill>
                <a:effectLst/>
                <a:latin typeface="Arial" panose="020B0604020202020204" pitchFamily="34" charset="0"/>
              </a:rPr>
              <a: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StandardScaler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X_train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66"/>
                </a:solidFill>
                <a:effectLst/>
                <a:latin typeface="Arial" panose="020B0604020202020204" pitchFamily="34" charset="0"/>
              </a:rPr>
              <a: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sc</a:t>
            </a:r>
            <a:r>
              <a:rPr kumimoji="0" lang="en-US" altLang="en-US" b="0" i="0" u="none" strike="noStrike" cap="none" normalizeH="0" baseline="0" dirty="0" err="1">
                <a:ln>
                  <a:noFill/>
                </a:ln>
                <a:solidFill>
                  <a:srgbClr val="666666"/>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fit_transform</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X_train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X_test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66"/>
                </a:solidFill>
                <a:effectLst/>
                <a:latin typeface="Arial" panose="020B0604020202020204" pitchFamily="34" charset="0"/>
              </a:rPr>
              <a: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sc</a:t>
            </a:r>
            <a:r>
              <a:rPr kumimoji="0" lang="en-US" altLang="en-US" b="0" i="0" u="none" strike="noStrike" cap="none" normalizeH="0" baseline="0" dirty="0" err="1">
                <a:ln>
                  <a:noFill/>
                </a:ln>
                <a:solidFill>
                  <a:srgbClr val="666666"/>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transform</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X_test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5240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16</TotalTime>
  <Words>326</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vt:lpstr>
      <vt:lpstr>Calibri</vt:lpstr>
      <vt:lpstr>Calibri Light</vt:lpstr>
      <vt:lpstr>Courier New</vt:lpstr>
      <vt:lpstr>Helvetica Neue</vt:lpstr>
      <vt:lpstr>inherit</vt:lpstr>
      <vt:lpstr>Retrospect</vt:lpstr>
      <vt:lpstr>DATA PREPROCESSING</vt:lpstr>
      <vt:lpstr>DATA PREPROCESSING</vt:lpstr>
      <vt:lpstr>Data Preprocessing Tools </vt:lpstr>
      <vt:lpstr>PowerPoint Presentation</vt:lpstr>
      <vt:lpstr>Encoding categorical data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akhileshdesai21@outlook.com</dc:creator>
  <cp:lastModifiedBy>akhileshdesai21@outlook.com</cp:lastModifiedBy>
  <cp:revision>1</cp:revision>
  <dcterms:created xsi:type="dcterms:W3CDTF">2021-11-11T18:26:25Z</dcterms:created>
  <dcterms:modified xsi:type="dcterms:W3CDTF">2021-11-11T18:42:42Z</dcterms:modified>
</cp:coreProperties>
</file>