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389608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2B4F-765F-4100-B643-0623A6D6B50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356023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227043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874717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17207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661541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1476934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2616143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284600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188306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2B4F-765F-4100-B643-0623A6D6B50D}"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46416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A2B4F-765F-4100-B643-0623A6D6B50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214755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AA2B4F-765F-4100-B643-0623A6D6B50D}"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96949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AA2B4F-765F-4100-B643-0623A6D6B50D}"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48600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A2B4F-765F-4100-B643-0623A6D6B50D}"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196320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2B4F-765F-4100-B643-0623A6D6B50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8373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2B4F-765F-4100-B643-0623A6D6B50D}"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5C69C-7F63-48A1-9F8D-1F5DFD2364C2}" type="slidenum">
              <a:rPr lang="en-IN" smtClean="0"/>
              <a:t>‹#›</a:t>
            </a:fld>
            <a:endParaRPr lang="en-IN"/>
          </a:p>
        </p:txBody>
      </p:sp>
    </p:spTree>
    <p:extLst>
      <p:ext uri="{BB962C8B-B14F-4D97-AF65-F5344CB8AC3E}">
        <p14:creationId xmlns:p14="http://schemas.microsoft.com/office/powerpoint/2010/main" val="5260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AA2B4F-765F-4100-B643-0623A6D6B50D}" type="datetimeFigureOut">
              <a:rPr lang="en-IN" smtClean="0"/>
              <a:t>12-11-2021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A5C69C-7F63-48A1-9F8D-1F5DFD2364C2}" type="slidenum">
              <a:rPr lang="en-IN" smtClean="0"/>
              <a:t>‹#›</a:t>
            </a:fld>
            <a:endParaRPr lang="en-IN"/>
          </a:p>
        </p:txBody>
      </p:sp>
    </p:spTree>
    <p:extLst>
      <p:ext uri="{BB962C8B-B14F-4D97-AF65-F5344CB8AC3E}">
        <p14:creationId xmlns:p14="http://schemas.microsoft.com/office/powerpoint/2010/main" val="81936280"/>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7C54-373F-43D9-AB51-826794850D03}"/>
              </a:ext>
            </a:extLst>
          </p:cNvPr>
          <p:cNvSpPr>
            <a:spLocks noGrp="1"/>
          </p:cNvSpPr>
          <p:nvPr>
            <p:ph type="ctrTitle"/>
          </p:nvPr>
        </p:nvSpPr>
        <p:spPr>
          <a:xfrm>
            <a:off x="1524000" y="799634"/>
            <a:ext cx="9144000" cy="885731"/>
          </a:xfrm>
        </p:spPr>
        <p:txBody>
          <a:bodyPr>
            <a:normAutofit fontScale="90000"/>
          </a:bodyPr>
          <a:lstStyle/>
          <a:p>
            <a:r>
              <a:rPr lang="en-US" dirty="0"/>
              <a:t>BOOSTING</a:t>
            </a:r>
            <a:endParaRPr lang="en-IN" dirty="0"/>
          </a:p>
        </p:txBody>
      </p:sp>
      <p:sp>
        <p:nvSpPr>
          <p:cNvPr id="3" name="Subtitle 2">
            <a:extLst>
              <a:ext uri="{FF2B5EF4-FFF2-40B4-BE49-F238E27FC236}">
                <a16:creationId xmlns:a16="http://schemas.microsoft.com/office/drawing/2014/main" id="{E4795887-1A08-4BF0-B237-58B3CF1637A8}"/>
              </a:ext>
            </a:extLst>
          </p:cNvPr>
          <p:cNvSpPr>
            <a:spLocks noGrp="1"/>
          </p:cNvSpPr>
          <p:nvPr>
            <p:ph type="subTitle" idx="1"/>
          </p:nvPr>
        </p:nvSpPr>
        <p:spPr>
          <a:xfrm>
            <a:off x="1524000" y="1773237"/>
            <a:ext cx="9144000" cy="3749021"/>
          </a:xfrm>
        </p:spPr>
        <p:txBody>
          <a:bodyPr>
            <a:normAutofit/>
          </a:bodyPr>
          <a:lstStyle/>
          <a:p>
            <a:r>
              <a:rPr lang="en-US" b="0" i="0" dirty="0">
                <a:effectLst/>
                <a:latin typeface="arial" panose="020B0604020202020204" pitchFamily="34" charset="0"/>
              </a:rPr>
              <a:t>Boosting is an </a:t>
            </a:r>
            <a:r>
              <a:rPr lang="en-US" b="1" i="0" dirty="0">
                <a:effectLst/>
                <a:latin typeface="arial" panose="020B0604020202020204" pitchFamily="34" charset="0"/>
              </a:rPr>
              <a:t>ensemble learning method</a:t>
            </a:r>
            <a:r>
              <a:rPr lang="en-US" b="0" i="0" dirty="0">
                <a:effectLst/>
                <a:latin typeface="arial" panose="020B0604020202020204" pitchFamily="34" charset="0"/>
              </a:rPr>
              <a:t> that combines a set of weak learners into a strong learner to minimize training errors. In boosting, a random sample of data is selected, fitted with a model and then trained sequentially—that is, each model tries to compensate for the weaknesses of its predecessor.</a:t>
            </a:r>
          </a:p>
          <a:p>
            <a:r>
              <a:rPr lang="en-US" b="0" i="0" dirty="0">
                <a:effectLst/>
                <a:latin typeface="arial" panose="020B0604020202020204" pitchFamily="34" charset="0"/>
              </a:rPr>
              <a:t>In machine learning, boosting is an ensemble meta-algorithm for primarily reducing bias, and also variance in supervised learning, and a family of machine learning algorithms that convert weak learners to strong ones.</a:t>
            </a:r>
          </a:p>
          <a:p>
            <a:endParaRPr lang="en-IN" dirty="0"/>
          </a:p>
        </p:txBody>
      </p:sp>
    </p:spTree>
    <p:extLst>
      <p:ext uri="{BB962C8B-B14F-4D97-AF65-F5344CB8AC3E}">
        <p14:creationId xmlns:p14="http://schemas.microsoft.com/office/powerpoint/2010/main" val="119924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9330-0384-4F19-91A4-B24D39B970BC}"/>
              </a:ext>
            </a:extLst>
          </p:cNvPr>
          <p:cNvSpPr>
            <a:spLocks noGrp="1"/>
          </p:cNvSpPr>
          <p:nvPr>
            <p:ph type="title"/>
          </p:nvPr>
        </p:nvSpPr>
        <p:spPr>
          <a:xfrm>
            <a:off x="838200" y="500062"/>
            <a:ext cx="10515600" cy="1325563"/>
          </a:xfrm>
        </p:spPr>
        <p:txBody>
          <a:bodyPr>
            <a:noAutofit/>
          </a:bodyPr>
          <a:lstStyle/>
          <a:p>
            <a:r>
              <a:rPr lang="en-US" sz="2200" i="0" dirty="0">
                <a:solidFill>
                  <a:srgbClr val="202124"/>
                </a:solidFill>
                <a:effectLst/>
                <a:latin typeface="arial" panose="020B0604020202020204" pitchFamily="34" charset="0"/>
              </a:rPr>
              <a:t>What is boosting used for?</a:t>
            </a:r>
            <a:br>
              <a:rPr lang="en-US" sz="2200" i="0" dirty="0">
                <a:solidFill>
                  <a:srgbClr val="202124"/>
                </a:solidFill>
                <a:effectLst/>
                <a:latin typeface="arial" panose="020B0604020202020204" pitchFamily="34" charset="0"/>
              </a:rPr>
            </a:br>
            <a:r>
              <a:rPr lang="en-US" sz="2200" i="0" dirty="0">
                <a:solidFill>
                  <a:srgbClr val="202124"/>
                </a:solidFill>
                <a:effectLst/>
                <a:latin typeface="arial" panose="020B0604020202020204" pitchFamily="34" charset="0"/>
              </a:rPr>
              <a:t>The term 'Boosting' refers to a family of algorithms which converts weak learner to strong learners. Boosting is an ensemble method for improving the model predictions of any given learning algorithm.</a:t>
            </a:r>
            <a:br>
              <a:rPr lang="en-US" sz="2200" b="0" i="0" dirty="0">
                <a:solidFill>
                  <a:srgbClr val="202124"/>
                </a:solidFill>
                <a:effectLst/>
                <a:latin typeface="arial" panose="020B0604020202020204" pitchFamily="34" charset="0"/>
              </a:rPr>
            </a:br>
            <a:endParaRPr lang="en-IN" sz="2200" dirty="0"/>
          </a:p>
        </p:txBody>
      </p:sp>
      <p:pic>
        <p:nvPicPr>
          <p:cNvPr id="1026" name="Picture 2" descr="Boosting Algorithms Explained. Theory, Implementation, and… | by Zixuan  Zhang | Towards Data Science">
            <a:extLst>
              <a:ext uri="{FF2B5EF4-FFF2-40B4-BE49-F238E27FC236}">
                <a16:creationId xmlns:a16="http://schemas.microsoft.com/office/drawing/2014/main" id="{B20C932A-A2A9-4891-B9C5-F0C9E297A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79850" y="2667000"/>
            <a:ext cx="662763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FE64-9505-44E4-BA26-BC1AB8A4422D}"/>
              </a:ext>
            </a:extLst>
          </p:cNvPr>
          <p:cNvSpPr>
            <a:spLocks noGrp="1"/>
          </p:cNvSpPr>
          <p:nvPr>
            <p:ph type="title"/>
          </p:nvPr>
        </p:nvSpPr>
        <p:spPr>
          <a:xfrm>
            <a:off x="838200" y="795431"/>
            <a:ext cx="10515600" cy="1325563"/>
          </a:xfrm>
        </p:spPr>
        <p:txBody>
          <a:bodyPr>
            <a:normAutofit fontScale="90000"/>
          </a:bodyPr>
          <a:lstStyle/>
          <a:p>
            <a:r>
              <a:rPr lang="en-US" sz="2700" b="1" i="0" dirty="0">
                <a:solidFill>
                  <a:srgbClr val="202124"/>
                </a:solidFill>
                <a:effectLst/>
                <a:latin typeface="Google Sans"/>
              </a:rPr>
              <a:t>There are three types of Boosting Algorithms which are as follows:</a:t>
            </a:r>
            <a:br>
              <a:rPr lang="en-US" sz="2700" b="0" i="0" dirty="0">
                <a:solidFill>
                  <a:srgbClr val="202124"/>
                </a:solidFill>
                <a:effectLst/>
                <a:latin typeface="Google Sans"/>
              </a:rPr>
            </a:br>
            <a:r>
              <a:rPr lang="en-US" sz="2700" b="0" i="0" dirty="0">
                <a:solidFill>
                  <a:srgbClr val="202124"/>
                </a:solidFill>
                <a:effectLst/>
                <a:latin typeface="arial" panose="020B0604020202020204" pitchFamily="34" charset="0"/>
              </a:rPr>
              <a:t>AdaBoost (Adaptive Boosting) algorithm.</a:t>
            </a:r>
            <a:br>
              <a:rPr lang="en-US" sz="2700" b="0" i="0" dirty="0">
                <a:solidFill>
                  <a:srgbClr val="202124"/>
                </a:solidFill>
                <a:effectLst/>
                <a:latin typeface="arial" panose="020B0604020202020204" pitchFamily="34" charset="0"/>
              </a:rPr>
            </a:br>
            <a:r>
              <a:rPr lang="en-US" sz="2700" b="0" i="0" dirty="0">
                <a:solidFill>
                  <a:srgbClr val="202124"/>
                </a:solidFill>
                <a:effectLst/>
                <a:latin typeface="arial" panose="020B0604020202020204" pitchFamily="34" charset="0"/>
              </a:rPr>
              <a:t>Gradient Boosting algorithm.</a:t>
            </a:r>
            <a:br>
              <a:rPr lang="en-US" sz="2700" b="0" i="0" dirty="0">
                <a:solidFill>
                  <a:srgbClr val="202124"/>
                </a:solidFill>
                <a:effectLst/>
                <a:latin typeface="arial" panose="020B0604020202020204" pitchFamily="34" charset="0"/>
              </a:rPr>
            </a:br>
            <a:r>
              <a:rPr lang="en-US" sz="2700" b="0" i="0" dirty="0">
                <a:solidFill>
                  <a:srgbClr val="202124"/>
                </a:solidFill>
                <a:effectLst/>
                <a:latin typeface="arial" panose="020B0604020202020204" pitchFamily="34" charset="0"/>
              </a:rPr>
              <a:t>XG Boost algorithm.</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53D777B-51F3-43CF-944B-D2811378B000}"/>
              </a:ext>
            </a:extLst>
          </p:cNvPr>
          <p:cNvSpPr>
            <a:spLocks noGrp="1"/>
          </p:cNvSpPr>
          <p:nvPr>
            <p:ph idx="1"/>
          </p:nvPr>
        </p:nvSpPr>
        <p:spPr/>
        <p:txBody>
          <a:bodyPr>
            <a:normAutofit fontScale="92500" lnSpcReduction="20000"/>
          </a:bodyPr>
          <a:lstStyle/>
          <a:p>
            <a:endParaRPr lang="en-US" sz="2200" b="0" i="0" dirty="0">
              <a:solidFill>
                <a:srgbClr val="202124"/>
              </a:solidFill>
              <a:effectLst/>
              <a:latin typeface="arial" panose="020B0604020202020204" pitchFamily="34" charset="0"/>
            </a:endParaRPr>
          </a:p>
          <a:p>
            <a:r>
              <a:rPr lang="en-US" sz="2200" i="0" dirty="0">
                <a:solidFill>
                  <a:srgbClr val="202124"/>
                </a:solidFill>
                <a:effectLst/>
                <a:latin typeface="arial" panose="020B0604020202020204" pitchFamily="34" charset="0"/>
              </a:rPr>
              <a:t>AdaBoost algorithm, short for Adaptive Boosting, is a Boosting technique used as an Ensemble Method in Machine Learning. It is called Adaptive Boosting as the weights are re-assigned to each instance, with higher weights assigned to incorrectly classified instances</a:t>
            </a:r>
            <a:r>
              <a:rPr lang="en-US" sz="2200" b="0" i="0" dirty="0">
                <a:solidFill>
                  <a:srgbClr val="202124"/>
                </a:solidFill>
                <a:effectLst/>
                <a:latin typeface="arial" panose="020B0604020202020204" pitchFamily="34" charset="0"/>
              </a:rPr>
              <a:t>.</a:t>
            </a:r>
          </a:p>
          <a:p>
            <a:pPr algn="l"/>
            <a:r>
              <a:rPr lang="en-US" sz="2200" b="0" i="0" dirty="0">
                <a:solidFill>
                  <a:srgbClr val="202124"/>
                </a:solidFill>
                <a:effectLst/>
                <a:latin typeface="arial" panose="020B0604020202020204" pitchFamily="34" charset="0"/>
              </a:rPr>
              <a:t>How does AdaBoost work?</a:t>
            </a:r>
          </a:p>
          <a:p>
            <a:pPr marL="0" indent="0" algn="l">
              <a:buNone/>
            </a:pPr>
            <a:r>
              <a:rPr lang="en-US" sz="2200" b="0" i="0" dirty="0">
                <a:solidFill>
                  <a:srgbClr val="202124"/>
                </a:solidFill>
                <a:effectLst/>
                <a:latin typeface="arial" panose="020B0604020202020204" pitchFamily="34" charset="0"/>
              </a:rPr>
              <a:t>   </a:t>
            </a:r>
            <a:r>
              <a:rPr lang="en-US" sz="2200" i="0" dirty="0">
                <a:solidFill>
                  <a:srgbClr val="202124"/>
                </a:solidFill>
                <a:effectLst/>
                <a:latin typeface="arial" panose="020B0604020202020204" pitchFamily="34" charset="0"/>
              </a:rPr>
              <a:t>AdaBoost (Adaptive Boosting) : It works on similar method as discussed above.          It fits a sequence of weak learners on different weighted training data. ... If prediction is incorrect using the first learner, then it gives higher weight to observation which have been predicted incorrectly</a:t>
            </a:r>
          </a:p>
          <a:p>
            <a:endParaRPr lang="en-IN" sz="2200" dirty="0"/>
          </a:p>
        </p:txBody>
      </p:sp>
    </p:spTree>
    <p:extLst>
      <p:ext uri="{BB962C8B-B14F-4D97-AF65-F5344CB8AC3E}">
        <p14:creationId xmlns:p14="http://schemas.microsoft.com/office/powerpoint/2010/main" val="132756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3B13-E62C-49F2-9ACE-78AB3490C143}"/>
              </a:ext>
            </a:extLst>
          </p:cNvPr>
          <p:cNvSpPr>
            <a:spLocks noGrp="1"/>
          </p:cNvSpPr>
          <p:nvPr>
            <p:ph type="title"/>
          </p:nvPr>
        </p:nvSpPr>
        <p:spPr>
          <a:xfrm>
            <a:off x="838200" y="365125"/>
            <a:ext cx="10515600" cy="3785534"/>
          </a:xfrm>
        </p:spPr>
        <p:txBody>
          <a:bodyPr>
            <a:normAutofit/>
          </a:bodyPr>
          <a:lstStyle/>
          <a:p>
            <a:pPr algn="l"/>
            <a:r>
              <a:rPr lang="en-US" sz="2400" i="0" dirty="0">
                <a:solidFill>
                  <a:srgbClr val="202124"/>
                </a:solidFill>
                <a:effectLst/>
                <a:latin typeface="arial" panose="020B0604020202020204" pitchFamily="34" charset="0"/>
              </a:rPr>
              <a:t>Gradient boosting is a machine learning technique for regression, classification and other tasks, which produces a prediction model in the form of an ensemble of weak prediction models, typically decision trees.</a:t>
            </a:r>
            <a:br>
              <a:rPr lang="en-US" sz="2400" i="0" dirty="0">
                <a:solidFill>
                  <a:srgbClr val="202124"/>
                </a:solidFill>
                <a:effectLst/>
                <a:latin typeface="arial" panose="020B0604020202020204" pitchFamily="34" charset="0"/>
              </a:rPr>
            </a:br>
            <a:br>
              <a:rPr lang="en-US" sz="2400" i="0" dirty="0">
                <a:solidFill>
                  <a:srgbClr val="202124"/>
                </a:solidFill>
                <a:effectLst/>
                <a:latin typeface="arial" panose="020B0604020202020204" pitchFamily="34" charset="0"/>
              </a:rPr>
            </a:br>
            <a:r>
              <a:rPr lang="en-US" sz="2200" b="0" i="0" dirty="0">
                <a:solidFill>
                  <a:srgbClr val="202124"/>
                </a:solidFill>
                <a:effectLst/>
                <a:latin typeface="arial" panose="020B0604020202020204" pitchFamily="34" charset="0"/>
              </a:rPr>
              <a:t>Gradient boosting is a type of machine learning boosting. It relies on the intuition that the best possible next model, when combined with previous models, minimizes the overall prediction error. The key idea is to </a:t>
            </a:r>
            <a:r>
              <a:rPr lang="en-US" sz="2200" b="1" i="0" dirty="0">
                <a:solidFill>
                  <a:srgbClr val="202124"/>
                </a:solidFill>
                <a:effectLst/>
                <a:latin typeface="arial" panose="020B0604020202020204" pitchFamily="34" charset="0"/>
              </a:rPr>
              <a:t>set the target outcomes for this next model in</a:t>
            </a:r>
            <a:r>
              <a:rPr lang="en-US" sz="2200" b="0" i="0" dirty="0">
                <a:solidFill>
                  <a:srgbClr val="202124"/>
                </a:solidFill>
                <a:effectLst/>
                <a:latin typeface="arial" panose="020B0604020202020204" pitchFamily="34" charset="0"/>
              </a:rPr>
              <a:t> order to minimize the error.</a:t>
            </a:r>
            <a:br>
              <a:rPr lang="en-US" sz="1050" b="0" i="0" dirty="0">
                <a:solidFill>
                  <a:srgbClr val="202124"/>
                </a:solidFill>
                <a:effectLst/>
                <a:latin typeface="arial" panose="020B0604020202020204" pitchFamily="34" charset="0"/>
              </a:rPr>
            </a:br>
            <a:br>
              <a:rPr lang="en-US" sz="1050" b="0" i="0" dirty="0">
                <a:solidFill>
                  <a:srgbClr val="202124"/>
                </a:solidFill>
                <a:effectLst/>
                <a:latin typeface="arial" panose="020B0604020202020204" pitchFamily="34" charset="0"/>
              </a:rPr>
            </a:br>
            <a:endParaRPr lang="en-IN" sz="2400" dirty="0"/>
          </a:p>
        </p:txBody>
      </p:sp>
      <p:pic>
        <p:nvPicPr>
          <p:cNvPr id="3076" name="Picture 4" descr="Gradient Boosted Decision Trees-Explained | by Soner Yıldırım | Towards  Data Science">
            <a:extLst>
              <a:ext uri="{FF2B5EF4-FFF2-40B4-BE49-F238E27FC236}">
                <a16:creationId xmlns:a16="http://schemas.microsoft.com/office/drawing/2014/main" id="{36BD39A0-448F-40D3-8903-12394449B8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520141"/>
            <a:ext cx="7951694" cy="252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3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AF5-8FCB-4BBF-A2D1-665C5C9B6965}"/>
              </a:ext>
            </a:extLst>
          </p:cNvPr>
          <p:cNvSpPr>
            <a:spLocks noGrp="1"/>
          </p:cNvSpPr>
          <p:nvPr>
            <p:ph type="title"/>
          </p:nvPr>
        </p:nvSpPr>
        <p:spPr>
          <a:xfrm>
            <a:off x="900953" y="1037478"/>
            <a:ext cx="10515600" cy="1325563"/>
          </a:xfrm>
        </p:spPr>
        <p:txBody>
          <a:bodyPr>
            <a:noAutofit/>
          </a:bodyPr>
          <a:lstStyle/>
          <a:p>
            <a:r>
              <a:rPr lang="en-US" sz="2200" i="0" dirty="0" err="1">
                <a:solidFill>
                  <a:srgbClr val="202124"/>
                </a:solidFill>
                <a:effectLst/>
                <a:latin typeface="arial" panose="020B0604020202020204" pitchFamily="34" charset="0"/>
              </a:rPr>
              <a:t>XGBoost</a:t>
            </a:r>
            <a:r>
              <a:rPr lang="en-US" sz="2200" i="0" dirty="0">
                <a:solidFill>
                  <a:srgbClr val="202124"/>
                </a:solidFill>
                <a:effectLst/>
                <a:latin typeface="arial" panose="020B0604020202020204" pitchFamily="34" charset="0"/>
              </a:rPr>
              <a:t> is an algorithm that has recently been dominating applied machine learning and Kaggle competitions for structured or tabular data. </a:t>
            </a:r>
            <a:r>
              <a:rPr lang="en-US" sz="2200" i="0" dirty="0" err="1">
                <a:solidFill>
                  <a:srgbClr val="202124"/>
                </a:solidFill>
                <a:effectLst/>
                <a:latin typeface="arial" panose="020B0604020202020204" pitchFamily="34" charset="0"/>
              </a:rPr>
              <a:t>XGBoost</a:t>
            </a:r>
            <a:r>
              <a:rPr lang="en-US" sz="2200" i="0" dirty="0">
                <a:solidFill>
                  <a:srgbClr val="202124"/>
                </a:solidFill>
                <a:effectLst/>
                <a:latin typeface="arial" panose="020B0604020202020204" pitchFamily="34" charset="0"/>
              </a:rPr>
              <a:t> is an implementation of gradient boosted decision trees designed for speed and performance. </a:t>
            </a:r>
            <a:br>
              <a:rPr lang="en-US" sz="2200" i="0" dirty="0">
                <a:solidFill>
                  <a:srgbClr val="202124"/>
                </a:solidFill>
                <a:effectLst/>
                <a:latin typeface="arial" panose="020B0604020202020204" pitchFamily="34" charset="0"/>
              </a:rPr>
            </a:br>
            <a:br>
              <a:rPr lang="en-US" sz="2200" i="0" dirty="0">
                <a:solidFill>
                  <a:srgbClr val="202124"/>
                </a:solidFill>
                <a:effectLst/>
                <a:latin typeface="arial" panose="020B0604020202020204" pitchFamily="34" charset="0"/>
              </a:rPr>
            </a:br>
            <a:r>
              <a:rPr lang="en-US" sz="2200" i="0" dirty="0" err="1">
                <a:solidFill>
                  <a:srgbClr val="202124"/>
                </a:solidFill>
                <a:effectLst/>
                <a:latin typeface="arial" panose="020B0604020202020204" pitchFamily="34" charset="0"/>
              </a:rPr>
              <a:t>XGBoost</a:t>
            </a:r>
            <a:r>
              <a:rPr lang="en-US" sz="2200" i="0" dirty="0">
                <a:solidFill>
                  <a:srgbClr val="202124"/>
                </a:solidFill>
                <a:effectLst/>
                <a:latin typeface="arial" panose="020B0604020202020204" pitchFamily="34" charset="0"/>
              </a:rPr>
              <a:t> is used in supervised learning(regression and classification problems). Supports parallel processing. Cache optimization. Efficient memory management for large datasets exceeding RAM.</a:t>
            </a:r>
            <a:br>
              <a:rPr lang="en-US" sz="2200" i="0" dirty="0">
                <a:solidFill>
                  <a:srgbClr val="202124"/>
                </a:solidFill>
                <a:effectLst/>
                <a:latin typeface="arial" panose="020B0604020202020204" pitchFamily="34" charset="0"/>
              </a:rPr>
            </a:br>
            <a:endParaRPr lang="en-IN" sz="2200" dirty="0"/>
          </a:p>
        </p:txBody>
      </p:sp>
      <p:sp>
        <p:nvSpPr>
          <p:cNvPr id="3" name="Content Placeholder 2">
            <a:extLst>
              <a:ext uri="{FF2B5EF4-FFF2-40B4-BE49-F238E27FC236}">
                <a16:creationId xmlns:a16="http://schemas.microsoft.com/office/drawing/2014/main" id="{212ED8F0-1E02-4AEF-92F8-1CF5629D20DF}"/>
              </a:ext>
            </a:extLst>
          </p:cNvPr>
          <p:cNvSpPr>
            <a:spLocks noGrp="1"/>
          </p:cNvSpPr>
          <p:nvPr>
            <p:ph idx="1"/>
          </p:nvPr>
        </p:nvSpPr>
        <p:spPr>
          <a:xfrm>
            <a:off x="838200" y="3245223"/>
            <a:ext cx="10515600" cy="2931739"/>
          </a:xfrm>
        </p:spPr>
        <p:txBody>
          <a:bodyPr>
            <a:normAutofit/>
          </a:bodyPr>
          <a:lstStyle/>
          <a:p>
            <a:pPr marL="0" indent="0">
              <a:buNone/>
            </a:pPr>
            <a:endParaRPr lang="en-US" sz="2200" i="0" dirty="0">
              <a:solidFill>
                <a:srgbClr val="202124"/>
              </a:solidFill>
              <a:effectLst/>
              <a:latin typeface="arial" panose="020B0604020202020204" pitchFamily="34" charset="0"/>
            </a:endParaRPr>
          </a:p>
          <a:p>
            <a:endParaRPr lang="en-US" sz="2200" dirty="0">
              <a:solidFill>
                <a:srgbClr val="202124"/>
              </a:solidFill>
              <a:latin typeface="arial" panose="020B0604020202020204" pitchFamily="34" charset="0"/>
            </a:endParaRPr>
          </a:p>
          <a:p>
            <a:endParaRPr lang="en-US" sz="2200" dirty="0">
              <a:solidFill>
                <a:srgbClr val="202124"/>
              </a:solidFill>
              <a:latin typeface="arial" panose="020B0604020202020204" pitchFamily="34" charset="0"/>
            </a:endParaRPr>
          </a:p>
          <a:p>
            <a:endParaRPr lang="en-IN" sz="2200" dirty="0"/>
          </a:p>
        </p:txBody>
      </p:sp>
      <p:pic>
        <p:nvPicPr>
          <p:cNvPr id="4102" name="Picture 6" descr="Productionizing Distributed XGBoost to Train Deep Tree Models with Large  Data Sets at Uber - Uber Engineering Blog">
            <a:extLst>
              <a:ext uri="{FF2B5EF4-FFF2-40B4-BE49-F238E27FC236}">
                <a16:creationId xmlns:a16="http://schemas.microsoft.com/office/drawing/2014/main" id="{C4B7093D-9BFD-4BF2-8808-49BEBA752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953" y="3182470"/>
            <a:ext cx="10197354" cy="207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8EE9-9A61-439B-BBF2-41405EA01CAF}"/>
              </a:ext>
            </a:extLst>
          </p:cNvPr>
          <p:cNvSpPr>
            <a:spLocks noGrp="1"/>
          </p:cNvSpPr>
          <p:nvPr>
            <p:ph type="title"/>
          </p:nvPr>
        </p:nvSpPr>
        <p:spPr>
          <a:xfrm>
            <a:off x="838200" y="337415"/>
            <a:ext cx="10515600" cy="1325563"/>
          </a:xfrm>
        </p:spPr>
        <p:txBody>
          <a:bodyPr>
            <a:normAutofit/>
          </a:bodyPr>
          <a:lstStyle/>
          <a:p>
            <a:r>
              <a:rPr lang="en-US" sz="2800" dirty="0">
                <a:solidFill>
                  <a:srgbClr val="202124"/>
                </a:solidFill>
                <a:latin typeface="arial" panose="020B0604020202020204" pitchFamily="34" charset="0"/>
              </a:rPr>
              <a:t>Difference Between</a:t>
            </a:r>
            <a:endParaRPr lang="en-IN" sz="2800" dirty="0"/>
          </a:p>
        </p:txBody>
      </p:sp>
      <p:sp>
        <p:nvSpPr>
          <p:cNvPr id="3" name="Content Placeholder 2">
            <a:extLst>
              <a:ext uri="{FF2B5EF4-FFF2-40B4-BE49-F238E27FC236}">
                <a16:creationId xmlns:a16="http://schemas.microsoft.com/office/drawing/2014/main" id="{76948B04-88C3-4DD8-8680-595ACD094D6A}"/>
              </a:ext>
            </a:extLst>
          </p:cNvPr>
          <p:cNvSpPr>
            <a:spLocks noGrp="1"/>
          </p:cNvSpPr>
          <p:nvPr>
            <p:ph idx="1"/>
          </p:nvPr>
        </p:nvSpPr>
        <p:spPr/>
        <p:txBody>
          <a:bodyPr>
            <a:normAutofit/>
          </a:bodyPr>
          <a:lstStyle/>
          <a:p>
            <a:pPr marL="0" indent="0">
              <a:buNone/>
            </a:pPr>
            <a:r>
              <a:rPr lang="en-US" sz="2200" i="0" dirty="0">
                <a:solidFill>
                  <a:srgbClr val="202124"/>
                </a:solidFill>
                <a:effectLst/>
                <a:latin typeface="arial" panose="020B0604020202020204" pitchFamily="34" charset="0"/>
              </a:rPr>
              <a:t>AdaBoost is the first designed boosting algorithm with a particular loss function. On the other hand, Gradient Boosting is a generic algorithm that assists in searching the approximate solutions to the additive modelling problem. This makes Gradient Boosting more flexible than AdaBoost.</a:t>
            </a:r>
          </a:p>
          <a:p>
            <a:pPr marL="0" indent="0">
              <a:buNone/>
            </a:pPr>
            <a:endParaRPr lang="en-US" sz="2200" i="0" dirty="0">
              <a:solidFill>
                <a:srgbClr val="202124"/>
              </a:solidFill>
              <a:effectLst/>
              <a:latin typeface="arial" panose="020B0604020202020204" pitchFamily="34" charset="0"/>
            </a:endParaRPr>
          </a:p>
          <a:p>
            <a:pPr marL="0" indent="0">
              <a:buNone/>
            </a:pPr>
            <a:r>
              <a:rPr lang="en-US" sz="2200" i="0" dirty="0" err="1">
                <a:solidFill>
                  <a:srgbClr val="202124"/>
                </a:solidFill>
                <a:effectLst/>
                <a:latin typeface="arial" panose="020B0604020202020204" pitchFamily="34" charset="0"/>
              </a:rPr>
              <a:t>XGBoost</a:t>
            </a:r>
            <a:r>
              <a:rPr lang="en-US" sz="2200" i="0" dirty="0">
                <a:solidFill>
                  <a:srgbClr val="202124"/>
                </a:solidFill>
                <a:effectLst/>
                <a:latin typeface="arial" panose="020B0604020202020204" pitchFamily="34" charset="0"/>
              </a:rPr>
              <a:t> was developed to increase speed and performance, while introducing regularization parameters to reduce overfitting. Gradient boosted trees use regression trees (or CART) in a sequential learning process as weak learners.</a:t>
            </a:r>
            <a:endParaRPr lang="en-IN" sz="2200" dirty="0"/>
          </a:p>
        </p:txBody>
      </p:sp>
    </p:spTree>
    <p:extLst>
      <p:ext uri="{BB962C8B-B14F-4D97-AF65-F5344CB8AC3E}">
        <p14:creationId xmlns:p14="http://schemas.microsoft.com/office/powerpoint/2010/main" val="166907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TotalTime>
  <Words>511</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Corbel</vt:lpstr>
      <vt:lpstr>Google Sans</vt:lpstr>
      <vt:lpstr>Parallax</vt:lpstr>
      <vt:lpstr>BOOSTING</vt:lpstr>
      <vt:lpstr>What is boosting used for? The term 'Boosting' refers to a family of algorithms which converts weak learner to strong learners. Boosting is an ensemble method for improving the model predictions of any given learning algorithm. </vt:lpstr>
      <vt:lpstr>There are three types of Boosting Algorithms which are as follows: AdaBoost (Adaptive Boosting) algorithm. Gradient Boosting algorithm. XG Boost algorithm. </vt:lpstr>
      <vt:lpstr>Gradient boosting is a machine learning technique for regression, classification and other tasks, which produces a prediction model in the form of an ensemble of weak prediction models, typically decision trees.  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vt:lpstr>
      <vt:lpstr>XGBoost is an algorithm that has recently been dominating applied machine learning and Kaggle competitions for structured or tabular data. XGBoost is an implementation of gradient boosted decision trees designed for speed and performance.   XGBoost is used in supervised learning(regression and classification problems). Supports parallel processing. Cache optimization. Efficient memory management for large datasets exceeding RAM. </vt:lpstr>
      <vt:lpstr>Difference Between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dc:title>
  <dc:creator>akhileshdesai21@outlook.com</dc:creator>
  <cp:lastModifiedBy>akhileshdesai21@outlook.com</cp:lastModifiedBy>
  <cp:revision>2</cp:revision>
  <dcterms:created xsi:type="dcterms:W3CDTF">2021-11-12T14:10:34Z</dcterms:created>
  <dcterms:modified xsi:type="dcterms:W3CDTF">2021-11-12T18:24:18Z</dcterms:modified>
</cp:coreProperties>
</file>