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F6480-80B6-4700-A29F-594D4DF65AA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110813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F6480-80B6-4700-A29F-594D4DF65AAE}"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128834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F6480-80B6-4700-A29F-594D4DF65AAE}"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1693348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F6480-80B6-4700-A29F-594D4DF65AAE}"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5D887-ACFF-431A-AE14-40B7F642FFF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83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F6480-80B6-4700-A29F-594D4DF65AAE}"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109160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DF6480-80B6-4700-A29F-594D4DF65AAE}"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1232317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DF6480-80B6-4700-A29F-594D4DF65AAE}"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545467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F6480-80B6-4700-A29F-594D4DF65AA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3129379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F6480-80B6-4700-A29F-594D4DF65AA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358185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F6480-80B6-4700-A29F-594D4DF65AA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334526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F6480-80B6-4700-A29F-594D4DF65AA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341882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F6480-80B6-4700-A29F-594D4DF65AAE}"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248681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F6480-80B6-4700-A29F-594D4DF65AAE}"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266122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F6480-80B6-4700-A29F-594D4DF65AAE}" type="datetimeFigureOut">
              <a:rPr lang="en-IN" smtClean="0"/>
              <a:t>13-11-2021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185076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F6480-80B6-4700-A29F-594D4DF65AAE}"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172772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6DF6480-80B6-4700-A29F-594D4DF65AAE}" type="datetimeFigureOut">
              <a:rPr lang="en-IN" smtClean="0"/>
              <a:t>13-11-2021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244136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F6480-80B6-4700-A29F-594D4DF65AAE}"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124643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F6480-80B6-4700-A29F-594D4DF65AAE}"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5D887-ACFF-431A-AE14-40B7F642FFFA}" type="slidenum">
              <a:rPr lang="en-IN" smtClean="0"/>
              <a:t>‹#›</a:t>
            </a:fld>
            <a:endParaRPr lang="en-IN"/>
          </a:p>
        </p:txBody>
      </p:sp>
    </p:spTree>
    <p:extLst>
      <p:ext uri="{BB962C8B-B14F-4D97-AF65-F5344CB8AC3E}">
        <p14:creationId xmlns:p14="http://schemas.microsoft.com/office/powerpoint/2010/main" val="285908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6DF6480-80B6-4700-A29F-594D4DF65AAE}" type="datetimeFigureOut">
              <a:rPr lang="en-IN" smtClean="0"/>
              <a:t>13-11-2021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FA5D887-ACFF-431A-AE14-40B7F642FFFA}" type="slidenum">
              <a:rPr lang="en-IN" smtClean="0"/>
              <a:t>‹#›</a:t>
            </a:fld>
            <a:endParaRPr lang="en-IN"/>
          </a:p>
        </p:txBody>
      </p:sp>
    </p:spTree>
    <p:extLst>
      <p:ext uri="{BB962C8B-B14F-4D97-AF65-F5344CB8AC3E}">
        <p14:creationId xmlns:p14="http://schemas.microsoft.com/office/powerpoint/2010/main" val="206947773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log.insightdatascience.com/bias-variance-tradeoff-explained-fa2bc28174c4"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FFE8-2695-428A-B958-31BC62DA9AB6}"/>
              </a:ext>
            </a:extLst>
          </p:cNvPr>
          <p:cNvSpPr>
            <a:spLocks noGrp="1"/>
          </p:cNvSpPr>
          <p:nvPr>
            <p:ph type="ctrTitle"/>
          </p:nvPr>
        </p:nvSpPr>
        <p:spPr>
          <a:xfrm>
            <a:off x="1434354" y="527985"/>
            <a:ext cx="9144000" cy="1073989"/>
          </a:xfrm>
        </p:spPr>
        <p:txBody>
          <a:bodyPr/>
          <a:lstStyle/>
          <a:p>
            <a:r>
              <a:rPr lang="en-US" dirty="0"/>
              <a:t>Bias and Variance</a:t>
            </a:r>
            <a:endParaRPr lang="en-IN" dirty="0"/>
          </a:p>
        </p:txBody>
      </p:sp>
      <p:sp>
        <p:nvSpPr>
          <p:cNvPr id="3" name="Subtitle 2">
            <a:extLst>
              <a:ext uri="{FF2B5EF4-FFF2-40B4-BE49-F238E27FC236}">
                <a16:creationId xmlns:a16="http://schemas.microsoft.com/office/drawing/2014/main" id="{D3C48A86-287F-4A6E-B958-D46B7BF4EA71}"/>
              </a:ext>
            </a:extLst>
          </p:cNvPr>
          <p:cNvSpPr>
            <a:spLocks noGrp="1"/>
          </p:cNvSpPr>
          <p:nvPr>
            <p:ph type="subTitle" idx="1"/>
          </p:nvPr>
        </p:nvSpPr>
        <p:spPr>
          <a:xfrm>
            <a:off x="1524000" y="1601974"/>
            <a:ext cx="9144000" cy="1655762"/>
          </a:xfrm>
        </p:spPr>
        <p:txBody>
          <a:bodyPr>
            <a:noAutofit/>
          </a:bodyPr>
          <a:lstStyle/>
          <a:p>
            <a:r>
              <a:rPr lang="en-US" sz="2200" dirty="0">
                <a:solidFill>
                  <a:srgbClr val="202124"/>
                </a:solidFill>
                <a:latin typeface="arial" panose="020B0604020202020204" pitchFamily="34" charset="0"/>
              </a:rPr>
              <a:t>B</a:t>
            </a:r>
            <a:r>
              <a:rPr lang="en-US" sz="2200" i="0" dirty="0">
                <a:solidFill>
                  <a:srgbClr val="202124"/>
                </a:solidFill>
                <a:effectLst/>
                <a:latin typeface="arial" panose="020B0604020202020204" pitchFamily="34" charset="0"/>
              </a:rPr>
              <a:t>ias is the simplifying assumptions made by the model to make the target function easier to approximate. Variance is the amount that the estimate of the target function will change given different training data.</a:t>
            </a:r>
          </a:p>
          <a:p>
            <a:r>
              <a:rPr lang="en-US" sz="2200" i="0" dirty="0">
                <a:solidFill>
                  <a:srgbClr val="202124"/>
                </a:solidFill>
                <a:effectLst/>
                <a:latin typeface="arial" panose="020B0604020202020204" pitchFamily="34" charset="0"/>
              </a:rPr>
              <a:t>The bias is known as the difference between the prediction of the values by the ML model and the correct value.</a:t>
            </a:r>
          </a:p>
          <a:p>
            <a:r>
              <a:rPr lang="en-US" sz="2200" i="0" dirty="0">
                <a:solidFill>
                  <a:srgbClr val="202124"/>
                </a:solidFill>
                <a:effectLst/>
                <a:latin typeface="arial" panose="020B0604020202020204" pitchFamily="34" charset="0"/>
              </a:rPr>
              <a:t>Variance describes how much a model changes when you train it using different portions of your data set.</a:t>
            </a:r>
            <a:endParaRPr lang="en-IN" sz="2200" dirty="0"/>
          </a:p>
        </p:txBody>
      </p:sp>
    </p:spTree>
    <p:extLst>
      <p:ext uri="{BB962C8B-B14F-4D97-AF65-F5344CB8AC3E}">
        <p14:creationId xmlns:p14="http://schemas.microsoft.com/office/powerpoint/2010/main" val="330338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44C3-9554-4CF3-8641-655C388E2EEB}"/>
              </a:ext>
            </a:extLst>
          </p:cNvPr>
          <p:cNvSpPr>
            <a:spLocks noGrp="1"/>
          </p:cNvSpPr>
          <p:nvPr>
            <p:ph type="title"/>
          </p:nvPr>
        </p:nvSpPr>
        <p:spPr>
          <a:xfrm>
            <a:off x="1299882" y="672354"/>
            <a:ext cx="8911687" cy="1280890"/>
          </a:xfrm>
        </p:spPr>
        <p:txBody>
          <a:bodyPr/>
          <a:lstStyle/>
          <a:p>
            <a:r>
              <a:rPr lang="en-US" dirty="0"/>
              <a:t>Bias and Variance in ML</a:t>
            </a:r>
            <a:endParaRPr lang="en-IN" dirty="0"/>
          </a:p>
        </p:txBody>
      </p:sp>
      <p:sp>
        <p:nvSpPr>
          <p:cNvPr id="3" name="Content Placeholder 2">
            <a:extLst>
              <a:ext uri="{FF2B5EF4-FFF2-40B4-BE49-F238E27FC236}">
                <a16:creationId xmlns:a16="http://schemas.microsoft.com/office/drawing/2014/main" id="{48BC4367-3395-43CA-A57D-011DF1B8C9B1}"/>
              </a:ext>
            </a:extLst>
          </p:cNvPr>
          <p:cNvSpPr>
            <a:spLocks noGrp="1"/>
          </p:cNvSpPr>
          <p:nvPr>
            <p:ph idx="1"/>
          </p:nvPr>
        </p:nvSpPr>
        <p:spPr>
          <a:xfrm>
            <a:off x="977154" y="1904999"/>
            <a:ext cx="9914964" cy="4280647"/>
          </a:xfrm>
        </p:spPr>
        <p:txBody>
          <a:bodyPr>
            <a:normAutofit fontScale="32500" lnSpcReduction="20000"/>
          </a:bodyPr>
          <a:lstStyle/>
          <a:p>
            <a:pPr algn="l"/>
            <a:r>
              <a:rPr lang="en-US" sz="6500" b="0" i="0" dirty="0">
                <a:solidFill>
                  <a:srgbClr val="333333"/>
                </a:solidFill>
                <a:effectLst/>
                <a:latin typeface="Lato" panose="020B0604020202020204" pitchFamily="34" charset="0"/>
              </a:rPr>
              <a:t>Machine learning algorithms use mathematical or statistical models with inherent errors in two categories: reducible and irreducible error. Irreducible error, or inherent uncertainty, is due to natural variability within a system. In comparison, reducible error is more controllable and should be minimized to ensure higher accuracy.</a:t>
            </a:r>
          </a:p>
          <a:p>
            <a:pPr algn="l"/>
            <a:r>
              <a:rPr lang="en-US" sz="6500" b="0" i="0" dirty="0">
                <a:solidFill>
                  <a:srgbClr val="333333"/>
                </a:solidFill>
                <a:effectLst/>
                <a:latin typeface="Lato" panose="020B0604020202020204" pitchFamily="34" charset="0"/>
              </a:rPr>
              <a:t>Bias and variance are components of reducible error. Reducing errors requires selecting models that have appropriate complexity and flexibility, as well as suitable training data. </a:t>
            </a:r>
            <a:endParaRPr lang="en-US" sz="6500" i="0" dirty="0">
              <a:effectLst/>
              <a:latin typeface="Lato" panose="020B0604020202020204" pitchFamily="34" charset="0"/>
            </a:endParaRPr>
          </a:p>
          <a:p>
            <a:pPr algn="l"/>
            <a:r>
              <a:rPr lang="en-US" sz="6500" i="0" dirty="0">
                <a:effectLst/>
                <a:latin typeface="Lato" panose="020F0502020204030203" pitchFamily="34" charset="0"/>
              </a:rPr>
              <a:t>The</a:t>
            </a:r>
            <a:r>
              <a:rPr lang="en-US" sz="6500" i="0" strike="noStrike" dirty="0">
                <a:effectLst/>
                <a:latin typeface="Lato" panose="020F0502020204030203" pitchFamily="34" charset="0"/>
                <a:hlinkClick r:id="rId2">
                  <a:extLst>
                    <a:ext uri="{A12FA001-AC4F-418D-AE19-62706E023703}">
                      <ahyp:hlinkClr xmlns:ahyp="http://schemas.microsoft.com/office/drawing/2018/hyperlinkcolor" val="tx"/>
                    </a:ext>
                  </a:extLst>
                </a:hlinkClick>
              </a:rPr>
              <a:t> total error of a machine-learning model</a:t>
            </a:r>
            <a:r>
              <a:rPr lang="en-US" sz="6500" i="0" dirty="0">
                <a:effectLst/>
                <a:latin typeface="Lato" panose="020F0502020204030203" pitchFamily="34" charset="0"/>
              </a:rPr>
              <a:t> is the sum of the bias error and variance error.</a:t>
            </a:r>
            <a:endParaRPr lang="en-US" sz="6500" i="0" dirty="0">
              <a:effectLst/>
              <a:latin typeface="Lato" panose="020B0604020202020204" pitchFamily="34" charset="0"/>
            </a:endParaRPr>
          </a:p>
          <a:p>
            <a:pPr marL="0" indent="0">
              <a:buNone/>
            </a:pPr>
            <a:endParaRPr lang="en-IN" dirty="0"/>
          </a:p>
        </p:txBody>
      </p:sp>
    </p:spTree>
    <p:extLst>
      <p:ext uri="{BB962C8B-B14F-4D97-AF65-F5344CB8AC3E}">
        <p14:creationId xmlns:p14="http://schemas.microsoft.com/office/powerpoint/2010/main" val="358221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D7E3-F5DB-4349-80E7-F10606C860DB}"/>
              </a:ext>
            </a:extLst>
          </p:cNvPr>
          <p:cNvSpPr>
            <a:spLocks noGrp="1"/>
          </p:cNvSpPr>
          <p:nvPr>
            <p:ph type="title"/>
          </p:nvPr>
        </p:nvSpPr>
        <p:spPr>
          <a:xfrm>
            <a:off x="1786102" y="659969"/>
            <a:ext cx="8911687" cy="1280890"/>
          </a:xfrm>
        </p:spPr>
        <p:txBody>
          <a:bodyPr/>
          <a:lstStyle/>
          <a:p>
            <a:r>
              <a:rPr lang="en-US" dirty="0"/>
              <a:t>Concept of Bias and Variance</a:t>
            </a:r>
            <a:endParaRPr lang="en-IN" dirty="0"/>
          </a:p>
        </p:txBody>
      </p:sp>
      <p:pic>
        <p:nvPicPr>
          <p:cNvPr id="1026" name="Picture 2" descr="Measure Bias and Variance Using Various Machine Learning Models">
            <a:extLst>
              <a:ext uri="{FF2B5EF4-FFF2-40B4-BE49-F238E27FC236}">
                <a16:creationId xmlns:a16="http://schemas.microsoft.com/office/drawing/2014/main" id="{A8C36369-3FE0-4F76-8E86-412EF06F4A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618" y="1690688"/>
            <a:ext cx="626667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as and Variance in Machine Learning | by Renu Khandelwal |  DataDrivenInvestor">
            <a:extLst>
              <a:ext uri="{FF2B5EF4-FFF2-40B4-BE49-F238E27FC236}">
                <a16:creationId xmlns:a16="http://schemas.microsoft.com/office/drawing/2014/main" id="{064D1B1E-2EF8-439B-8D97-6DC16B9BD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1288" y="2028172"/>
            <a:ext cx="4876801" cy="401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85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A422-AF26-4C99-80AB-0812C8F1DC5A}"/>
              </a:ext>
            </a:extLst>
          </p:cNvPr>
          <p:cNvSpPr>
            <a:spLocks noGrp="1"/>
          </p:cNvSpPr>
          <p:nvPr>
            <p:ph type="title"/>
          </p:nvPr>
        </p:nvSpPr>
        <p:spPr>
          <a:xfrm>
            <a:off x="1290918" y="646992"/>
            <a:ext cx="8911687" cy="1280890"/>
          </a:xfrm>
        </p:spPr>
        <p:txBody>
          <a:bodyPr>
            <a:normAutofit fontScale="90000"/>
          </a:bodyPr>
          <a:lstStyle/>
          <a:p>
            <a:r>
              <a:rPr lang="en-US" sz="2200" i="0" dirty="0">
                <a:solidFill>
                  <a:srgbClr val="202124"/>
                </a:solidFill>
                <a:effectLst/>
                <a:latin typeface="arial" panose="020B0604020202020204" pitchFamily="34" charset="0"/>
              </a:rPr>
              <a:t>Overfitting: Good performance on the training data, poor generalization to other data. </a:t>
            </a:r>
            <a:br>
              <a:rPr lang="en-US" sz="2200" i="0" dirty="0">
                <a:solidFill>
                  <a:srgbClr val="202124"/>
                </a:solidFill>
                <a:effectLst/>
                <a:latin typeface="arial" panose="020B0604020202020204" pitchFamily="34" charset="0"/>
              </a:rPr>
            </a:br>
            <a:r>
              <a:rPr lang="en-US" sz="2200" i="0" dirty="0">
                <a:solidFill>
                  <a:srgbClr val="202124"/>
                </a:solidFill>
                <a:effectLst/>
                <a:latin typeface="arial" panose="020B0604020202020204" pitchFamily="34" charset="0"/>
              </a:rPr>
              <a:t>Underfitting: Poor performance on the training data and poor generalization to other data.</a:t>
            </a:r>
            <a:endParaRPr lang="en-IN" sz="2200" dirty="0"/>
          </a:p>
        </p:txBody>
      </p:sp>
      <p:pic>
        <p:nvPicPr>
          <p:cNvPr id="2050" name="Picture 2" descr="Understanding the Bias-Variance Tradeoff | by Seema Singh | Towards Data  Science">
            <a:extLst>
              <a:ext uri="{FF2B5EF4-FFF2-40B4-BE49-F238E27FC236}">
                <a16:creationId xmlns:a16="http://schemas.microsoft.com/office/drawing/2014/main" id="{758B7206-30A6-456F-8EB1-CAD032B96D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0918" y="1837765"/>
            <a:ext cx="8910357" cy="25150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41B02C-4C86-46CD-95DD-EF46B796162D}"/>
              </a:ext>
            </a:extLst>
          </p:cNvPr>
          <p:cNvSpPr txBox="1"/>
          <p:nvPr/>
        </p:nvSpPr>
        <p:spPr>
          <a:xfrm>
            <a:off x="1167653" y="4352837"/>
            <a:ext cx="10412506" cy="1200329"/>
          </a:xfrm>
          <a:prstGeom prst="rect">
            <a:avLst/>
          </a:prstGeom>
          <a:noFill/>
        </p:spPr>
        <p:txBody>
          <a:bodyPr wrap="square">
            <a:spAutoFit/>
          </a:bodyPr>
          <a:lstStyle/>
          <a:p>
            <a:r>
              <a:rPr lang="en-US" i="0" dirty="0">
                <a:solidFill>
                  <a:srgbClr val="202124"/>
                </a:solidFill>
                <a:effectLst/>
                <a:latin typeface="arial" panose="020B0604020202020204" pitchFamily="34" charset="0"/>
              </a:rPr>
              <a:t>Underfitting happens when a model unable to capture the underlying pattern of the data. These models usually have high bias and low variance. ... overfitting happens when our model captures the noise along with the underlying pattern in data. It happens when we train our model a lot over noisy datasets.</a:t>
            </a:r>
            <a:endParaRPr lang="en-IN" dirty="0"/>
          </a:p>
        </p:txBody>
      </p:sp>
    </p:spTree>
    <p:extLst>
      <p:ext uri="{BB962C8B-B14F-4D97-AF65-F5344CB8AC3E}">
        <p14:creationId xmlns:p14="http://schemas.microsoft.com/office/powerpoint/2010/main" val="237591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C768-FBB1-4414-82C4-1B1C018B0540}"/>
              </a:ext>
            </a:extLst>
          </p:cNvPr>
          <p:cNvSpPr>
            <a:spLocks noGrp="1"/>
          </p:cNvSpPr>
          <p:nvPr>
            <p:ph type="title"/>
          </p:nvPr>
        </p:nvSpPr>
        <p:spPr>
          <a:xfrm>
            <a:off x="945776" y="269266"/>
            <a:ext cx="10515600" cy="1325563"/>
          </a:xfrm>
        </p:spPr>
        <p:txBody>
          <a:bodyPr/>
          <a:lstStyle/>
          <a:p>
            <a:r>
              <a:rPr lang="en-US" dirty="0"/>
              <a:t>Bias and Variance in practice </a:t>
            </a:r>
            <a:br>
              <a:rPr lang="en-US" dirty="0"/>
            </a:br>
            <a:endParaRPr lang="en-IN" dirty="0"/>
          </a:p>
        </p:txBody>
      </p:sp>
      <p:sp>
        <p:nvSpPr>
          <p:cNvPr id="3" name="Content Placeholder 2">
            <a:extLst>
              <a:ext uri="{FF2B5EF4-FFF2-40B4-BE49-F238E27FC236}">
                <a16:creationId xmlns:a16="http://schemas.microsoft.com/office/drawing/2014/main" id="{3C1892C8-1848-4D65-AE2E-153F890D4CBA}"/>
              </a:ext>
            </a:extLst>
          </p:cNvPr>
          <p:cNvSpPr>
            <a:spLocks noGrp="1"/>
          </p:cNvSpPr>
          <p:nvPr>
            <p:ph idx="1"/>
          </p:nvPr>
        </p:nvSpPr>
        <p:spPr>
          <a:xfrm>
            <a:off x="838200" y="1162238"/>
            <a:ext cx="10515600" cy="4351338"/>
          </a:xfrm>
        </p:spPr>
        <p:txBody>
          <a:bodyPr>
            <a:noAutofit/>
          </a:bodyPr>
          <a:lstStyle/>
          <a:p>
            <a:pPr marL="0" indent="0">
              <a:buNone/>
            </a:pPr>
            <a:r>
              <a:rPr lang="en-US" sz="1800" dirty="0"/>
              <a:t>To wrap things up, we can relate the Bias Variance decomposition to the commonly used terms overfitting and underfitting in the following informal way: </a:t>
            </a:r>
          </a:p>
          <a:p>
            <a:pPr marL="0" indent="0">
              <a:buNone/>
            </a:pPr>
            <a:r>
              <a:rPr lang="en-US" sz="1800" dirty="0"/>
              <a:t>• Overfitting relates to having a High Variance model or estimator. To fight overfitting, we need to focus on reducing the Variance of the estimator, such as: increase regularization, obtain larger data set, decrease number of features, use a smaller model, etc. </a:t>
            </a:r>
          </a:p>
          <a:p>
            <a:pPr marL="0" indent="0">
              <a:buNone/>
            </a:pPr>
            <a:r>
              <a:rPr lang="en-US" sz="1800" dirty="0"/>
              <a:t>• Underfitting relates to having a High Bias model or estimator. To fight underfitting, we need to focus on reducing the Bias in the estimator, such as: decrease regularization, use more features, use a larger model, etc. The first step in improving generalization error is to characterize which component in the decomposition has the highest contribution, and go after that component. Unfortunately there is no theoretically sound yet tractable way of calculating the breakdown. However there are certain heuristics that are extremely useful. Loosely speaking:</a:t>
            </a:r>
          </a:p>
          <a:p>
            <a:pPr marL="0" indent="0">
              <a:buNone/>
            </a:pPr>
            <a:r>
              <a:rPr lang="en-US" sz="1800" dirty="0"/>
              <a:t> • Training error can be treated as the amount of Bias in the model or estimator. If the model is unable to fit the training data itself well, then it is likely that the model has High Bias. This is the underfitting regime. </a:t>
            </a:r>
            <a:endParaRPr lang="en-IN" sz="1800" dirty="0"/>
          </a:p>
        </p:txBody>
      </p:sp>
    </p:spTree>
    <p:extLst>
      <p:ext uri="{BB962C8B-B14F-4D97-AF65-F5344CB8AC3E}">
        <p14:creationId xmlns:p14="http://schemas.microsoft.com/office/powerpoint/2010/main" val="91642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as and Variance (Machine Learning 101) - ppt download">
            <a:extLst>
              <a:ext uri="{FF2B5EF4-FFF2-40B4-BE49-F238E27FC236}">
                <a16:creationId xmlns:a16="http://schemas.microsoft.com/office/drawing/2014/main" id="{BD5F7FFE-77FA-45F6-ACC0-E27B22378D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3341" y="618566"/>
            <a:ext cx="9834283" cy="476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9277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30</TotalTime>
  <Words>504</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Lato</vt:lpstr>
      <vt:lpstr>Tw Cen MT</vt:lpstr>
      <vt:lpstr>Droplet</vt:lpstr>
      <vt:lpstr>Bias and Variance</vt:lpstr>
      <vt:lpstr>Bias and Variance in ML</vt:lpstr>
      <vt:lpstr>Concept of Bias and Variance</vt:lpstr>
      <vt:lpstr>Overfitting: Good performance on the training data, poor generalization to other data.  Underfitting: Poor performance on the training data and poor generalization to other data.</vt:lpstr>
      <vt:lpstr>Bias and Variance in practice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and Variance</dc:title>
  <dc:creator>akhileshdesai21@outlook.com</dc:creator>
  <cp:lastModifiedBy>akhileshdesai21@outlook.com</cp:lastModifiedBy>
  <cp:revision>2</cp:revision>
  <dcterms:created xsi:type="dcterms:W3CDTF">2021-11-13T13:56:00Z</dcterms:created>
  <dcterms:modified xsi:type="dcterms:W3CDTF">2021-11-13T14:27:42Z</dcterms:modified>
</cp:coreProperties>
</file>