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B05373E-F334-4CDD-BCED-7DBF951986B3}" type="datetimeFigureOut">
              <a:rPr lang="en-IN" smtClean="0"/>
              <a:t>13-11-2021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B26482F-ED20-4989-8C21-408B390ADF5B}"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067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155797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2140864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731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287637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05373E-F334-4CDD-BCED-7DBF951986B3}"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86278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05373E-F334-4CDD-BCED-7DBF951986B3}"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1137028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373E-F334-4CDD-BCED-7DBF951986B3}"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458172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373E-F334-4CDD-BCED-7DBF951986B3}"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56212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373E-F334-4CDD-BCED-7DBF951986B3}"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58737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373E-F334-4CDD-BCED-7DBF951986B3}"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76144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373E-F334-4CDD-BCED-7DBF951986B3}"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71933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01297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373E-F334-4CDD-BCED-7DBF951986B3}"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20968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373E-F334-4CDD-BCED-7DBF951986B3}"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419541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373E-F334-4CDD-BCED-7DBF951986B3}"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244159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232659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373E-F334-4CDD-BCED-7DBF951986B3}"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6482F-ED20-4989-8C21-408B390ADF5B}" type="slidenum">
              <a:rPr lang="en-IN" smtClean="0"/>
              <a:t>‹#›</a:t>
            </a:fld>
            <a:endParaRPr lang="en-IN"/>
          </a:p>
        </p:txBody>
      </p:sp>
    </p:spTree>
    <p:extLst>
      <p:ext uri="{BB962C8B-B14F-4D97-AF65-F5344CB8AC3E}">
        <p14:creationId xmlns:p14="http://schemas.microsoft.com/office/powerpoint/2010/main" val="357665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B05373E-F334-4CDD-BCED-7DBF951986B3}" type="datetimeFigureOut">
              <a:rPr lang="en-IN" smtClean="0"/>
              <a:t>13-11-2021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B26482F-ED20-4989-8C21-408B390ADF5B}" type="slidenum">
              <a:rPr lang="en-IN" smtClean="0"/>
              <a:t>‹#›</a:t>
            </a:fld>
            <a:endParaRPr lang="en-IN"/>
          </a:p>
        </p:txBody>
      </p:sp>
    </p:spTree>
    <p:extLst>
      <p:ext uri="{BB962C8B-B14F-4D97-AF65-F5344CB8AC3E}">
        <p14:creationId xmlns:p14="http://schemas.microsoft.com/office/powerpoint/2010/main" val="116399763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39DB-6FC7-423D-BBD8-CE5EA942A9D6}"/>
              </a:ext>
            </a:extLst>
          </p:cNvPr>
          <p:cNvSpPr>
            <a:spLocks noGrp="1"/>
          </p:cNvSpPr>
          <p:nvPr>
            <p:ph type="ctrTitle"/>
          </p:nvPr>
        </p:nvSpPr>
        <p:spPr>
          <a:xfrm>
            <a:off x="1524000" y="512763"/>
            <a:ext cx="9144000" cy="733331"/>
          </a:xfrm>
        </p:spPr>
        <p:txBody>
          <a:bodyPr>
            <a:normAutofit/>
          </a:bodyPr>
          <a:lstStyle/>
          <a:p>
            <a:r>
              <a:rPr lang="en-US" sz="4000" dirty="0">
                <a:latin typeface="Arial" panose="020B0604020202020204" pitchFamily="34" charset="0"/>
                <a:cs typeface="Arial" panose="020B0604020202020204" pitchFamily="34" charset="0"/>
              </a:rPr>
              <a:t>Upsampling and Downsampling</a:t>
            </a:r>
            <a:endParaRPr lang="en-IN"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3BED22F-FEA7-4AF2-B794-790E5634F1EF}"/>
              </a:ext>
            </a:extLst>
          </p:cNvPr>
          <p:cNvSpPr>
            <a:spLocks noGrp="1"/>
          </p:cNvSpPr>
          <p:nvPr>
            <p:ph type="subTitle" idx="1"/>
          </p:nvPr>
        </p:nvSpPr>
        <p:spPr>
          <a:xfrm>
            <a:off x="1524000" y="1473648"/>
            <a:ext cx="9144000" cy="3103880"/>
          </a:xfrm>
        </p:spPr>
        <p:txBody>
          <a:bodyPr>
            <a:normAutofit fontScale="85000" lnSpcReduction="10000"/>
          </a:bodyPr>
          <a:lstStyle/>
          <a:p>
            <a:r>
              <a:rPr lang="en-US" b="0" i="0" dirty="0">
                <a:solidFill>
                  <a:srgbClr val="222222"/>
                </a:solidFill>
                <a:effectLst/>
                <a:latin typeface="Arial" panose="020B0604020202020204" pitchFamily="34" charset="0"/>
                <a:cs typeface="Arial" panose="020B0604020202020204" pitchFamily="34" charset="0"/>
              </a:rPr>
              <a:t>The main two methods that are used to tackle the class imbalance is upsampling/oversampling and downsampling/undersampling. The sampling process is applied only to the training set and no changes are made to the validation and testing data. </a:t>
            </a:r>
            <a:r>
              <a:rPr lang="en-US" b="0" i="1" dirty="0" err="1">
                <a:solidFill>
                  <a:srgbClr val="222222"/>
                </a:solidFill>
                <a:effectLst/>
                <a:latin typeface="Arial" panose="020B0604020202020204" pitchFamily="34" charset="0"/>
                <a:cs typeface="Arial" panose="020B0604020202020204" pitchFamily="34" charset="0"/>
              </a:rPr>
              <a:t>Imblearn</a:t>
            </a:r>
            <a:r>
              <a:rPr lang="en-US" b="0" i="0" dirty="0">
                <a:solidFill>
                  <a:srgbClr val="222222"/>
                </a:solidFill>
                <a:effectLst/>
                <a:latin typeface="Arial" panose="020B0604020202020204" pitchFamily="34" charset="0"/>
                <a:cs typeface="Arial" panose="020B0604020202020204" pitchFamily="34" charset="0"/>
              </a:rPr>
              <a:t> library in python comes in handy to achieve the data resampling.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75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9EB1-2F8C-4AC2-AFA3-56A7179C15E2}"/>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Upsampling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8F060A-06E8-43F1-A10F-63C6C9F15FCE}"/>
              </a:ext>
            </a:extLst>
          </p:cNvPr>
          <p:cNvSpPr>
            <a:spLocks noGrp="1"/>
          </p:cNvSpPr>
          <p:nvPr>
            <p:ph idx="1"/>
          </p:nvPr>
        </p:nvSpPr>
        <p:spPr/>
        <p:txBody>
          <a:bodyPr/>
          <a:lstStyle/>
          <a:p>
            <a:pPr marL="0" indent="0">
              <a:buNone/>
            </a:pPr>
            <a:r>
              <a:rPr lang="en-US" i="1" dirty="0">
                <a:solidFill>
                  <a:srgbClr val="222222"/>
                </a:solidFill>
                <a:effectLst/>
                <a:latin typeface="Arial" panose="020B0604020202020204" pitchFamily="34" charset="0"/>
                <a:cs typeface="Arial" panose="020B0604020202020204" pitchFamily="34" charset="0"/>
              </a:rPr>
              <a:t>Upsampling</a:t>
            </a:r>
            <a:r>
              <a:rPr lang="en-US" i="0" dirty="0">
                <a:solidFill>
                  <a:srgbClr val="222222"/>
                </a:solidFill>
                <a:effectLst/>
                <a:latin typeface="Arial" panose="020B0604020202020204" pitchFamily="34" charset="0"/>
                <a:cs typeface="Arial" panose="020B0604020202020204" pitchFamily="34" charset="0"/>
              </a:rPr>
              <a:t> is a procedure where synthetically generated data points (corresponding to minority class) are injected into the dataset. After this process, the counts of both labels are almost the same. This equalization procedure prevents the model from inclining towards the majority class. Furthermore, the interaction(boundary line)between the target classes remains unaltered. And also, the up sampling mechanism introduces bias into the system because of the additional information.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84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BB95-D122-4428-A665-BF89353D829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Down Sampling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EB7E51-B3B5-47BB-A292-CF9962E88355}"/>
              </a:ext>
            </a:extLst>
          </p:cNvPr>
          <p:cNvSpPr>
            <a:spLocks noGrp="1"/>
          </p:cNvSpPr>
          <p:nvPr>
            <p:ph idx="1"/>
          </p:nvPr>
        </p:nvSpPr>
        <p:spPr/>
        <p:txBody>
          <a:bodyPr/>
          <a:lstStyle/>
          <a:p>
            <a:r>
              <a:rPr lang="en-US" i="1" dirty="0">
                <a:solidFill>
                  <a:srgbClr val="222222"/>
                </a:solidFill>
                <a:effectLst/>
                <a:latin typeface="Arial" panose="020B0604020202020204" pitchFamily="34" charset="0"/>
                <a:cs typeface="Arial" panose="020B0604020202020204" pitchFamily="34" charset="0"/>
              </a:rPr>
              <a:t>Downsampling </a:t>
            </a:r>
            <a:r>
              <a:rPr lang="en-US" i="0" dirty="0">
                <a:solidFill>
                  <a:srgbClr val="222222"/>
                </a:solidFill>
                <a:effectLst/>
                <a:latin typeface="Arial" panose="020B0604020202020204" pitchFamily="34" charset="0"/>
                <a:cs typeface="Arial" panose="020B0604020202020204" pitchFamily="34" charset="0"/>
              </a:rPr>
              <a:t>is a mechanism that reduces the count of training samples falling under the majority class. As it helps to even up the counts of target categories. By removing the collected data, we tend to lose so much valuable information.</a:t>
            </a:r>
          </a:p>
          <a:p>
            <a:r>
              <a:rPr lang="en-US" i="0" dirty="0">
                <a:solidFill>
                  <a:srgbClr val="202124"/>
                </a:solidFill>
                <a:effectLst/>
                <a:latin typeface="arial" panose="020B0604020202020204" pitchFamily="34" charset="0"/>
              </a:rPr>
              <a:t>Downsampling means training on a disproportionately low subset of the majority class examples. Upweighting means adding an example weight to the downsampled class equal to the factor by which you downsampled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wnsample flow (left) and Upsample flow (right). | Download Scientific  Diagram">
            <a:extLst>
              <a:ext uri="{FF2B5EF4-FFF2-40B4-BE49-F238E27FC236}">
                <a16:creationId xmlns:a16="http://schemas.microsoft.com/office/drawing/2014/main" id="{EAC330BC-8129-455F-BE98-76008F324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390" y="3429000"/>
            <a:ext cx="5093017" cy="21567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To Do When Your Classification Data is Imbalanced | by Judy T Raj |  Towards Data Science">
            <a:extLst>
              <a:ext uri="{FF2B5EF4-FFF2-40B4-BE49-F238E27FC236}">
                <a16:creationId xmlns:a16="http://schemas.microsoft.com/office/drawing/2014/main" id="{02C6AC82-5CF3-4F09-A1FF-0C5744922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469" y="946618"/>
            <a:ext cx="8923337" cy="233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46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87C6-B352-461C-AA29-337755079382}"/>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SMOTE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525CB09-2433-461E-B747-D00D2964F48A}"/>
              </a:ext>
            </a:extLst>
          </p:cNvPr>
          <p:cNvSpPr>
            <a:spLocks noGrp="1"/>
          </p:cNvSpPr>
          <p:nvPr>
            <p:ph idx="1"/>
          </p:nvPr>
        </p:nvSpPr>
        <p:spPr>
          <a:xfrm>
            <a:off x="685800" y="1837765"/>
            <a:ext cx="10396883" cy="3311189"/>
          </a:xfrm>
        </p:spPr>
        <p:txBody>
          <a:bodyPr>
            <a:normAutofit fontScale="92500"/>
          </a:bodyPr>
          <a:lstStyle/>
          <a:p>
            <a:pPr marL="0" indent="0">
              <a:buNone/>
            </a:pPr>
            <a:r>
              <a:rPr lang="en-US" sz="2200" i="0" dirty="0">
                <a:solidFill>
                  <a:srgbClr val="222222"/>
                </a:solidFill>
                <a:effectLst/>
                <a:latin typeface="Arial" panose="020B0604020202020204" pitchFamily="34" charset="0"/>
                <a:cs typeface="Arial" panose="020B0604020202020204" pitchFamily="34" charset="0"/>
              </a:rPr>
              <a:t>SMOTE(SyntheticMinorityOversamplingTechnique) — upsampling:-</a:t>
            </a:r>
            <a:br>
              <a:rPr lang="en-US" sz="2200" dirty="0">
                <a:latin typeface="Arial" panose="020B0604020202020204" pitchFamily="34" charset="0"/>
                <a:cs typeface="Arial" panose="020B0604020202020204" pitchFamily="34" charset="0"/>
              </a:rPr>
            </a:br>
            <a:r>
              <a:rPr lang="en-US" sz="2200" i="0" dirty="0">
                <a:solidFill>
                  <a:srgbClr val="222222"/>
                </a:solidFill>
                <a:effectLst/>
                <a:latin typeface="Arial" panose="020B0604020202020204" pitchFamily="34" charset="0"/>
                <a:cs typeface="Arial" panose="020B0604020202020204" pitchFamily="34" charset="0"/>
              </a:rPr>
              <a:t>It works based on the KNearestNeighbours algorithm, synthetically generating data points that fall in the proximity of the already existing outnumbered group. The input records should not contain any null values when applying this approach.</a:t>
            </a:r>
          </a:p>
          <a:p>
            <a:pPr marL="0" indent="0">
              <a:buNone/>
            </a:pPr>
            <a:r>
              <a:rPr lang="en-US" sz="2200" i="0" dirty="0">
                <a:solidFill>
                  <a:srgbClr val="202124"/>
                </a:solidFill>
                <a:effectLst/>
                <a:latin typeface="arial" panose="020B0604020202020204" pitchFamily="34" charset="0"/>
              </a:rPr>
              <a:t>SMOTE is an oversampling technique where the synthetic samples are generated for the minority class. This algorithm helps to overcome the overfitting problem posed by random oversampling.</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83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nk Data: SMOTE. This will be a short post before we… | by Zaki Jefferson  | Analytics Vidhya | Medium">
            <a:extLst>
              <a:ext uri="{FF2B5EF4-FFF2-40B4-BE49-F238E27FC236}">
                <a16:creationId xmlns:a16="http://schemas.microsoft.com/office/drawing/2014/main" id="{753E2E93-0A5A-4583-8CF2-31F3BD9734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3218" y="727064"/>
            <a:ext cx="5262282" cy="30659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2D4861-E6CB-4D9E-A1DF-55572DDB4BE4}"/>
              </a:ext>
            </a:extLst>
          </p:cNvPr>
          <p:cNvSpPr txBox="1"/>
          <p:nvPr/>
        </p:nvSpPr>
        <p:spPr>
          <a:xfrm>
            <a:off x="936811" y="4232266"/>
            <a:ext cx="10179423" cy="1446550"/>
          </a:xfrm>
          <a:prstGeom prst="rect">
            <a:avLst/>
          </a:prstGeom>
          <a:noFill/>
        </p:spPr>
        <p:txBody>
          <a:bodyPr wrap="square">
            <a:spAutoFit/>
          </a:bodyPr>
          <a:lstStyle/>
          <a:p>
            <a:r>
              <a:rPr lang="en-US" sz="2200" i="0" dirty="0">
                <a:solidFill>
                  <a:srgbClr val="202124"/>
                </a:solidFill>
                <a:effectLst/>
                <a:latin typeface="arial" panose="020B0604020202020204" pitchFamily="34" charset="0"/>
              </a:rPr>
              <a:t>SMOTE works by selecting examples that are close in the feature space, drawing a line between the examples in the feature space and drawing a new sample at a point along that line. Specifically, a random example from the minority class is first chosen.</a:t>
            </a:r>
            <a:endParaRPr lang="en-IN" sz="2200" dirty="0"/>
          </a:p>
        </p:txBody>
      </p:sp>
      <p:pic>
        <p:nvPicPr>
          <p:cNvPr id="2052" name="Picture 4" descr="SMOTE for Imbalanced Classification with Python">
            <a:extLst>
              <a:ext uri="{FF2B5EF4-FFF2-40B4-BE49-F238E27FC236}">
                <a16:creationId xmlns:a16="http://schemas.microsoft.com/office/drawing/2014/main" id="{62FB3AE0-50EA-41EC-8E79-5729C3CB6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220" y="422262"/>
            <a:ext cx="5188970" cy="367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164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TotalTime>
  <Words>343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vt:lpstr>
      <vt:lpstr>Impact</vt:lpstr>
      <vt:lpstr>Main Event</vt:lpstr>
      <vt:lpstr>Upsampling and Downsampling</vt:lpstr>
      <vt:lpstr>Upsampling</vt:lpstr>
      <vt:lpstr>Down Sampling</vt:lpstr>
      <vt:lpstr>PowerPoint Presentation</vt:lpstr>
      <vt:lpstr>SMOTE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Upsampling and Downsampling</dc:title>
  <dc:creator>akhileshdesai21@outlook.com</dc:creator>
  <cp:lastModifiedBy>akhileshdesai21@outlook.com</cp:lastModifiedBy>
  <cp:revision>1</cp:revision>
  <dcterms:created xsi:type="dcterms:W3CDTF">2021-11-13T18:12:03Z</dcterms:created>
  <dcterms:modified xsi:type="dcterms:W3CDTF">2021-11-13T18:14:46Z</dcterms:modified>
</cp:coreProperties>
</file>