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1A5590-15C5-4577-B408-7A25A404E441}" type="datetimeFigureOut">
              <a:rPr lang="en-IN" smtClean="0"/>
              <a:t>15-11-2021</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CE1E947A-A0EA-4934-8767-38D975E21DFB}" type="slidenum">
              <a:rPr lang="en-IN" smtClean="0"/>
              <a:t>‹#›</a:t>
            </a:fld>
            <a:endParaRPr lang="en-IN"/>
          </a:p>
        </p:txBody>
      </p:sp>
    </p:spTree>
    <p:extLst>
      <p:ext uri="{BB962C8B-B14F-4D97-AF65-F5344CB8AC3E}">
        <p14:creationId xmlns:p14="http://schemas.microsoft.com/office/powerpoint/2010/main" val="244877821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1A5590-15C5-4577-B408-7A25A404E441}"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1E947A-A0EA-4934-8767-38D975E21DFB}" type="slidenum">
              <a:rPr lang="en-IN" smtClean="0"/>
              <a:t>‹#›</a:t>
            </a:fld>
            <a:endParaRPr lang="en-IN"/>
          </a:p>
        </p:txBody>
      </p:sp>
    </p:spTree>
    <p:extLst>
      <p:ext uri="{BB962C8B-B14F-4D97-AF65-F5344CB8AC3E}">
        <p14:creationId xmlns:p14="http://schemas.microsoft.com/office/powerpoint/2010/main" val="3620390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1A5590-15C5-4577-B408-7A25A404E441}"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1E947A-A0EA-4934-8767-38D975E21DFB}" type="slidenum">
              <a:rPr lang="en-IN" smtClean="0"/>
              <a:t>‹#›</a:t>
            </a:fld>
            <a:endParaRPr lang="en-IN"/>
          </a:p>
        </p:txBody>
      </p:sp>
    </p:spTree>
    <p:extLst>
      <p:ext uri="{BB962C8B-B14F-4D97-AF65-F5344CB8AC3E}">
        <p14:creationId xmlns:p14="http://schemas.microsoft.com/office/powerpoint/2010/main" val="3927913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1A5590-15C5-4577-B408-7A25A404E441}" type="datetimeFigureOut">
              <a:rPr lang="en-IN" smtClean="0"/>
              <a:t>15-11-2021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E1E947A-A0EA-4934-8767-38D975E21DFB}" type="slidenum">
              <a:rPr lang="en-IN" smtClean="0"/>
              <a:t>‹#›</a:t>
            </a:fld>
            <a:endParaRPr lang="en-IN"/>
          </a:p>
        </p:txBody>
      </p:sp>
    </p:spTree>
    <p:extLst>
      <p:ext uri="{BB962C8B-B14F-4D97-AF65-F5344CB8AC3E}">
        <p14:creationId xmlns:p14="http://schemas.microsoft.com/office/powerpoint/2010/main" val="336077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DD1A5590-15C5-4577-B408-7A25A404E441}" type="datetimeFigureOut">
              <a:rPr lang="en-IN" smtClean="0"/>
              <a:t>15-11-2021</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CE1E947A-A0EA-4934-8767-38D975E21DFB}" type="slidenum">
              <a:rPr lang="en-IN" smtClean="0"/>
              <a:t>‹#›</a:t>
            </a:fld>
            <a:endParaRPr lang="en-IN"/>
          </a:p>
        </p:txBody>
      </p:sp>
    </p:spTree>
    <p:extLst>
      <p:ext uri="{BB962C8B-B14F-4D97-AF65-F5344CB8AC3E}">
        <p14:creationId xmlns:p14="http://schemas.microsoft.com/office/powerpoint/2010/main" val="131681708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1A5590-15C5-4577-B408-7A25A404E441}" type="datetimeFigureOut">
              <a:rPr lang="en-IN" smtClean="0"/>
              <a:t>15-11-2021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1E947A-A0EA-4934-8767-38D975E21DFB}" type="slidenum">
              <a:rPr lang="en-IN" smtClean="0"/>
              <a:t>‹#›</a:t>
            </a:fld>
            <a:endParaRPr lang="en-IN"/>
          </a:p>
        </p:txBody>
      </p:sp>
    </p:spTree>
    <p:extLst>
      <p:ext uri="{BB962C8B-B14F-4D97-AF65-F5344CB8AC3E}">
        <p14:creationId xmlns:p14="http://schemas.microsoft.com/office/powerpoint/2010/main" val="45505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1A5590-15C5-4577-B408-7A25A404E441}" type="datetimeFigureOut">
              <a:rPr lang="en-IN" smtClean="0"/>
              <a:t>15-11-2021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E1E947A-A0EA-4934-8767-38D975E21DFB}" type="slidenum">
              <a:rPr lang="en-IN" smtClean="0"/>
              <a:t>‹#›</a:t>
            </a:fld>
            <a:endParaRPr lang="en-IN"/>
          </a:p>
        </p:txBody>
      </p:sp>
    </p:spTree>
    <p:extLst>
      <p:ext uri="{BB962C8B-B14F-4D97-AF65-F5344CB8AC3E}">
        <p14:creationId xmlns:p14="http://schemas.microsoft.com/office/powerpoint/2010/main" val="2529889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1A5590-15C5-4577-B408-7A25A404E441}" type="datetimeFigureOut">
              <a:rPr lang="en-IN" smtClean="0"/>
              <a:t>15-11-2021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1E947A-A0EA-4934-8767-38D975E21DFB}" type="slidenum">
              <a:rPr lang="en-IN" smtClean="0"/>
              <a:t>‹#›</a:t>
            </a:fld>
            <a:endParaRPr lang="en-IN"/>
          </a:p>
        </p:txBody>
      </p:sp>
    </p:spTree>
    <p:extLst>
      <p:ext uri="{BB962C8B-B14F-4D97-AF65-F5344CB8AC3E}">
        <p14:creationId xmlns:p14="http://schemas.microsoft.com/office/powerpoint/2010/main" val="801163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1A5590-15C5-4577-B408-7A25A404E441}" type="datetimeFigureOut">
              <a:rPr lang="en-IN" smtClean="0"/>
              <a:t>15-11-2021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E1E947A-A0EA-4934-8767-38D975E21DFB}" type="slidenum">
              <a:rPr lang="en-IN" smtClean="0"/>
              <a:t>‹#›</a:t>
            </a:fld>
            <a:endParaRPr lang="en-IN"/>
          </a:p>
        </p:txBody>
      </p:sp>
    </p:spTree>
    <p:extLst>
      <p:ext uri="{BB962C8B-B14F-4D97-AF65-F5344CB8AC3E}">
        <p14:creationId xmlns:p14="http://schemas.microsoft.com/office/powerpoint/2010/main" val="2649818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D1A5590-15C5-4577-B408-7A25A404E441}" type="datetimeFigureOut">
              <a:rPr lang="en-IN" smtClean="0"/>
              <a:t>15-11-2021</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CE1E947A-A0EA-4934-8767-38D975E21DFB}"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06033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DD1A5590-15C5-4577-B408-7A25A404E441}" type="datetimeFigureOut">
              <a:rPr lang="en-IN" smtClean="0"/>
              <a:t>15-11-2021</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CE1E947A-A0EA-4934-8767-38D975E21DFB}"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01997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DD1A5590-15C5-4577-B408-7A25A404E441}" type="datetimeFigureOut">
              <a:rPr lang="en-IN" smtClean="0"/>
              <a:t>15-11-2021</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CE1E947A-A0EA-4934-8767-38D975E21DFB}" type="slidenum">
              <a:rPr lang="en-IN" smtClean="0"/>
              <a:t>‹#›</a:t>
            </a:fld>
            <a:endParaRPr lang="en-IN"/>
          </a:p>
        </p:txBody>
      </p:sp>
    </p:spTree>
    <p:extLst>
      <p:ext uri="{BB962C8B-B14F-4D97-AF65-F5344CB8AC3E}">
        <p14:creationId xmlns:p14="http://schemas.microsoft.com/office/powerpoint/2010/main" val="79316442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A6179-0BD2-4ACD-A759-7B8648D7A171}"/>
              </a:ext>
            </a:extLst>
          </p:cNvPr>
          <p:cNvSpPr>
            <a:spLocks noGrp="1"/>
          </p:cNvSpPr>
          <p:nvPr>
            <p:ph type="ctrTitle"/>
          </p:nvPr>
        </p:nvSpPr>
        <p:spPr>
          <a:xfrm>
            <a:off x="1622611" y="2000905"/>
            <a:ext cx="9144000" cy="652649"/>
          </a:xfrm>
        </p:spPr>
        <p:txBody>
          <a:bodyPr>
            <a:noAutofit/>
          </a:bodyPr>
          <a:lstStyle/>
          <a:p>
            <a:r>
              <a:rPr lang="en-US" sz="4400" dirty="0"/>
              <a:t>Normalization and Standardization</a:t>
            </a:r>
            <a:endParaRPr lang="en-IN" sz="4400" dirty="0"/>
          </a:p>
        </p:txBody>
      </p:sp>
      <p:sp>
        <p:nvSpPr>
          <p:cNvPr id="3" name="Subtitle 2">
            <a:extLst>
              <a:ext uri="{FF2B5EF4-FFF2-40B4-BE49-F238E27FC236}">
                <a16:creationId xmlns:a16="http://schemas.microsoft.com/office/drawing/2014/main" id="{DEDE11A2-F4EA-4740-934A-7416074966CD}"/>
              </a:ext>
            </a:extLst>
          </p:cNvPr>
          <p:cNvSpPr>
            <a:spLocks noGrp="1"/>
          </p:cNvSpPr>
          <p:nvPr>
            <p:ph type="subTitle" idx="1"/>
          </p:nvPr>
        </p:nvSpPr>
        <p:spPr>
          <a:xfrm>
            <a:off x="1524000" y="3135872"/>
            <a:ext cx="9144000" cy="1655762"/>
          </a:xfrm>
        </p:spPr>
        <p:txBody>
          <a:bodyPr>
            <a:noAutofit/>
          </a:bodyPr>
          <a:lstStyle/>
          <a:p>
            <a:r>
              <a:rPr lang="en-US" sz="2400" i="0" dirty="0">
                <a:solidFill>
                  <a:srgbClr val="202124"/>
                </a:solidFill>
                <a:effectLst/>
                <a:latin typeface="arial" panose="020B0604020202020204" pitchFamily="34" charset="0"/>
              </a:rPr>
              <a:t>The two most discussed scaling methods are Normalization and Standardization. Normalization typically means rescales the values into a range of [0,1]. Standardization typically means rescales data to have a mean of 0 and a standard deviation of 1 (unit variance).</a:t>
            </a:r>
            <a:endParaRPr lang="en-IN" sz="2400" dirty="0"/>
          </a:p>
        </p:txBody>
      </p:sp>
    </p:spTree>
    <p:extLst>
      <p:ext uri="{BB962C8B-B14F-4D97-AF65-F5344CB8AC3E}">
        <p14:creationId xmlns:p14="http://schemas.microsoft.com/office/powerpoint/2010/main" val="3124685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5D6B3-B47F-46E3-A31A-0F9A6EF264AF}"/>
              </a:ext>
            </a:extLst>
          </p:cNvPr>
          <p:cNvSpPr>
            <a:spLocks noGrp="1"/>
          </p:cNvSpPr>
          <p:nvPr>
            <p:ph type="title"/>
          </p:nvPr>
        </p:nvSpPr>
        <p:spPr>
          <a:xfrm>
            <a:off x="838200" y="365126"/>
            <a:ext cx="10515600" cy="943722"/>
          </a:xfrm>
        </p:spPr>
        <p:txBody>
          <a:bodyPr>
            <a:normAutofit/>
          </a:bodyPr>
          <a:lstStyle/>
          <a:p>
            <a:pPr algn="ctr"/>
            <a:r>
              <a:rPr lang="en-US" dirty="0"/>
              <a:t>Normalization</a:t>
            </a:r>
            <a:endParaRPr lang="en-IN" dirty="0"/>
          </a:p>
        </p:txBody>
      </p:sp>
      <p:sp>
        <p:nvSpPr>
          <p:cNvPr id="3" name="Content Placeholder 2">
            <a:extLst>
              <a:ext uri="{FF2B5EF4-FFF2-40B4-BE49-F238E27FC236}">
                <a16:creationId xmlns:a16="http://schemas.microsoft.com/office/drawing/2014/main" id="{59FE883C-9676-4E14-ADAE-B0573FB5FBAB}"/>
              </a:ext>
            </a:extLst>
          </p:cNvPr>
          <p:cNvSpPr>
            <a:spLocks noGrp="1"/>
          </p:cNvSpPr>
          <p:nvPr>
            <p:ph idx="1"/>
          </p:nvPr>
        </p:nvSpPr>
        <p:spPr>
          <a:xfrm>
            <a:off x="838200" y="1308848"/>
            <a:ext cx="10515600" cy="5483465"/>
          </a:xfrm>
        </p:spPr>
        <p:txBody>
          <a:bodyPr>
            <a:normAutofit/>
          </a:bodyPr>
          <a:lstStyle/>
          <a:p>
            <a:pPr algn="l"/>
            <a:r>
              <a:rPr lang="en-US" sz="2200" i="0" dirty="0">
                <a:solidFill>
                  <a:srgbClr val="222222"/>
                </a:solidFill>
                <a:effectLst/>
                <a:latin typeface="Arial" panose="020B0604020202020204" pitchFamily="34" charset="0"/>
                <a:cs typeface="Arial" panose="020B0604020202020204" pitchFamily="34" charset="0"/>
              </a:rPr>
              <a:t>Normalization is a scaling technique in which values are shifted and rescaled so that they end up ranging between 0 and 1. It is also known as Min-Max scaling.</a:t>
            </a:r>
          </a:p>
          <a:p>
            <a:pPr algn="l"/>
            <a:r>
              <a:rPr lang="en-US" sz="2200" i="0" dirty="0">
                <a:solidFill>
                  <a:srgbClr val="222222"/>
                </a:solidFill>
                <a:effectLst/>
                <a:latin typeface="Arial" panose="020B0604020202020204" pitchFamily="34" charset="0"/>
                <a:cs typeface="Arial" panose="020B0604020202020204" pitchFamily="34" charset="0"/>
              </a:rPr>
              <a:t>Here’s the formula for normalization:</a:t>
            </a:r>
          </a:p>
          <a:p>
            <a:pPr algn="l"/>
            <a:endParaRPr lang="en-US" sz="2200" b="0" i="0" dirty="0">
              <a:solidFill>
                <a:srgbClr val="222222"/>
              </a:solidFill>
              <a:effectLst/>
              <a:latin typeface="Arial" panose="020B0604020202020204" pitchFamily="34" charset="0"/>
              <a:cs typeface="Arial" panose="020B0604020202020204" pitchFamily="34" charset="0"/>
            </a:endParaRPr>
          </a:p>
          <a:p>
            <a:pPr algn="l"/>
            <a:endParaRPr lang="en-US" sz="2200" dirty="0">
              <a:solidFill>
                <a:srgbClr val="222222"/>
              </a:solidFill>
              <a:latin typeface="Arial" panose="020B0604020202020204" pitchFamily="34" charset="0"/>
              <a:cs typeface="Arial" panose="020B0604020202020204" pitchFamily="34" charset="0"/>
            </a:endParaRPr>
          </a:p>
          <a:p>
            <a:pPr algn="l"/>
            <a:r>
              <a:rPr lang="en-US" sz="2200" b="0" i="0" dirty="0">
                <a:solidFill>
                  <a:srgbClr val="222222"/>
                </a:solidFill>
                <a:effectLst/>
                <a:latin typeface="Arial" panose="020B0604020202020204" pitchFamily="34" charset="0"/>
                <a:cs typeface="Arial" panose="020B0604020202020204" pitchFamily="34" charset="0"/>
              </a:rPr>
              <a:t>Here, </a:t>
            </a:r>
            <a:r>
              <a:rPr lang="en-US" sz="2200" b="0" i="0" dirty="0" err="1">
                <a:solidFill>
                  <a:srgbClr val="222222"/>
                </a:solidFill>
                <a:effectLst/>
                <a:latin typeface="Arial" panose="020B0604020202020204" pitchFamily="34" charset="0"/>
                <a:cs typeface="Arial" panose="020B0604020202020204" pitchFamily="34" charset="0"/>
              </a:rPr>
              <a:t>Xmax</a:t>
            </a:r>
            <a:r>
              <a:rPr lang="en-US" sz="2200" b="0" i="0" dirty="0">
                <a:solidFill>
                  <a:srgbClr val="222222"/>
                </a:solidFill>
                <a:effectLst/>
                <a:latin typeface="Arial" panose="020B0604020202020204" pitchFamily="34" charset="0"/>
                <a:cs typeface="Arial" panose="020B0604020202020204" pitchFamily="34" charset="0"/>
              </a:rPr>
              <a:t> and </a:t>
            </a:r>
            <a:r>
              <a:rPr lang="en-US" sz="2200" b="0" i="0" dirty="0" err="1">
                <a:solidFill>
                  <a:srgbClr val="222222"/>
                </a:solidFill>
                <a:effectLst/>
                <a:latin typeface="Arial" panose="020B0604020202020204" pitchFamily="34" charset="0"/>
                <a:cs typeface="Arial" panose="020B0604020202020204" pitchFamily="34" charset="0"/>
              </a:rPr>
              <a:t>Xmin</a:t>
            </a:r>
            <a:r>
              <a:rPr lang="en-US" sz="2200" b="0" i="0" dirty="0">
                <a:solidFill>
                  <a:srgbClr val="222222"/>
                </a:solidFill>
                <a:effectLst/>
                <a:latin typeface="Arial" panose="020B0604020202020204" pitchFamily="34" charset="0"/>
                <a:cs typeface="Arial" panose="020B0604020202020204" pitchFamily="34" charset="0"/>
              </a:rPr>
              <a:t> are the maximum and the minimum values of the feature respectively.</a:t>
            </a:r>
          </a:p>
          <a:p>
            <a:pPr algn="l">
              <a:buFont typeface="Arial" panose="020B0604020202020204" pitchFamily="34" charset="0"/>
              <a:buChar char="•"/>
            </a:pPr>
            <a:r>
              <a:rPr lang="en-US" sz="2200" b="0" i="0" dirty="0">
                <a:solidFill>
                  <a:srgbClr val="222222"/>
                </a:solidFill>
                <a:effectLst/>
                <a:latin typeface="Arial" panose="020B0604020202020204" pitchFamily="34" charset="0"/>
                <a:cs typeface="Arial" panose="020B0604020202020204" pitchFamily="34" charset="0"/>
              </a:rPr>
              <a:t>When the value of X is the minimum value in the column, the numerator will be 0, and hence X’ is 0</a:t>
            </a:r>
          </a:p>
          <a:p>
            <a:pPr algn="l">
              <a:buFont typeface="Arial" panose="020B0604020202020204" pitchFamily="34" charset="0"/>
              <a:buChar char="•"/>
            </a:pPr>
            <a:r>
              <a:rPr lang="en-US" sz="2200" b="0" i="0" dirty="0">
                <a:solidFill>
                  <a:srgbClr val="222222"/>
                </a:solidFill>
                <a:effectLst/>
                <a:latin typeface="Arial" panose="020B0604020202020204" pitchFamily="34" charset="0"/>
                <a:cs typeface="Arial" panose="020B0604020202020204" pitchFamily="34" charset="0"/>
              </a:rPr>
              <a:t>On the other hand, when the value of X is the maximum value in the column, the numerator is equal to the denominator and thus the value of X’ is 1</a:t>
            </a:r>
          </a:p>
          <a:p>
            <a:pPr algn="l">
              <a:buFont typeface="Arial" panose="020B0604020202020204" pitchFamily="34" charset="0"/>
              <a:buChar char="•"/>
            </a:pPr>
            <a:r>
              <a:rPr lang="en-US" sz="2200" b="0" i="0" dirty="0">
                <a:solidFill>
                  <a:srgbClr val="222222"/>
                </a:solidFill>
                <a:effectLst/>
                <a:latin typeface="Arial" panose="020B0604020202020204" pitchFamily="34" charset="0"/>
                <a:cs typeface="Arial" panose="020B0604020202020204" pitchFamily="34" charset="0"/>
              </a:rPr>
              <a:t>If the value of X is between the minimum and the maximum value, then the value of X’ is between 0 and 1</a:t>
            </a:r>
          </a:p>
          <a:p>
            <a:endParaRPr lang="en-IN" dirty="0"/>
          </a:p>
        </p:txBody>
      </p:sp>
      <p:pic>
        <p:nvPicPr>
          <p:cNvPr id="1028" name="Picture 4" descr="Normalization equation">
            <a:extLst>
              <a:ext uri="{FF2B5EF4-FFF2-40B4-BE49-F238E27FC236}">
                <a16:creationId xmlns:a16="http://schemas.microsoft.com/office/drawing/2014/main" id="{96AFEB49-CF40-4CA6-9547-9BDB4F9423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8552" y="2639125"/>
            <a:ext cx="1804011" cy="46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383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9551E-37D7-4D96-BAB8-F0637D99792D}"/>
              </a:ext>
            </a:extLst>
          </p:cNvPr>
          <p:cNvSpPr>
            <a:spLocks noGrp="1"/>
          </p:cNvSpPr>
          <p:nvPr>
            <p:ph type="title"/>
          </p:nvPr>
        </p:nvSpPr>
        <p:spPr>
          <a:xfrm>
            <a:off x="524435" y="827928"/>
            <a:ext cx="10515600" cy="1325563"/>
          </a:xfrm>
        </p:spPr>
        <p:txBody>
          <a:bodyPr/>
          <a:lstStyle/>
          <a:p>
            <a:pPr algn="ctr"/>
            <a:r>
              <a:rPr lang="en-US" dirty="0"/>
              <a:t>Standardization</a:t>
            </a:r>
            <a:endParaRPr lang="en-IN" dirty="0"/>
          </a:p>
        </p:txBody>
      </p:sp>
      <p:sp>
        <p:nvSpPr>
          <p:cNvPr id="3" name="Content Placeholder 2">
            <a:extLst>
              <a:ext uri="{FF2B5EF4-FFF2-40B4-BE49-F238E27FC236}">
                <a16:creationId xmlns:a16="http://schemas.microsoft.com/office/drawing/2014/main" id="{9050733D-8211-4379-95C5-06522CA851ED}"/>
              </a:ext>
            </a:extLst>
          </p:cNvPr>
          <p:cNvSpPr>
            <a:spLocks noGrp="1"/>
          </p:cNvSpPr>
          <p:nvPr>
            <p:ph idx="1"/>
          </p:nvPr>
        </p:nvSpPr>
        <p:spPr>
          <a:xfrm>
            <a:off x="838199" y="1915272"/>
            <a:ext cx="10515600" cy="4351338"/>
          </a:xfrm>
        </p:spPr>
        <p:txBody>
          <a:bodyPr/>
          <a:lstStyle/>
          <a:p>
            <a:pPr algn="l"/>
            <a:r>
              <a:rPr lang="en-US" sz="2400" i="0" dirty="0">
                <a:solidFill>
                  <a:srgbClr val="222222"/>
                </a:solidFill>
                <a:effectLst/>
                <a:latin typeface="Arial" panose="020B0604020202020204" pitchFamily="34" charset="0"/>
                <a:cs typeface="Arial" panose="020B0604020202020204" pitchFamily="34" charset="0"/>
              </a:rPr>
              <a:t>Standardization is another scaling technique where the values are centered around the mean with a unit standard deviation. This means that the mean of the attribute becomes zero and the resultant distribution has a unit standard deviation.</a:t>
            </a:r>
          </a:p>
          <a:p>
            <a:pPr algn="l"/>
            <a:r>
              <a:rPr lang="en-US" sz="2400" i="0" dirty="0">
                <a:solidFill>
                  <a:srgbClr val="222222"/>
                </a:solidFill>
                <a:effectLst/>
                <a:latin typeface="Arial" panose="020B0604020202020204" pitchFamily="34" charset="0"/>
                <a:cs typeface="Arial" panose="020B0604020202020204" pitchFamily="34" charset="0"/>
              </a:rPr>
              <a:t>Here’s the formula for standardization:</a:t>
            </a:r>
          </a:p>
          <a:p>
            <a:endParaRPr lang="en-IN" dirty="0"/>
          </a:p>
        </p:txBody>
      </p:sp>
      <p:pic>
        <p:nvPicPr>
          <p:cNvPr id="3084" name="Picture 12" descr="Standardization equation">
            <a:extLst>
              <a:ext uri="{FF2B5EF4-FFF2-40B4-BE49-F238E27FC236}">
                <a16:creationId xmlns:a16="http://schemas.microsoft.com/office/drawing/2014/main" id="{F0F6BA2A-BA3C-4220-97E7-3873A04252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8547" y="4410635"/>
            <a:ext cx="1483939" cy="587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809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95DF3-D999-4744-927F-E5996337E449}"/>
              </a:ext>
            </a:extLst>
          </p:cNvPr>
          <p:cNvSpPr>
            <a:spLocks noGrp="1"/>
          </p:cNvSpPr>
          <p:nvPr>
            <p:ph type="title"/>
          </p:nvPr>
        </p:nvSpPr>
        <p:spPr/>
        <p:txBody>
          <a:bodyPr>
            <a:normAutofit/>
          </a:bodyPr>
          <a:lstStyle/>
          <a:p>
            <a:pPr algn="ctr"/>
            <a:r>
              <a:rPr lang="en-US" sz="4400" dirty="0"/>
              <a:t>Normalization and Standardization</a:t>
            </a:r>
            <a:endParaRPr lang="en-IN" dirty="0"/>
          </a:p>
        </p:txBody>
      </p:sp>
      <p:pic>
        <p:nvPicPr>
          <p:cNvPr id="6" name="Picture 2" descr="Feature Scaling | Standardization Vs Normalization">
            <a:extLst>
              <a:ext uri="{FF2B5EF4-FFF2-40B4-BE49-F238E27FC236}">
                <a16:creationId xmlns:a16="http://schemas.microsoft.com/office/drawing/2014/main" id="{0A4F7C8F-EBC0-4173-B422-9F2E91B854A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25953" y="2103438"/>
            <a:ext cx="7940093" cy="3932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4311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C3DC8-C985-475F-A0AB-05B8F26B1256}"/>
              </a:ext>
            </a:extLst>
          </p:cNvPr>
          <p:cNvSpPr>
            <a:spLocks noGrp="1"/>
          </p:cNvSpPr>
          <p:nvPr>
            <p:ph type="title"/>
          </p:nvPr>
        </p:nvSpPr>
        <p:spPr/>
        <p:txBody>
          <a:bodyPr>
            <a:normAutofit fontScale="90000"/>
          </a:bodyPr>
          <a:lstStyle/>
          <a:p>
            <a:r>
              <a:rPr lang="en-US" dirty="0"/>
              <a:t>Difference between Normalization and Standardization</a:t>
            </a:r>
            <a:endParaRPr lang="en-IN" dirty="0"/>
          </a:p>
        </p:txBody>
      </p:sp>
      <p:sp>
        <p:nvSpPr>
          <p:cNvPr id="3" name="Content Placeholder 2">
            <a:extLst>
              <a:ext uri="{FF2B5EF4-FFF2-40B4-BE49-F238E27FC236}">
                <a16:creationId xmlns:a16="http://schemas.microsoft.com/office/drawing/2014/main" id="{206D6625-29FD-4262-B507-A48305B429DD}"/>
              </a:ext>
            </a:extLst>
          </p:cNvPr>
          <p:cNvSpPr>
            <a:spLocks noGrp="1"/>
          </p:cNvSpPr>
          <p:nvPr>
            <p:ph idx="1"/>
          </p:nvPr>
        </p:nvSpPr>
        <p:spPr>
          <a:xfrm>
            <a:off x="838200" y="2022848"/>
            <a:ext cx="10515600" cy="4351338"/>
          </a:xfrm>
        </p:spPr>
        <p:txBody>
          <a:bodyPr>
            <a:normAutofit/>
          </a:bodyPr>
          <a:lstStyle/>
          <a:p>
            <a:r>
              <a:rPr lang="en-US" sz="2400" i="0" dirty="0">
                <a:solidFill>
                  <a:srgbClr val="202124"/>
                </a:solidFill>
                <a:effectLst/>
                <a:latin typeface="arial" panose="020B0604020202020204" pitchFamily="34" charset="0"/>
              </a:rPr>
              <a:t>The difference is that, in scaling, you're changing the range of your data while in normalization you're changing the shape of the distribution of your data</a:t>
            </a:r>
          </a:p>
          <a:p>
            <a:r>
              <a:rPr lang="en-US" sz="2400" dirty="0">
                <a:solidFill>
                  <a:srgbClr val="202124"/>
                </a:solidFill>
                <a:latin typeface="arial" panose="020B0604020202020204" pitchFamily="34" charset="0"/>
              </a:rPr>
              <a:t>I</a:t>
            </a:r>
            <a:r>
              <a:rPr lang="en-US" sz="2400" i="0" dirty="0">
                <a:solidFill>
                  <a:srgbClr val="202124"/>
                </a:solidFill>
                <a:effectLst/>
                <a:latin typeface="arial" panose="020B0604020202020204" pitchFamily="34" charset="0"/>
              </a:rPr>
              <a:t>n the business world, "normalization" typically means that the range of values are "normalized to be from 0.0 to 1.0". "Standardization" typically means that the range of values are "standardized" to measure how many standard deviations the value is from its mean.</a:t>
            </a:r>
            <a:endParaRPr lang="en-IN" sz="2400" dirty="0"/>
          </a:p>
        </p:txBody>
      </p:sp>
    </p:spTree>
    <p:extLst>
      <p:ext uri="{BB962C8B-B14F-4D97-AF65-F5344CB8AC3E}">
        <p14:creationId xmlns:p14="http://schemas.microsoft.com/office/powerpoint/2010/main" val="789972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2D7FC-7F86-4F5C-AF40-60116AB1624C}"/>
              </a:ext>
            </a:extLst>
          </p:cNvPr>
          <p:cNvSpPr>
            <a:spLocks noGrp="1"/>
          </p:cNvSpPr>
          <p:nvPr>
            <p:ph type="title"/>
          </p:nvPr>
        </p:nvSpPr>
        <p:spPr/>
        <p:txBody>
          <a:bodyPr>
            <a:normAutofit fontScale="90000"/>
          </a:bodyPr>
          <a:lstStyle/>
          <a:p>
            <a:r>
              <a:rPr lang="en-US" dirty="0"/>
              <a:t>Significance of Normalization and Standardization</a:t>
            </a:r>
            <a:endParaRPr lang="en-IN" dirty="0"/>
          </a:p>
        </p:txBody>
      </p:sp>
      <p:sp>
        <p:nvSpPr>
          <p:cNvPr id="3" name="Content Placeholder 2">
            <a:extLst>
              <a:ext uri="{FF2B5EF4-FFF2-40B4-BE49-F238E27FC236}">
                <a16:creationId xmlns:a16="http://schemas.microsoft.com/office/drawing/2014/main" id="{1848E98B-0A18-451A-87B4-7EF45AD3AC5A}"/>
              </a:ext>
            </a:extLst>
          </p:cNvPr>
          <p:cNvSpPr>
            <a:spLocks noGrp="1"/>
          </p:cNvSpPr>
          <p:nvPr>
            <p:ph idx="1"/>
          </p:nvPr>
        </p:nvSpPr>
        <p:spPr/>
        <p:txBody>
          <a:bodyPr>
            <a:normAutofit/>
          </a:bodyPr>
          <a:lstStyle/>
          <a:p>
            <a:r>
              <a:rPr lang="en-US" sz="2400" i="0" dirty="0">
                <a:solidFill>
                  <a:srgbClr val="202124"/>
                </a:solidFill>
                <a:effectLst/>
                <a:latin typeface="arial" panose="020B0604020202020204" pitchFamily="34" charset="0"/>
              </a:rPr>
              <a:t>Normalization is useful when your data has varying scales and the algorithm you are using does not make assumptions about the distribution of your data, such as k-nearest neighbors and artificial neural networks. Standardization assumes that your data has a Gaussian (bell curve) distribution.</a:t>
            </a:r>
          </a:p>
          <a:p>
            <a:r>
              <a:rPr lang="en-US" sz="2400" i="0" dirty="0">
                <a:solidFill>
                  <a:srgbClr val="202124"/>
                </a:solidFill>
                <a:effectLst/>
                <a:latin typeface="arial" panose="020B0604020202020204" pitchFamily="34" charset="0"/>
              </a:rPr>
              <a:t>The reason this importance is particularly high in cluster analysis is because groups are defined based on the distance between points in mathematical space. Standardization helps to make the relative weight of each variable equal by converting each variable to a unitless measure or relative distance.</a:t>
            </a:r>
            <a:endParaRPr lang="en-IN" sz="2400" dirty="0"/>
          </a:p>
        </p:txBody>
      </p:sp>
    </p:spTree>
    <p:extLst>
      <p:ext uri="{BB962C8B-B14F-4D97-AF65-F5344CB8AC3E}">
        <p14:creationId xmlns:p14="http://schemas.microsoft.com/office/powerpoint/2010/main" val="7506107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34</TotalTime>
  <Words>423</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vt:lpstr>
      <vt:lpstr>Century Gothic</vt:lpstr>
      <vt:lpstr>Garamond</vt:lpstr>
      <vt:lpstr>Savon</vt:lpstr>
      <vt:lpstr>Normalization and Standardization</vt:lpstr>
      <vt:lpstr>Normalization</vt:lpstr>
      <vt:lpstr>Standardization</vt:lpstr>
      <vt:lpstr>Normalization and Standardization</vt:lpstr>
      <vt:lpstr>Difference between Normalization and Standardization</vt:lpstr>
      <vt:lpstr>Significance of Normalization and Standardization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Normalization and Standardization</dc:title>
  <dc:creator>akhileshdesai21@outlook.com</dc:creator>
  <cp:lastModifiedBy>akhileshdesai21@outlook.com</cp:lastModifiedBy>
  <cp:revision>1</cp:revision>
  <dcterms:created xsi:type="dcterms:W3CDTF">2021-11-15T17:44:25Z</dcterms:created>
  <dcterms:modified xsi:type="dcterms:W3CDTF">2021-11-15T18:19:05Z</dcterms:modified>
</cp:coreProperties>
</file>