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690" autoAdjust="0"/>
  </p:normalViewPr>
  <p:slideViewPr>
    <p:cSldViewPr snapToGrid="0">
      <p:cViewPr varScale="1">
        <p:scale>
          <a:sx n="81" d="100"/>
          <a:sy n="81"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34C1A7-FDCF-4164-90DD-0381FE73063D}" type="datetimeFigureOut">
              <a:rPr lang="en-IN" smtClean="0"/>
              <a:t>17-11-2021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5AEC352-8E91-4F50-AE4A-D6FCD79E2D6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336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4C1A7-FDCF-4164-90DD-0381FE73063D}" type="datetimeFigureOut">
              <a:rPr lang="en-IN" smtClean="0"/>
              <a:t>17-11-2021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AEC352-8E91-4F50-AE4A-D6FCD79E2D6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94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4C1A7-FDCF-4164-90DD-0381FE73063D}" type="datetimeFigureOut">
              <a:rPr lang="en-IN" smtClean="0"/>
              <a:t>17-11-2021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AEC352-8E91-4F50-AE4A-D6FCD79E2D6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43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4C1A7-FDCF-4164-90DD-0381FE73063D}" type="datetimeFigureOut">
              <a:rPr lang="en-IN" smtClean="0"/>
              <a:t>17-11-2021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AEC352-8E91-4F50-AE4A-D6FCD79E2D6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746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34C1A7-FDCF-4164-90DD-0381FE73063D}" type="datetimeFigureOut">
              <a:rPr lang="en-IN" smtClean="0"/>
              <a:t>17-11-2021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AEC352-8E91-4F50-AE4A-D6FCD79E2D6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154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34C1A7-FDCF-4164-90DD-0381FE73063D}" type="datetimeFigureOut">
              <a:rPr lang="en-IN" smtClean="0"/>
              <a:t>17-11-2021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AEC352-8E91-4F50-AE4A-D6FCD79E2D6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7215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34C1A7-FDCF-4164-90DD-0381FE73063D}" type="datetimeFigureOut">
              <a:rPr lang="en-IN" smtClean="0"/>
              <a:t>17-11-2021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AEC352-8E91-4F50-AE4A-D6FCD79E2D6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57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34C1A7-FDCF-4164-90DD-0381FE73063D}" type="datetimeFigureOut">
              <a:rPr lang="en-IN" smtClean="0"/>
              <a:t>17-11-2021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AEC352-8E91-4F50-AE4A-D6FCD79E2D6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15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34C1A7-FDCF-4164-90DD-0381FE73063D}" type="datetimeFigureOut">
              <a:rPr lang="en-IN" smtClean="0"/>
              <a:t>17-11-2021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AEC352-8E91-4F50-AE4A-D6FCD79E2D6B}" type="slidenum">
              <a:rPr lang="en-IN" smtClean="0"/>
              <a:t>‹#›</a:t>
            </a:fld>
            <a:endParaRPr lang="en-IN"/>
          </a:p>
        </p:txBody>
      </p:sp>
    </p:spTree>
    <p:extLst>
      <p:ext uri="{BB962C8B-B14F-4D97-AF65-F5344CB8AC3E}">
        <p14:creationId xmlns:p14="http://schemas.microsoft.com/office/powerpoint/2010/main" val="3594929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34C1A7-FDCF-4164-90DD-0381FE73063D}" type="datetimeFigureOut">
              <a:rPr lang="en-IN" smtClean="0"/>
              <a:t>17-11-2021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AEC352-8E91-4F50-AE4A-D6FCD79E2D6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9902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534C1A7-FDCF-4164-90DD-0381FE73063D}" type="datetimeFigureOut">
              <a:rPr lang="en-IN" smtClean="0"/>
              <a:t>17-11-2021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5AEC352-8E91-4F50-AE4A-D6FCD79E2D6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2217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534C1A7-FDCF-4164-90DD-0381FE73063D}" type="datetimeFigureOut">
              <a:rPr lang="en-IN" smtClean="0"/>
              <a:t>17-11-2021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5AEC352-8E91-4F50-AE4A-D6FCD79E2D6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20293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1007/978-0-387-30164-8_692" TargetMode="External"/><Relationship Id="rId2" Type="http://schemas.openxmlformats.org/officeDocument/2006/relationships/hyperlink" Target="https://doi.org/10.1007/978-0-387-30164-8_5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26D7-EB6D-4B88-B047-B8D59827157E}"/>
              </a:ext>
            </a:extLst>
          </p:cNvPr>
          <p:cNvSpPr>
            <a:spLocks noGrp="1"/>
          </p:cNvSpPr>
          <p:nvPr>
            <p:ph type="ctrTitle"/>
          </p:nvPr>
        </p:nvSpPr>
        <p:spPr>
          <a:xfrm>
            <a:off x="1524000" y="1122363"/>
            <a:ext cx="9144000" cy="1073990"/>
          </a:xfrm>
        </p:spPr>
        <p:txBody>
          <a:bodyPr/>
          <a:lstStyle/>
          <a:p>
            <a:r>
              <a:rPr lang="en-US" dirty="0"/>
              <a:t>	TOPOLOGIES</a:t>
            </a:r>
            <a:endParaRPr lang="en-IN" dirty="0"/>
          </a:p>
        </p:txBody>
      </p:sp>
      <p:sp>
        <p:nvSpPr>
          <p:cNvPr id="3" name="Subtitle 2">
            <a:extLst>
              <a:ext uri="{FF2B5EF4-FFF2-40B4-BE49-F238E27FC236}">
                <a16:creationId xmlns:a16="http://schemas.microsoft.com/office/drawing/2014/main" id="{0C3E9035-5AB8-4473-A65F-C4389FFD0B68}"/>
              </a:ext>
            </a:extLst>
          </p:cNvPr>
          <p:cNvSpPr>
            <a:spLocks noGrp="1"/>
          </p:cNvSpPr>
          <p:nvPr>
            <p:ph type="subTitle" idx="1"/>
          </p:nvPr>
        </p:nvSpPr>
        <p:spPr>
          <a:xfrm>
            <a:off x="1524000" y="2843365"/>
            <a:ext cx="9144000" cy="1655762"/>
          </a:xfrm>
        </p:spPr>
        <p:txBody>
          <a:bodyPr>
            <a:normAutofit fontScale="92500"/>
          </a:bodyPr>
          <a:lstStyle/>
          <a:p>
            <a:r>
              <a:rPr lang="en-US" i="0" dirty="0">
                <a:solidFill>
                  <a:srgbClr val="202124"/>
                </a:solidFill>
                <a:effectLst/>
                <a:latin typeface="arial" panose="020B0604020202020204" pitchFamily="34" charset="0"/>
              </a:rPr>
              <a:t>Topology of a neural network refers to the way the Neurons are connected, and it is an important factor in network functioning and learning. A common topology in unsupervised learning is a direct mapping of inputs to a collection of units that represents categories</a:t>
            </a:r>
            <a:endParaRPr lang="en-IN" dirty="0"/>
          </a:p>
        </p:txBody>
      </p:sp>
    </p:spTree>
    <p:extLst>
      <p:ext uri="{BB962C8B-B14F-4D97-AF65-F5344CB8AC3E}">
        <p14:creationId xmlns:p14="http://schemas.microsoft.com/office/powerpoint/2010/main" val="261614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BB26-4B02-417C-BC48-A3E08C2E17F0}"/>
              </a:ext>
            </a:extLst>
          </p:cNvPr>
          <p:cNvSpPr>
            <a:spLocks noGrp="1"/>
          </p:cNvSpPr>
          <p:nvPr>
            <p:ph type="title"/>
          </p:nvPr>
        </p:nvSpPr>
        <p:spPr/>
        <p:txBody>
          <a:bodyPr/>
          <a:lstStyle/>
          <a:p>
            <a:pPr algn="ctr"/>
            <a:r>
              <a:rPr lang="en-US" dirty="0"/>
              <a:t>CONCEPT</a:t>
            </a:r>
            <a:endParaRPr lang="en-IN" dirty="0"/>
          </a:p>
        </p:txBody>
      </p:sp>
      <p:sp>
        <p:nvSpPr>
          <p:cNvPr id="3" name="Content Placeholder 2">
            <a:extLst>
              <a:ext uri="{FF2B5EF4-FFF2-40B4-BE49-F238E27FC236}">
                <a16:creationId xmlns:a16="http://schemas.microsoft.com/office/drawing/2014/main" id="{8E946DB8-B621-4C82-BE54-324845E19A89}"/>
              </a:ext>
            </a:extLst>
          </p:cNvPr>
          <p:cNvSpPr>
            <a:spLocks noGrp="1"/>
          </p:cNvSpPr>
          <p:nvPr>
            <p:ph idx="1"/>
          </p:nvPr>
        </p:nvSpPr>
        <p:spPr/>
        <p:txBody>
          <a:bodyPr/>
          <a:lstStyle/>
          <a:p>
            <a:r>
              <a:rPr lang="en-US" i="0" dirty="0">
                <a:effectLst/>
                <a:latin typeface="Arial" panose="020B0604020202020204" pitchFamily="34" charset="0"/>
                <a:cs typeface="Arial" panose="020B0604020202020204" pitchFamily="34" charset="0"/>
              </a:rPr>
              <a:t>The most common topology in supervised learning is the fully connected, three-layer, feedforward network (see </a:t>
            </a:r>
            <a:r>
              <a:rPr lang="en-US" i="0" u="sng"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Backpropagation</a:t>
            </a:r>
            <a:r>
              <a:rPr lang="en-US" i="0" dirty="0">
                <a:effectLst/>
                <a:latin typeface="Arial" panose="020B0604020202020204" pitchFamily="34" charset="0"/>
                <a:cs typeface="Arial" panose="020B0604020202020204" pitchFamily="34" charset="0"/>
              </a:rPr>
              <a:t>, </a:t>
            </a:r>
            <a:r>
              <a:rPr lang="en-US"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Radial Basis Function Networks</a:t>
            </a:r>
            <a:r>
              <a:rPr lang="en-US" i="0" dirty="0">
                <a:effectLst/>
                <a:latin typeface="Arial" panose="020B0604020202020204" pitchFamily="34" charset="0"/>
                <a:cs typeface="Arial" panose="020B0604020202020204" pitchFamily="34" charset="0"/>
              </a:rPr>
              <a:t>). All input values to the network are connected to all neurons in the hidden layer (hidden because they are not visible in the input or the output), the outputs of the hidden neurons are connected to all neurons in the output layer, and the activations of the output neurons constitute the output of the whole network. Such networks are popular partly because theoretically they are known to be universal function approximators (with e.g., a sigmoid or gaussian.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1569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0AE69-81F4-4981-BC21-58C718DEE157}"/>
              </a:ext>
            </a:extLst>
          </p:cNvPr>
          <p:cNvSpPr>
            <a:spLocks noGrp="1"/>
          </p:cNvSpPr>
          <p:nvPr>
            <p:ph type="title"/>
          </p:nvPr>
        </p:nvSpPr>
        <p:spPr/>
        <p:txBody>
          <a:bodyPr/>
          <a:lstStyle/>
          <a:p>
            <a:pPr algn="ctr"/>
            <a:r>
              <a:rPr lang="en-US" dirty="0"/>
              <a:t>CONCEPT</a:t>
            </a:r>
            <a:endParaRPr lang="en-IN" dirty="0"/>
          </a:p>
        </p:txBody>
      </p:sp>
      <p:pic>
        <p:nvPicPr>
          <p:cNvPr id="1026" name="Picture 2" descr="A basic topology of an extreme learning machine model with... | Download  Scientific Diagram">
            <a:extLst>
              <a:ext uri="{FF2B5EF4-FFF2-40B4-BE49-F238E27FC236}">
                <a16:creationId xmlns:a16="http://schemas.microsoft.com/office/drawing/2014/main" id="{225CCDBB-5281-487E-81A2-E6AD969C3F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1176" y="1853754"/>
            <a:ext cx="7691718" cy="427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825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1CA62-EE1B-4D99-AE7E-DDE0DA8961B2}"/>
              </a:ext>
            </a:extLst>
          </p:cNvPr>
          <p:cNvSpPr>
            <a:spLocks noGrp="1"/>
          </p:cNvSpPr>
          <p:nvPr>
            <p:ph type="title"/>
          </p:nvPr>
        </p:nvSpPr>
        <p:spPr/>
        <p:txBody>
          <a:bodyPr>
            <a:normAutofit/>
          </a:bodyPr>
          <a:lstStyle/>
          <a:p>
            <a:r>
              <a:rPr lang="en-US" sz="3000" b="0" i="0" dirty="0">
                <a:solidFill>
                  <a:srgbClr val="000000"/>
                </a:solidFill>
                <a:effectLst/>
                <a:latin typeface="Arial" panose="020B0604020202020204" pitchFamily="34" charset="0"/>
              </a:rPr>
              <a:t>There are two types of Neural Network topologies − </a:t>
            </a:r>
            <a:r>
              <a:rPr lang="en-US" sz="3000" b="1" i="0" dirty="0" err="1">
                <a:solidFill>
                  <a:srgbClr val="000000"/>
                </a:solidFill>
                <a:effectLst/>
                <a:latin typeface="Arial" panose="020B0604020202020204" pitchFamily="34" charset="0"/>
              </a:rPr>
              <a:t>FeedForward</a:t>
            </a:r>
            <a:r>
              <a:rPr lang="en-US" sz="3000" b="0" i="0" dirty="0">
                <a:solidFill>
                  <a:srgbClr val="000000"/>
                </a:solidFill>
                <a:effectLst/>
                <a:latin typeface="Arial" panose="020B0604020202020204" pitchFamily="34" charset="0"/>
              </a:rPr>
              <a:t> and </a:t>
            </a:r>
            <a:r>
              <a:rPr lang="en-US" sz="3000" b="1" i="0" dirty="0">
                <a:solidFill>
                  <a:srgbClr val="000000"/>
                </a:solidFill>
                <a:effectLst/>
                <a:latin typeface="Arial" panose="020B0604020202020204" pitchFamily="34" charset="0"/>
              </a:rPr>
              <a:t>Feedback.</a:t>
            </a:r>
            <a:endParaRPr lang="en-IN" sz="3000" dirty="0"/>
          </a:p>
        </p:txBody>
      </p:sp>
      <p:sp>
        <p:nvSpPr>
          <p:cNvPr id="3" name="Content Placeholder 2">
            <a:extLst>
              <a:ext uri="{FF2B5EF4-FFF2-40B4-BE49-F238E27FC236}">
                <a16:creationId xmlns:a16="http://schemas.microsoft.com/office/drawing/2014/main" id="{F01A0692-AED2-416F-A18E-3D9606F33881}"/>
              </a:ext>
            </a:extLst>
          </p:cNvPr>
          <p:cNvSpPr>
            <a:spLocks noGrp="1"/>
          </p:cNvSpPr>
          <p:nvPr>
            <p:ph idx="1"/>
          </p:nvPr>
        </p:nvSpPr>
        <p:spPr/>
        <p:txBody>
          <a:bodyPr>
            <a:normAutofit lnSpcReduction="10000"/>
          </a:bodyPr>
          <a:lstStyle/>
          <a:p>
            <a:pPr algn="l"/>
            <a:r>
              <a:rPr lang="en-US" sz="2200" b="0" i="0" dirty="0" err="1">
                <a:effectLst/>
                <a:latin typeface="Arial" panose="020B0604020202020204" pitchFamily="34" charset="0"/>
                <a:cs typeface="Arial" panose="020B0604020202020204" pitchFamily="34" charset="0"/>
              </a:rPr>
              <a:t>FeedForward</a:t>
            </a:r>
            <a:r>
              <a:rPr lang="en-US" sz="2200" b="0" i="0" dirty="0">
                <a:effectLst/>
                <a:latin typeface="Arial" panose="020B0604020202020204" pitchFamily="34" charset="0"/>
                <a:cs typeface="Arial" panose="020B0604020202020204" pitchFamily="34" charset="0"/>
              </a:rPr>
              <a:t> </a:t>
            </a:r>
          </a:p>
          <a:p>
            <a:pPr marL="0" indent="0" algn="just">
              <a:buNone/>
            </a:pPr>
            <a:r>
              <a:rPr lang="en-US" sz="2200" b="0" i="0" dirty="0">
                <a:solidFill>
                  <a:srgbClr val="000000"/>
                </a:solidFill>
                <a:effectLst/>
                <a:latin typeface="Arial" panose="020B0604020202020204" pitchFamily="34" charset="0"/>
                <a:cs typeface="Arial" panose="020B0604020202020204" pitchFamily="34" charset="0"/>
              </a:rPr>
              <a:t>In this , the information flow is unidirectional. A unit sends information to   other unit from which it does not receive any information. There are no feedback loops. They are used in pattern generation/recognition/classification. They have fixed inputs and outputs.</a:t>
            </a:r>
          </a:p>
          <a:p>
            <a:pPr algn="l"/>
            <a:r>
              <a:rPr lang="en-US" sz="2200" b="0" i="0" dirty="0" err="1">
                <a:effectLst/>
                <a:latin typeface="Arial" panose="020B0604020202020204" pitchFamily="34" charset="0"/>
                <a:cs typeface="Arial" panose="020B0604020202020204" pitchFamily="34" charset="0"/>
              </a:rPr>
              <a:t>FeedBack</a:t>
            </a:r>
            <a:r>
              <a:rPr lang="en-US" sz="2200" b="0" i="0" dirty="0">
                <a:effectLst/>
                <a:latin typeface="Arial" panose="020B0604020202020204" pitchFamily="34" charset="0"/>
                <a:cs typeface="Arial" panose="020B0604020202020204" pitchFamily="34" charset="0"/>
              </a:rPr>
              <a:t> ANN</a:t>
            </a:r>
          </a:p>
          <a:p>
            <a:pPr marL="0" indent="0" algn="just">
              <a:buNone/>
            </a:pPr>
            <a:r>
              <a:rPr lang="en-US" sz="2200" b="0" i="0" dirty="0">
                <a:solidFill>
                  <a:srgbClr val="000000"/>
                </a:solidFill>
                <a:effectLst/>
                <a:latin typeface="Arial" panose="020B0604020202020204" pitchFamily="34" charset="0"/>
                <a:cs typeface="Arial" panose="020B0604020202020204" pitchFamily="34" charset="0"/>
              </a:rPr>
              <a:t>Here, feedback loops are allowed. They are used in content addressable memories.</a:t>
            </a:r>
          </a:p>
          <a:p>
            <a:pPr marL="0" indent="0" algn="just">
              <a:buNone/>
            </a:pPr>
            <a:endParaRPr lang="en-US" sz="2400" b="0" i="0" dirty="0">
              <a:solidFill>
                <a:srgbClr val="000000"/>
              </a:solidFill>
              <a:effectLst/>
            </a:endParaRPr>
          </a:p>
          <a:p>
            <a:endParaRPr lang="en-IN" dirty="0"/>
          </a:p>
        </p:txBody>
      </p:sp>
    </p:spTree>
    <p:extLst>
      <p:ext uri="{BB962C8B-B14F-4D97-AF65-F5344CB8AC3E}">
        <p14:creationId xmlns:p14="http://schemas.microsoft.com/office/powerpoint/2010/main" val="48514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A03A-C152-4534-AD54-7F914A476990}"/>
              </a:ext>
            </a:extLst>
          </p:cNvPr>
          <p:cNvSpPr>
            <a:spLocks noGrp="1"/>
          </p:cNvSpPr>
          <p:nvPr>
            <p:ph type="title"/>
          </p:nvPr>
        </p:nvSpPr>
        <p:spPr>
          <a:xfrm>
            <a:off x="941895" y="0"/>
            <a:ext cx="10515600" cy="1325563"/>
          </a:xfrm>
        </p:spPr>
        <p:txBody>
          <a:bodyPr>
            <a:normAutofit fontScale="90000"/>
          </a:bodyPr>
          <a:lstStyle/>
          <a:p>
            <a:r>
              <a:rPr lang="en-US" sz="2400" b="0" i="0" dirty="0">
                <a:solidFill>
                  <a:srgbClr val="000000"/>
                </a:solidFill>
                <a:effectLst/>
                <a:latin typeface="Arial" panose="020B0604020202020204" pitchFamily="34" charset="0"/>
              </a:rPr>
              <a:t>Working:</a:t>
            </a:r>
            <a:br>
              <a:rPr lang="en-US" sz="2400" b="0" i="0" dirty="0">
                <a:solidFill>
                  <a:srgbClr val="000000"/>
                </a:solidFill>
                <a:effectLst/>
                <a:latin typeface="Arial" panose="020B0604020202020204" pitchFamily="34" charset="0"/>
              </a:rPr>
            </a:br>
            <a:r>
              <a:rPr lang="en-US" sz="2400" b="0" i="0" dirty="0">
                <a:solidFill>
                  <a:srgbClr val="000000"/>
                </a:solidFill>
                <a:effectLst/>
                <a:latin typeface="Arial" panose="020B0604020202020204" pitchFamily="34" charset="0"/>
              </a:rPr>
              <a:t>In the topology diagrams shown, each arrow represents a connection between two neurons and indicates the pathway for the flow of information. Each connection has a weight, an integer number that controls the signal between the two neurons.</a:t>
            </a:r>
            <a:br>
              <a:rPr lang="en-US" sz="2400" b="0" i="0" dirty="0">
                <a:solidFill>
                  <a:srgbClr val="000000"/>
                </a:solidFill>
                <a:effectLst/>
                <a:latin typeface="Arial" panose="020B0604020202020204" pitchFamily="34" charset="0"/>
              </a:rPr>
            </a:br>
            <a:r>
              <a:rPr lang="en-US" sz="2400" b="0" i="0" dirty="0">
                <a:solidFill>
                  <a:srgbClr val="000000"/>
                </a:solidFill>
                <a:effectLst/>
                <a:latin typeface="Arial" panose="020B0604020202020204" pitchFamily="34" charset="0"/>
              </a:rPr>
              <a:t>If the network generates a “good or desired” output, there is no need to adjust the weights. However, if the network generates a “poor or undesired” output or an error,</a:t>
            </a:r>
            <a:br>
              <a:rPr lang="en-US" sz="2400" b="0" i="0" dirty="0">
                <a:solidFill>
                  <a:srgbClr val="000000"/>
                </a:solidFill>
                <a:effectLst/>
                <a:latin typeface="Arial" panose="020B0604020202020204" pitchFamily="34" charset="0"/>
              </a:rPr>
            </a:br>
            <a:r>
              <a:rPr lang="en-US" sz="2400" b="0" i="0" dirty="0">
                <a:solidFill>
                  <a:srgbClr val="000000"/>
                </a:solidFill>
                <a:effectLst/>
                <a:latin typeface="Arial" panose="020B0604020202020204" pitchFamily="34" charset="0"/>
              </a:rPr>
              <a:t>then the system alters the weights in order to improve subsequent results</a:t>
            </a:r>
            <a:r>
              <a:rPr lang="en-US" b="0" i="0" dirty="0">
                <a:solidFill>
                  <a:srgbClr val="000000"/>
                </a:solidFill>
                <a:effectLst/>
                <a:latin typeface="Arial" panose="020B0604020202020204" pitchFamily="34" charset="0"/>
              </a:rPr>
              <a:t>.</a:t>
            </a:r>
            <a:br>
              <a:rPr lang="en-US" b="0" i="0" dirty="0">
                <a:solidFill>
                  <a:srgbClr val="000000"/>
                </a:solidFill>
                <a:effectLst/>
                <a:latin typeface="Arial" panose="020B0604020202020204" pitchFamily="34" charset="0"/>
              </a:rPr>
            </a:br>
            <a:endParaRPr lang="en-IN" dirty="0"/>
          </a:p>
        </p:txBody>
      </p:sp>
      <p:pic>
        <p:nvPicPr>
          <p:cNvPr id="3074" name="Picture 2" descr="FeedForward ANN">
            <a:extLst>
              <a:ext uri="{FF2B5EF4-FFF2-40B4-BE49-F238E27FC236}">
                <a16:creationId xmlns:a16="http://schemas.microsoft.com/office/drawing/2014/main" id="{B925B26F-3EF0-40A3-B86D-158A09254D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62573" y="3054285"/>
            <a:ext cx="4836021" cy="3044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34407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45</TotalTime>
  <Words>340</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Arial</vt:lpstr>
      <vt:lpstr>Gill Sans MT</vt:lpstr>
      <vt:lpstr>Gallery</vt:lpstr>
      <vt:lpstr> TOPOLOGIES</vt:lpstr>
      <vt:lpstr>CONCEPT</vt:lpstr>
      <vt:lpstr>CONCEPT</vt:lpstr>
      <vt:lpstr>There are two types of Neural Network topologies − FeedForward and Feedback.</vt:lpstr>
      <vt:lpstr>Working: In the topology diagrams shown, each arrow represents a connection between two neurons and indicates the pathway for the flow of information. Each connection has a weight, an integer number that controls the signal between the two neurons. If the network generates a “good or desired” output, there is no need to adjust the weights. However, if the network generates a “poor or undesired” output or an error, then the system alters the weights in order to improve subsequent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TOPOLOGIES</dc:title>
  <dc:creator>akhileshdesai21@outlook.com</dc:creator>
  <cp:lastModifiedBy>akhileshdesai21@outlook.com</cp:lastModifiedBy>
  <cp:revision>1</cp:revision>
  <dcterms:created xsi:type="dcterms:W3CDTF">2021-11-17T09:25:27Z</dcterms:created>
  <dcterms:modified xsi:type="dcterms:W3CDTF">2021-11-17T10:11:16Z</dcterms:modified>
</cp:coreProperties>
</file>