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C33C57-EE47-4E01-8338-C8F503CADC21}" type="datetimeFigureOut">
              <a:rPr lang="en-IN" smtClean="0"/>
              <a:t>19-11-2021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B60AD62-5103-4AF5-8D59-262E4E82ED41}" type="slidenum">
              <a:rPr lang="en-IN" smtClean="0"/>
              <a:t>‹#›</a:t>
            </a:fld>
            <a:endParaRPr lang="en-IN"/>
          </a:p>
        </p:txBody>
      </p:sp>
    </p:spTree>
    <p:extLst>
      <p:ext uri="{BB962C8B-B14F-4D97-AF65-F5344CB8AC3E}">
        <p14:creationId xmlns:p14="http://schemas.microsoft.com/office/powerpoint/2010/main" val="170441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C33C57-EE47-4E01-8338-C8F503CADC21}"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0AD62-5103-4AF5-8D59-262E4E82ED41}" type="slidenum">
              <a:rPr lang="en-IN" smtClean="0"/>
              <a:t>‹#›</a:t>
            </a:fld>
            <a:endParaRPr lang="en-IN"/>
          </a:p>
        </p:txBody>
      </p:sp>
    </p:spTree>
    <p:extLst>
      <p:ext uri="{BB962C8B-B14F-4D97-AF65-F5344CB8AC3E}">
        <p14:creationId xmlns:p14="http://schemas.microsoft.com/office/powerpoint/2010/main" val="82522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33C57-EE47-4E01-8338-C8F503CADC21}"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0AD62-5103-4AF5-8D59-262E4E82ED41}" type="slidenum">
              <a:rPr lang="en-IN" smtClean="0"/>
              <a:t>‹#›</a:t>
            </a:fld>
            <a:endParaRPr lang="en-IN"/>
          </a:p>
        </p:txBody>
      </p:sp>
    </p:spTree>
    <p:extLst>
      <p:ext uri="{BB962C8B-B14F-4D97-AF65-F5344CB8AC3E}">
        <p14:creationId xmlns:p14="http://schemas.microsoft.com/office/powerpoint/2010/main" val="2173232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33C57-EE47-4E01-8338-C8F503CADC21}"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0AD62-5103-4AF5-8D59-262E4E82ED41}" type="slidenum">
              <a:rPr lang="en-IN" smtClean="0"/>
              <a:t>‹#›</a:t>
            </a:fld>
            <a:endParaRPr lang="en-IN"/>
          </a:p>
        </p:txBody>
      </p:sp>
    </p:spTree>
    <p:extLst>
      <p:ext uri="{BB962C8B-B14F-4D97-AF65-F5344CB8AC3E}">
        <p14:creationId xmlns:p14="http://schemas.microsoft.com/office/powerpoint/2010/main" val="1335748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33C57-EE47-4E01-8338-C8F503CADC21}"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0AD62-5103-4AF5-8D59-262E4E82ED41}" type="slidenum">
              <a:rPr lang="en-IN" smtClean="0"/>
              <a:t>‹#›</a:t>
            </a:fld>
            <a:endParaRPr lang="en-IN"/>
          </a:p>
        </p:txBody>
      </p:sp>
    </p:spTree>
    <p:extLst>
      <p:ext uri="{BB962C8B-B14F-4D97-AF65-F5344CB8AC3E}">
        <p14:creationId xmlns:p14="http://schemas.microsoft.com/office/powerpoint/2010/main" val="1441431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33C57-EE47-4E01-8338-C8F503CADC21}"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0AD62-5103-4AF5-8D59-262E4E82ED41}" type="slidenum">
              <a:rPr lang="en-IN" smtClean="0"/>
              <a:t>‹#›</a:t>
            </a:fld>
            <a:endParaRPr lang="en-IN"/>
          </a:p>
        </p:txBody>
      </p:sp>
    </p:spTree>
    <p:extLst>
      <p:ext uri="{BB962C8B-B14F-4D97-AF65-F5344CB8AC3E}">
        <p14:creationId xmlns:p14="http://schemas.microsoft.com/office/powerpoint/2010/main" val="182271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33C57-EE47-4E01-8338-C8F503CADC21}"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0AD62-5103-4AF5-8D59-262E4E82ED41}" type="slidenum">
              <a:rPr lang="en-IN" smtClean="0"/>
              <a:t>‹#›</a:t>
            </a:fld>
            <a:endParaRPr lang="en-IN"/>
          </a:p>
        </p:txBody>
      </p:sp>
    </p:spTree>
    <p:extLst>
      <p:ext uri="{BB962C8B-B14F-4D97-AF65-F5344CB8AC3E}">
        <p14:creationId xmlns:p14="http://schemas.microsoft.com/office/powerpoint/2010/main" val="3642526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C33C57-EE47-4E01-8338-C8F503CADC21}"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0AD62-5103-4AF5-8D59-262E4E82ED41}" type="slidenum">
              <a:rPr lang="en-IN" smtClean="0"/>
              <a:t>‹#›</a:t>
            </a:fld>
            <a:endParaRPr lang="en-IN"/>
          </a:p>
        </p:txBody>
      </p:sp>
    </p:spTree>
    <p:extLst>
      <p:ext uri="{BB962C8B-B14F-4D97-AF65-F5344CB8AC3E}">
        <p14:creationId xmlns:p14="http://schemas.microsoft.com/office/powerpoint/2010/main" val="3567283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C33C57-EE47-4E01-8338-C8F503CADC21}"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0AD62-5103-4AF5-8D59-262E4E82ED41}" type="slidenum">
              <a:rPr lang="en-IN" smtClean="0"/>
              <a:t>‹#›</a:t>
            </a:fld>
            <a:endParaRPr lang="en-IN"/>
          </a:p>
        </p:txBody>
      </p:sp>
    </p:spTree>
    <p:extLst>
      <p:ext uri="{BB962C8B-B14F-4D97-AF65-F5344CB8AC3E}">
        <p14:creationId xmlns:p14="http://schemas.microsoft.com/office/powerpoint/2010/main" val="232740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C33C57-EE47-4E01-8338-C8F503CADC21}"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B60AD62-5103-4AF5-8D59-262E4E82ED41}" type="slidenum">
              <a:rPr lang="en-IN" smtClean="0"/>
              <a:t>‹#›</a:t>
            </a:fld>
            <a:endParaRPr lang="en-IN"/>
          </a:p>
        </p:txBody>
      </p:sp>
    </p:spTree>
    <p:extLst>
      <p:ext uri="{BB962C8B-B14F-4D97-AF65-F5344CB8AC3E}">
        <p14:creationId xmlns:p14="http://schemas.microsoft.com/office/powerpoint/2010/main" val="249861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33C57-EE47-4E01-8338-C8F503CADC21}"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0AD62-5103-4AF5-8D59-262E4E82ED41}" type="slidenum">
              <a:rPr lang="en-IN" smtClean="0"/>
              <a:t>‹#›</a:t>
            </a:fld>
            <a:endParaRPr lang="en-IN"/>
          </a:p>
        </p:txBody>
      </p:sp>
    </p:spTree>
    <p:extLst>
      <p:ext uri="{BB962C8B-B14F-4D97-AF65-F5344CB8AC3E}">
        <p14:creationId xmlns:p14="http://schemas.microsoft.com/office/powerpoint/2010/main" val="2435794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C33C57-EE47-4E01-8338-C8F503CADC21}"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0AD62-5103-4AF5-8D59-262E4E82ED41}" type="slidenum">
              <a:rPr lang="en-IN" smtClean="0"/>
              <a:t>‹#›</a:t>
            </a:fld>
            <a:endParaRPr lang="en-IN"/>
          </a:p>
        </p:txBody>
      </p:sp>
    </p:spTree>
    <p:extLst>
      <p:ext uri="{BB962C8B-B14F-4D97-AF65-F5344CB8AC3E}">
        <p14:creationId xmlns:p14="http://schemas.microsoft.com/office/powerpoint/2010/main" val="11360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C33C57-EE47-4E01-8338-C8F503CADC21}" type="datetimeFigureOut">
              <a:rPr lang="en-IN" smtClean="0"/>
              <a:t>19-11-2021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60AD62-5103-4AF5-8D59-262E4E82ED41}" type="slidenum">
              <a:rPr lang="en-IN" smtClean="0"/>
              <a:t>‹#›</a:t>
            </a:fld>
            <a:endParaRPr lang="en-IN"/>
          </a:p>
        </p:txBody>
      </p:sp>
    </p:spTree>
    <p:extLst>
      <p:ext uri="{BB962C8B-B14F-4D97-AF65-F5344CB8AC3E}">
        <p14:creationId xmlns:p14="http://schemas.microsoft.com/office/powerpoint/2010/main" val="150772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C33C57-EE47-4E01-8338-C8F503CADC21}" type="datetimeFigureOut">
              <a:rPr lang="en-IN" smtClean="0"/>
              <a:t>19-11-2021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60AD62-5103-4AF5-8D59-262E4E82ED41}" type="slidenum">
              <a:rPr lang="en-IN" smtClean="0"/>
              <a:t>‹#›</a:t>
            </a:fld>
            <a:endParaRPr lang="en-IN"/>
          </a:p>
        </p:txBody>
      </p:sp>
    </p:spTree>
    <p:extLst>
      <p:ext uri="{BB962C8B-B14F-4D97-AF65-F5344CB8AC3E}">
        <p14:creationId xmlns:p14="http://schemas.microsoft.com/office/powerpoint/2010/main" val="301189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33C57-EE47-4E01-8338-C8F503CADC21}" type="datetimeFigureOut">
              <a:rPr lang="en-IN" smtClean="0"/>
              <a:t>19-11-2021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60AD62-5103-4AF5-8D59-262E4E82ED41}" type="slidenum">
              <a:rPr lang="en-IN" smtClean="0"/>
              <a:t>‹#›</a:t>
            </a:fld>
            <a:endParaRPr lang="en-IN"/>
          </a:p>
        </p:txBody>
      </p:sp>
    </p:spTree>
    <p:extLst>
      <p:ext uri="{BB962C8B-B14F-4D97-AF65-F5344CB8AC3E}">
        <p14:creationId xmlns:p14="http://schemas.microsoft.com/office/powerpoint/2010/main" val="321759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C33C57-EE47-4E01-8338-C8F503CADC21}"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0AD62-5103-4AF5-8D59-262E4E82ED41}" type="slidenum">
              <a:rPr lang="en-IN" smtClean="0"/>
              <a:t>‹#›</a:t>
            </a:fld>
            <a:endParaRPr lang="en-IN"/>
          </a:p>
        </p:txBody>
      </p:sp>
    </p:spTree>
    <p:extLst>
      <p:ext uri="{BB962C8B-B14F-4D97-AF65-F5344CB8AC3E}">
        <p14:creationId xmlns:p14="http://schemas.microsoft.com/office/powerpoint/2010/main" val="798077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C33C57-EE47-4E01-8338-C8F503CADC21}"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0AD62-5103-4AF5-8D59-262E4E82ED41}" type="slidenum">
              <a:rPr lang="en-IN" smtClean="0"/>
              <a:t>‹#›</a:t>
            </a:fld>
            <a:endParaRPr lang="en-IN"/>
          </a:p>
        </p:txBody>
      </p:sp>
    </p:spTree>
    <p:extLst>
      <p:ext uri="{BB962C8B-B14F-4D97-AF65-F5344CB8AC3E}">
        <p14:creationId xmlns:p14="http://schemas.microsoft.com/office/powerpoint/2010/main" val="108222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C33C57-EE47-4E01-8338-C8F503CADC21}" type="datetimeFigureOut">
              <a:rPr lang="en-IN" smtClean="0"/>
              <a:t>19-11-2021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60AD62-5103-4AF5-8D59-262E4E82ED41}" type="slidenum">
              <a:rPr lang="en-IN" smtClean="0"/>
              <a:t>‹#›</a:t>
            </a:fld>
            <a:endParaRPr lang="en-IN"/>
          </a:p>
        </p:txBody>
      </p:sp>
    </p:spTree>
    <p:extLst>
      <p:ext uri="{BB962C8B-B14F-4D97-AF65-F5344CB8AC3E}">
        <p14:creationId xmlns:p14="http://schemas.microsoft.com/office/powerpoint/2010/main" val="602538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41FE-3A53-48F2-B2FC-E60ED22FCD1E}"/>
              </a:ext>
            </a:extLst>
          </p:cNvPr>
          <p:cNvSpPr>
            <a:spLocks noGrp="1"/>
          </p:cNvSpPr>
          <p:nvPr>
            <p:ph type="ctrTitle"/>
          </p:nvPr>
        </p:nvSpPr>
        <p:spPr>
          <a:xfrm>
            <a:off x="1524000" y="851647"/>
            <a:ext cx="9144000" cy="1089492"/>
          </a:xfrm>
        </p:spPr>
        <p:txBody>
          <a:bodyPr/>
          <a:lstStyle/>
          <a:p>
            <a:r>
              <a:rPr lang="en-US" dirty="0"/>
              <a:t>CNN LAYERS</a:t>
            </a:r>
            <a:endParaRPr lang="en-IN" dirty="0"/>
          </a:p>
        </p:txBody>
      </p:sp>
      <p:sp>
        <p:nvSpPr>
          <p:cNvPr id="3" name="Subtitle 2">
            <a:extLst>
              <a:ext uri="{FF2B5EF4-FFF2-40B4-BE49-F238E27FC236}">
                <a16:creationId xmlns:a16="http://schemas.microsoft.com/office/drawing/2014/main" id="{E0EFF775-714B-4839-9893-CE64EEF72BA9}"/>
              </a:ext>
            </a:extLst>
          </p:cNvPr>
          <p:cNvSpPr>
            <a:spLocks noGrp="1"/>
          </p:cNvSpPr>
          <p:nvPr>
            <p:ph type="subTitle" idx="1"/>
          </p:nvPr>
        </p:nvSpPr>
        <p:spPr>
          <a:xfrm>
            <a:off x="1972235" y="2320085"/>
            <a:ext cx="9144000" cy="1655762"/>
          </a:xfrm>
        </p:spPr>
        <p:txBody>
          <a:bodyPr>
            <a:noAutofit/>
          </a:bodyPr>
          <a:lstStyle/>
          <a:p>
            <a:r>
              <a:rPr lang="en-US" sz="2600" i="0" dirty="0">
                <a:solidFill>
                  <a:srgbClr val="202124"/>
                </a:solidFill>
                <a:effectLst/>
                <a:latin typeface="arial" panose="020B0604020202020204" pitchFamily="34" charset="0"/>
              </a:rPr>
              <a:t>Convolutional layers are the layers where filters are applied to the original image, or to other feature maps in a deep CNN. This is where most of the user-specified parameters are in the network. The most important parameters are the number of kernels and the size of the kernels.</a:t>
            </a:r>
            <a:endParaRPr lang="en-IN" sz="2600" dirty="0"/>
          </a:p>
        </p:txBody>
      </p:sp>
    </p:spTree>
    <p:extLst>
      <p:ext uri="{BB962C8B-B14F-4D97-AF65-F5344CB8AC3E}">
        <p14:creationId xmlns:p14="http://schemas.microsoft.com/office/powerpoint/2010/main" val="3986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9B0E-93A7-48AA-8C67-D6AF74B61EB6}"/>
              </a:ext>
            </a:extLst>
          </p:cNvPr>
          <p:cNvSpPr>
            <a:spLocks noGrp="1"/>
          </p:cNvSpPr>
          <p:nvPr>
            <p:ph type="title"/>
          </p:nvPr>
        </p:nvSpPr>
        <p:spPr/>
        <p:txBody>
          <a:bodyPr>
            <a:normAutofit/>
          </a:bodyPr>
          <a:lstStyle/>
          <a:p>
            <a:r>
              <a:rPr lang="en-US" sz="2400" i="0" dirty="0">
                <a:solidFill>
                  <a:srgbClr val="202124"/>
                </a:solidFill>
                <a:effectLst/>
                <a:latin typeface="arial" panose="020B0604020202020204" pitchFamily="34" charset="0"/>
              </a:rPr>
              <a:t>The different layers of a CNN. There are four types of layers for a convolutional neural network: the convolutional layer, the pooling layer, Activation layer and the fully-connected layer.</a:t>
            </a:r>
            <a:endParaRPr lang="en-IN" sz="2400" dirty="0"/>
          </a:p>
        </p:txBody>
      </p:sp>
      <p:sp>
        <p:nvSpPr>
          <p:cNvPr id="3" name="Content Placeholder 2">
            <a:extLst>
              <a:ext uri="{FF2B5EF4-FFF2-40B4-BE49-F238E27FC236}">
                <a16:creationId xmlns:a16="http://schemas.microsoft.com/office/drawing/2014/main" id="{6423E2D9-FA65-4FF8-A7F6-DE73C5280E5C}"/>
              </a:ext>
            </a:extLst>
          </p:cNvPr>
          <p:cNvSpPr>
            <a:spLocks noGrp="1"/>
          </p:cNvSpPr>
          <p:nvPr>
            <p:ph idx="1"/>
          </p:nvPr>
        </p:nvSpPr>
        <p:spPr/>
        <p:txBody>
          <a:bodyPr>
            <a:normAutofit fontScale="92500" lnSpcReduction="20000"/>
          </a:bodyPr>
          <a:lstStyle/>
          <a:p>
            <a:pPr marL="0" indent="0">
              <a:buNone/>
            </a:pPr>
            <a:r>
              <a:rPr lang="en-US" sz="2400" dirty="0">
                <a:solidFill>
                  <a:srgbClr val="202124"/>
                </a:solidFill>
                <a:latin typeface="arial" panose="020B0604020202020204" pitchFamily="34" charset="0"/>
              </a:rPr>
              <a:t>1) Convolution layer</a:t>
            </a:r>
            <a:endParaRPr lang="en-US" sz="2400" i="0" dirty="0">
              <a:solidFill>
                <a:srgbClr val="202124"/>
              </a:solidFill>
              <a:effectLst/>
              <a:latin typeface="arial" panose="020B0604020202020204" pitchFamily="34" charset="0"/>
            </a:endParaRPr>
          </a:p>
          <a:p>
            <a:r>
              <a:rPr lang="en-US" sz="2400" i="0" dirty="0">
                <a:solidFill>
                  <a:srgbClr val="202124"/>
                </a:solidFill>
                <a:effectLst/>
                <a:latin typeface="arial" panose="020B0604020202020204" pitchFamily="34" charset="0"/>
              </a:rPr>
              <a:t>A convolutional layer contains a set of filters whose parameters need to be learned. The height and weight of the filters are smaller than those of the input volume. Each filter is convolved with the input volume to compute an activation map made of neurons.</a:t>
            </a:r>
          </a:p>
          <a:p>
            <a:r>
              <a:rPr lang="en-US" sz="2400" i="0" dirty="0">
                <a:solidFill>
                  <a:srgbClr val="202124"/>
                </a:solidFill>
                <a:effectLst/>
                <a:latin typeface="arial" panose="020B0604020202020204" pitchFamily="34" charset="0"/>
              </a:rPr>
              <a:t>Convolution is the first layer to extract features from an input image. Convolution preserves the relationship between pixels by learning image features using small squares of input data. It is a mathematical operation that takes two inputs such as image matrix and a filter or kernel.</a:t>
            </a:r>
            <a:endParaRPr lang="en-US" sz="2400" dirty="0">
              <a:solidFill>
                <a:srgbClr val="202124"/>
              </a:solidFill>
              <a:latin typeface="arial" panose="020B0604020202020204" pitchFamily="34" charset="0"/>
            </a:endParaRPr>
          </a:p>
          <a:p>
            <a:endParaRPr lang="en-IN" sz="2400" dirty="0"/>
          </a:p>
        </p:txBody>
      </p:sp>
    </p:spTree>
    <p:extLst>
      <p:ext uri="{BB962C8B-B14F-4D97-AF65-F5344CB8AC3E}">
        <p14:creationId xmlns:p14="http://schemas.microsoft.com/office/powerpoint/2010/main" val="1340877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D9F12-EDCB-413B-B503-526C706AAA45}"/>
              </a:ext>
            </a:extLst>
          </p:cNvPr>
          <p:cNvSpPr>
            <a:spLocks noGrp="1"/>
          </p:cNvSpPr>
          <p:nvPr>
            <p:ph type="title"/>
          </p:nvPr>
        </p:nvSpPr>
        <p:spPr>
          <a:xfrm>
            <a:off x="1160930" y="4275396"/>
            <a:ext cx="10515600" cy="1325563"/>
          </a:xfrm>
        </p:spPr>
        <p:txBody>
          <a:bodyPr>
            <a:normAutofit fontScale="90000"/>
          </a:bodyPr>
          <a:lstStyle/>
          <a:p>
            <a:r>
              <a:rPr lang="en-US" sz="2400" i="0" dirty="0">
                <a:solidFill>
                  <a:srgbClr val="202124"/>
                </a:solidFill>
                <a:effectLst/>
                <a:latin typeface="arial" panose="020B0604020202020204" pitchFamily="34" charset="0"/>
              </a:rPr>
              <a:t>2) Activation layer</a:t>
            </a:r>
            <a:br>
              <a:rPr lang="en-US" sz="2400" i="0" dirty="0">
                <a:solidFill>
                  <a:srgbClr val="202124"/>
                </a:solidFill>
                <a:effectLst/>
                <a:latin typeface="arial" panose="020B0604020202020204" pitchFamily="34" charset="0"/>
              </a:rPr>
            </a:br>
            <a:br>
              <a:rPr lang="en-US" sz="2400" i="0" dirty="0">
                <a:solidFill>
                  <a:srgbClr val="202124"/>
                </a:solidFill>
                <a:effectLst/>
                <a:latin typeface="arial" panose="020B0604020202020204" pitchFamily="34" charset="0"/>
              </a:rPr>
            </a:br>
            <a:r>
              <a:rPr lang="en-US" sz="2400" i="0" dirty="0">
                <a:solidFill>
                  <a:srgbClr val="202124"/>
                </a:solidFill>
                <a:effectLst/>
                <a:latin typeface="arial" panose="020B0604020202020204" pitchFamily="34" charset="0"/>
              </a:rPr>
              <a:t>A non-linearity layer in a convolutional neural network consists of an activation function that takes the feature map generated by the convolutional layer and creates the activation map as its output.</a:t>
            </a:r>
            <a:endParaRPr lang="en-IN" sz="2400" dirty="0"/>
          </a:p>
        </p:txBody>
      </p:sp>
      <p:pic>
        <p:nvPicPr>
          <p:cNvPr id="2050" name="Picture 2" descr="Basic CNN Architecture: Explaining 5 Layers of Convolutional Neural Network  | upGrad blog">
            <a:extLst>
              <a:ext uri="{FF2B5EF4-FFF2-40B4-BE49-F238E27FC236}">
                <a16:creationId xmlns:a16="http://schemas.microsoft.com/office/drawing/2014/main" id="{EC37DFDB-2AFB-41AC-9B88-160A793B6B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2877" y="286871"/>
            <a:ext cx="7886246" cy="3207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48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B51D-7AC3-4085-ACEC-968FB24E9C3D}"/>
              </a:ext>
            </a:extLst>
          </p:cNvPr>
          <p:cNvSpPr>
            <a:spLocks noGrp="1"/>
          </p:cNvSpPr>
          <p:nvPr>
            <p:ph type="title"/>
          </p:nvPr>
        </p:nvSpPr>
        <p:spPr/>
        <p:txBody>
          <a:bodyPr>
            <a:normAutofit/>
          </a:bodyPr>
          <a:lstStyle/>
          <a:p>
            <a:r>
              <a:rPr lang="en-US" sz="2400" i="0" dirty="0">
                <a:solidFill>
                  <a:srgbClr val="202124"/>
                </a:solidFill>
                <a:effectLst/>
                <a:latin typeface="arial" panose="020B0604020202020204" pitchFamily="34" charset="0"/>
              </a:rPr>
              <a:t>An activation function in a neural network defines how the weighted sum of the input is transformed into an output from a node or nodes in a layer of the network.</a:t>
            </a:r>
            <a:endParaRPr lang="en-IN" sz="2400" dirty="0"/>
          </a:p>
        </p:txBody>
      </p:sp>
      <p:pic>
        <p:nvPicPr>
          <p:cNvPr id="3074" name="Picture 2" descr="How to Choose an Activation Function for Deep Learning">
            <a:extLst>
              <a:ext uri="{FF2B5EF4-FFF2-40B4-BE49-F238E27FC236}">
                <a16:creationId xmlns:a16="http://schemas.microsoft.com/office/drawing/2014/main" id="{1A866D76-CF19-47DD-AAA9-A6E5EE0F54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0212" y="2438399"/>
            <a:ext cx="5360894" cy="353209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lyzing different types of activation functions in neural networks — which  one to prefer? | by vikashraj luhaniwal | Towards Data Science">
            <a:extLst>
              <a:ext uri="{FF2B5EF4-FFF2-40B4-BE49-F238E27FC236}">
                <a16:creationId xmlns:a16="http://schemas.microsoft.com/office/drawing/2014/main" id="{0801942D-0DBF-43CC-87AF-AD90D4C157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106" y="2438399"/>
            <a:ext cx="5360894" cy="301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29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CEE2-C727-4EF3-ABAD-0DC58CB623C2}"/>
              </a:ext>
            </a:extLst>
          </p:cNvPr>
          <p:cNvSpPr>
            <a:spLocks noGrp="1"/>
          </p:cNvSpPr>
          <p:nvPr>
            <p:ph type="title"/>
          </p:nvPr>
        </p:nvSpPr>
        <p:spPr>
          <a:xfrm>
            <a:off x="838200" y="896190"/>
            <a:ext cx="10515600" cy="1325563"/>
          </a:xfrm>
        </p:spPr>
        <p:txBody>
          <a:bodyPr>
            <a:noAutofit/>
          </a:bodyPr>
          <a:lstStyle/>
          <a:p>
            <a:r>
              <a:rPr lang="en-US" sz="2400" i="0" dirty="0">
                <a:solidFill>
                  <a:srgbClr val="202124"/>
                </a:solidFill>
                <a:effectLst/>
                <a:latin typeface="arial" panose="020B0604020202020204" pitchFamily="34" charset="0"/>
              </a:rPr>
              <a:t>3) Pooling layer</a:t>
            </a:r>
            <a:br>
              <a:rPr lang="en-US" sz="2400" i="0" dirty="0">
                <a:solidFill>
                  <a:srgbClr val="202124"/>
                </a:solidFill>
                <a:effectLst/>
                <a:latin typeface="arial" panose="020B0604020202020204" pitchFamily="34" charset="0"/>
              </a:rPr>
            </a:br>
            <a:br>
              <a:rPr lang="en-US" sz="2400" i="0" dirty="0">
                <a:solidFill>
                  <a:srgbClr val="202124"/>
                </a:solidFill>
                <a:effectLst/>
                <a:latin typeface="arial" panose="020B0604020202020204" pitchFamily="34" charset="0"/>
              </a:rPr>
            </a:br>
            <a:r>
              <a:rPr lang="en-US" sz="2400" i="0" dirty="0">
                <a:solidFill>
                  <a:srgbClr val="202124"/>
                </a:solidFill>
                <a:effectLst/>
                <a:latin typeface="arial" panose="020B0604020202020204" pitchFamily="34" charset="0"/>
              </a:rPr>
              <a:t>A pooling layer is a new layer added after the convolutional layer. Specifically, after a nonlinearity (e.g. </a:t>
            </a:r>
            <a:r>
              <a:rPr lang="en-US" sz="2400" i="0" dirty="0" err="1">
                <a:solidFill>
                  <a:srgbClr val="202124"/>
                </a:solidFill>
                <a:effectLst/>
                <a:latin typeface="arial" panose="020B0604020202020204" pitchFamily="34" charset="0"/>
              </a:rPr>
              <a:t>ReLU</a:t>
            </a:r>
            <a:r>
              <a:rPr lang="en-US" sz="2400" i="0" dirty="0">
                <a:solidFill>
                  <a:srgbClr val="202124"/>
                </a:solidFill>
                <a:effectLst/>
                <a:latin typeface="arial" panose="020B0604020202020204" pitchFamily="34" charset="0"/>
              </a:rPr>
              <a:t>) has been applied to the feature maps output by a convolutional layer; for example the layers in a model may look as follows: Input Image. Convolutional Layer.</a:t>
            </a:r>
            <a:endParaRPr lang="en-IN" sz="2400" dirty="0"/>
          </a:p>
        </p:txBody>
      </p:sp>
      <p:sp>
        <p:nvSpPr>
          <p:cNvPr id="3" name="Content Placeholder 2">
            <a:extLst>
              <a:ext uri="{FF2B5EF4-FFF2-40B4-BE49-F238E27FC236}">
                <a16:creationId xmlns:a16="http://schemas.microsoft.com/office/drawing/2014/main" id="{BF52AF08-5234-4702-A1D7-44BE9F06D003}"/>
              </a:ext>
            </a:extLst>
          </p:cNvPr>
          <p:cNvSpPr>
            <a:spLocks noGrp="1"/>
          </p:cNvSpPr>
          <p:nvPr>
            <p:ph idx="1"/>
          </p:nvPr>
        </p:nvSpPr>
        <p:spPr>
          <a:xfrm>
            <a:off x="838200" y="2802777"/>
            <a:ext cx="10515600" cy="4351338"/>
          </a:xfrm>
        </p:spPr>
        <p:txBody>
          <a:bodyPr>
            <a:normAutofit/>
          </a:bodyPr>
          <a:lstStyle/>
          <a:p>
            <a:r>
              <a:rPr lang="en-US" sz="2400" i="0" dirty="0">
                <a:solidFill>
                  <a:srgbClr val="202124"/>
                </a:solidFill>
                <a:effectLst/>
                <a:latin typeface="arial" panose="020B0604020202020204" pitchFamily="34" charset="0"/>
              </a:rPr>
              <a:t>Pooling layers are used to reduce the dimensions of the feature maps. Thus, it reduces the number of parameters to learn and the amount of computation performed in the network. The pooling layer </a:t>
            </a:r>
            <a:r>
              <a:rPr lang="en-US" sz="2400" i="0" dirty="0" err="1">
                <a:solidFill>
                  <a:srgbClr val="202124"/>
                </a:solidFill>
                <a:effectLst/>
                <a:latin typeface="arial" panose="020B0604020202020204" pitchFamily="34" charset="0"/>
              </a:rPr>
              <a:t>summarises</a:t>
            </a:r>
            <a:r>
              <a:rPr lang="en-US" sz="2400" i="0" dirty="0">
                <a:solidFill>
                  <a:srgbClr val="202124"/>
                </a:solidFill>
                <a:effectLst/>
                <a:latin typeface="arial" panose="020B0604020202020204" pitchFamily="34" charset="0"/>
              </a:rPr>
              <a:t> the features present in a region of the feature map generated by a convolution layer.</a:t>
            </a:r>
            <a:endParaRPr lang="en-IN" sz="2400" dirty="0"/>
          </a:p>
        </p:txBody>
      </p:sp>
    </p:spTree>
    <p:extLst>
      <p:ext uri="{BB962C8B-B14F-4D97-AF65-F5344CB8AC3E}">
        <p14:creationId xmlns:p14="http://schemas.microsoft.com/office/powerpoint/2010/main" val="59962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D6267-5CF8-4CFB-B886-048BC5821299}"/>
              </a:ext>
            </a:extLst>
          </p:cNvPr>
          <p:cNvSpPr>
            <a:spLocks noGrp="1"/>
          </p:cNvSpPr>
          <p:nvPr>
            <p:ph type="title"/>
          </p:nvPr>
        </p:nvSpPr>
        <p:spPr>
          <a:xfrm>
            <a:off x="3055507" y="421341"/>
            <a:ext cx="4592843" cy="628632"/>
          </a:xfrm>
        </p:spPr>
        <p:txBody>
          <a:bodyPr>
            <a:normAutofit/>
          </a:bodyPr>
          <a:lstStyle/>
          <a:p>
            <a:r>
              <a:rPr lang="en-US" sz="3000" dirty="0"/>
              <a:t>Pooling layer</a:t>
            </a:r>
            <a:endParaRPr lang="en-IN" sz="3000" dirty="0"/>
          </a:p>
        </p:txBody>
      </p:sp>
      <p:sp>
        <p:nvSpPr>
          <p:cNvPr id="3" name="Content Placeholder 2">
            <a:extLst>
              <a:ext uri="{FF2B5EF4-FFF2-40B4-BE49-F238E27FC236}">
                <a16:creationId xmlns:a16="http://schemas.microsoft.com/office/drawing/2014/main" id="{4D7F4135-B4BB-44DD-8A6D-0754A01D3DF5}"/>
              </a:ext>
            </a:extLst>
          </p:cNvPr>
          <p:cNvSpPr>
            <a:spLocks noGrp="1"/>
          </p:cNvSpPr>
          <p:nvPr>
            <p:ph idx="1"/>
          </p:nvPr>
        </p:nvSpPr>
        <p:spPr>
          <a:xfrm>
            <a:off x="954741" y="2714795"/>
            <a:ext cx="10515600" cy="4351338"/>
          </a:xfrm>
        </p:spPr>
        <p:txBody>
          <a:bodyPr>
            <a:normAutofit/>
          </a:bodyPr>
          <a:lstStyle/>
          <a:p>
            <a:pPr marL="0" indent="0">
              <a:buNone/>
            </a:pPr>
            <a:r>
              <a:rPr lang="en-US" sz="2400" i="0" dirty="0">
                <a:solidFill>
                  <a:srgbClr val="202124"/>
                </a:solidFill>
                <a:effectLst/>
                <a:latin typeface="arial" panose="020B0604020202020204" pitchFamily="34" charset="0"/>
              </a:rPr>
              <a:t>4) Fully Connected layer</a:t>
            </a:r>
          </a:p>
          <a:p>
            <a:r>
              <a:rPr lang="en-US" sz="2400" i="0" dirty="0">
                <a:solidFill>
                  <a:srgbClr val="202124"/>
                </a:solidFill>
                <a:effectLst/>
                <a:latin typeface="arial" panose="020B0604020202020204" pitchFamily="34" charset="0"/>
              </a:rPr>
              <a:t>Fully Connected Layer is simply, feed forward neural networks. Fully Connected Layers form the last few layers in the network. The input to the fully connected layer is the output from the final Pooling or Convolutional Layer, which is flattened and then fed into the fully connected layer.</a:t>
            </a:r>
            <a:endParaRPr lang="en-IN" sz="2400" dirty="0"/>
          </a:p>
        </p:txBody>
      </p:sp>
      <p:pic>
        <p:nvPicPr>
          <p:cNvPr id="5122" name="Picture 2" descr="CNN | Introduction to Pooling Layer - GeeksforGeeks">
            <a:extLst>
              <a:ext uri="{FF2B5EF4-FFF2-40B4-BE49-F238E27FC236}">
                <a16:creationId xmlns:a16="http://schemas.microsoft.com/office/drawing/2014/main" id="{EEDB06D0-5C1D-4DB8-8602-0776FBA47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755" y="1191635"/>
            <a:ext cx="6194610" cy="206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22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42D8-2D2E-44FC-BD0E-1A128F52C3CA}"/>
              </a:ext>
            </a:extLst>
          </p:cNvPr>
          <p:cNvSpPr>
            <a:spLocks noGrp="1"/>
          </p:cNvSpPr>
          <p:nvPr>
            <p:ph type="title"/>
          </p:nvPr>
        </p:nvSpPr>
        <p:spPr>
          <a:xfrm>
            <a:off x="1268506" y="734825"/>
            <a:ext cx="10515600" cy="1325563"/>
          </a:xfrm>
        </p:spPr>
        <p:txBody>
          <a:bodyPr>
            <a:noAutofit/>
          </a:bodyPr>
          <a:lstStyle/>
          <a:p>
            <a:r>
              <a:rPr lang="en-US" sz="2400" i="0" dirty="0">
                <a:solidFill>
                  <a:srgbClr val="202124"/>
                </a:solidFill>
                <a:effectLst/>
                <a:latin typeface="arial" panose="020B0604020202020204" pitchFamily="34" charset="0"/>
              </a:rPr>
              <a:t>Fully Connected layers in a neural networks are those layers where all the inputs from one layer are connected to every activation unit of the next layer. In most popular machine learning models, the last few layers are full connected layers which compiles the data extracted by previous layers to form the final output.</a:t>
            </a:r>
            <a:endParaRPr lang="en-IN" sz="2400" dirty="0"/>
          </a:p>
        </p:txBody>
      </p:sp>
      <p:pic>
        <p:nvPicPr>
          <p:cNvPr id="6146" name="Picture 2" descr="Fully Connected Layer: The brute force layer of a Machine Learning model">
            <a:extLst>
              <a:ext uri="{FF2B5EF4-FFF2-40B4-BE49-F238E27FC236}">
                <a16:creationId xmlns:a16="http://schemas.microsoft.com/office/drawing/2014/main" id="{AA93AC39-0F0E-4AC8-9A77-55AF3A570A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5318" y="2495830"/>
            <a:ext cx="8041341"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808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TotalTime>
  <Words>492</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vt:lpstr>
      <vt:lpstr>Corbel</vt:lpstr>
      <vt:lpstr>Parallax</vt:lpstr>
      <vt:lpstr>CNN LAYERS</vt:lpstr>
      <vt:lpstr>The different layers of a CNN. There are four types of layers for a convolutional neural network: the convolutional layer, the pooling layer, Activation layer and the fully-connected layer.</vt:lpstr>
      <vt:lpstr>2) Activation layer  A non-linearity layer in a convolutional neural network consists of an activation function that takes the feature map generated by the convolutional layer and creates the activation map as its output.</vt:lpstr>
      <vt:lpstr>An activation function in a neural network defines how the weighted sum of the input is transformed into an output from a node or nodes in a layer of the network.</vt:lpstr>
      <vt:lpstr>3) Pooling layer  A pooling layer is a new layer added after the convolutional layer. Specifically, after a nonlinearity (e.g. ReLU) has been applied to the feature maps output by a convolutional layer; for example the layers in a model may look as follows: Input Image. Convolutional Layer.</vt:lpstr>
      <vt:lpstr>Pooling layer</vt:lpstr>
      <vt:lpstr>Fully Connected layers in a neural networks are those layers where all the inputs from one layer are connected to every activation unit of the next layer. In most popular machine learning models, the last few layers are full connected layers which compiles the data extracted by previous layers to form the final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 LAYERS</dc:title>
  <dc:creator>akhileshdesai21@outlook.com</dc:creator>
  <cp:lastModifiedBy>akhileshdesai21@outlook.com</cp:lastModifiedBy>
  <cp:revision>1</cp:revision>
  <dcterms:created xsi:type="dcterms:W3CDTF">2021-11-19T14:30:08Z</dcterms:created>
  <dcterms:modified xsi:type="dcterms:W3CDTF">2021-11-19T14:34:51Z</dcterms:modified>
</cp:coreProperties>
</file>