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83277-87D0-4248-9B96-096C26B929BB}"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F6AC829-50B4-4B5F-AF89-A3350663AC4C}" type="slidenum">
              <a:rPr lang="en-IN" smtClean="0"/>
              <a:t>‹#›</a:t>
            </a:fld>
            <a:endParaRPr lang="en-IN"/>
          </a:p>
        </p:txBody>
      </p:sp>
    </p:spTree>
    <p:extLst>
      <p:ext uri="{BB962C8B-B14F-4D97-AF65-F5344CB8AC3E}">
        <p14:creationId xmlns:p14="http://schemas.microsoft.com/office/powerpoint/2010/main" val="26662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83277-87D0-4248-9B96-096C26B929BB}"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257588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83277-87D0-4248-9B96-096C26B929BB}"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218347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83277-87D0-4248-9B96-096C26B929BB}"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4399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583277-87D0-4248-9B96-096C26B929BB}" type="datetimeFigureOut">
              <a:rPr lang="en-IN" smtClean="0"/>
              <a:t>24-11-2021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F6AC829-50B4-4B5F-AF89-A3350663AC4C}" type="slidenum">
              <a:rPr lang="en-IN" smtClean="0"/>
              <a:t>‹#›</a:t>
            </a:fld>
            <a:endParaRPr lang="en-IN"/>
          </a:p>
        </p:txBody>
      </p:sp>
    </p:spTree>
    <p:extLst>
      <p:ext uri="{BB962C8B-B14F-4D97-AF65-F5344CB8AC3E}">
        <p14:creationId xmlns:p14="http://schemas.microsoft.com/office/powerpoint/2010/main" val="319670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83277-87D0-4248-9B96-096C26B929BB}"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57093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83277-87D0-4248-9B96-096C26B929BB}"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294697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83277-87D0-4248-9B96-096C26B929BB}"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3759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83277-87D0-4248-9B96-096C26B929BB}"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234265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83277-87D0-4248-9B96-096C26B929BB}"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108992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83277-87D0-4248-9B96-096C26B929BB}" type="datetimeFigureOut">
              <a:rPr lang="en-IN" smtClean="0"/>
              <a:t>24-11-2021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6AC829-50B4-4B5F-AF89-A3350663AC4C}" type="slidenum">
              <a:rPr lang="en-IN" smtClean="0"/>
              <a:t>‹#›</a:t>
            </a:fld>
            <a:endParaRPr lang="en-IN"/>
          </a:p>
        </p:txBody>
      </p:sp>
    </p:spTree>
    <p:extLst>
      <p:ext uri="{BB962C8B-B14F-4D97-AF65-F5344CB8AC3E}">
        <p14:creationId xmlns:p14="http://schemas.microsoft.com/office/powerpoint/2010/main" val="10937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583277-87D0-4248-9B96-096C26B929BB}" type="datetimeFigureOut">
              <a:rPr lang="en-IN" smtClean="0"/>
              <a:t>24-11-2021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F6AC829-50B4-4B5F-AF89-A3350663AC4C}" type="slidenum">
              <a:rPr lang="en-IN" smtClean="0"/>
              <a:t>‹#›</a:t>
            </a:fld>
            <a:endParaRPr lang="en-IN"/>
          </a:p>
        </p:txBody>
      </p:sp>
    </p:spTree>
    <p:extLst>
      <p:ext uri="{BB962C8B-B14F-4D97-AF65-F5344CB8AC3E}">
        <p14:creationId xmlns:p14="http://schemas.microsoft.com/office/powerpoint/2010/main" val="3600529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7107-65FB-4290-8C77-D130DD331AB0}"/>
              </a:ext>
            </a:extLst>
          </p:cNvPr>
          <p:cNvSpPr>
            <a:spLocks noGrp="1"/>
          </p:cNvSpPr>
          <p:nvPr>
            <p:ph type="ctrTitle"/>
          </p:nvPr>
        </p:nvSpPr>
        <p:spPr>
          <a:xfrm>
            <a:off x="1524000" y="1783976"/>
            <a:ext cx="9144000" cy="1471986"/>
          </a:xfrm>
        </p:spPr>
        <p:txBody>
          <a:bodyPr>
            <a:normAutofit fontScale="90000"/>
          </a:bodyPr>
          <a:lstStyle/>
          <a:p>
            <a:r>
              <a:rPr lang="en-US" sz="8000" b="1" dirty="0">
                <a:latin typeface="Arial" panose="020B0604020202020204" pitchFamily="34" charset="0"/>
                <a:cs typeface="Arial" panose="020B0604020202020204" pitchFamily="34" charset="0"/>
              </a:rPr>
              <a:t>CNN Architecture</a:t>
            </a:r>
            <a:endParaRPr lang="en-IN" sz="8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41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0F4B7-70D0-4B1A-963E-0C5847AB350C}"/>
              </a:ext>
            </a:extLst>
          </p:cNvPr>
          <p:cNvSpPr>
            <a:spLocks noGrp="1"/>
          </p:cNvSpPr>
          <p:nvPr>
            <p:ph idx="1"/>
          </p:nvPr>
        </p:nvSpPr>
        <p:spPr>
          <a:xfrm>
            <a:off x="838200" y="2842093"/>
            <a:ext cx="10515600" cy="3576637"/>
          </a:xfrm>
        </p:spPr>
        <p:txBody>
          <a:bodyPr>
            <a:normAutofit/>
          </a:bodyPr>
          <a:lstStyle/>
          <a:p>
            <a:r>
              <a:rPr lang="en-US" sz="2200" dirty="0">
                <a:solidFill>
                  <a:srgbClr val="292929"/>
                </a:solidFill>
                <a:effectLst/>
                <a:latin typeface="Arial" panose="020B0604020202020204" pitchFamily="34" charset="0"/>
                <a:cs typeface="Arial" panose="020B0604020202020204" pitchFamily="34" charset="0"/>
              </a:rPr>
              <a:t>LeNet-5 is one of the simplest architectures. It has 2 convolutional and 3 fully-connected layers (hence “5” — it is very common for the names of neural networks to be derived from the number of convolutional and fully connected layers that they have). The average-pooling layer as we know it now was called a sub-sampling layer and it had trainable weights (which isn’t the current practice of designing CNNs nowadays). This architecture has about 60,000 parameters.</a:t>
            </a:r>
          </a:p>
          <a:p>
            <a:pPr algn="l">
              <a:buFont typeface="Arial" panose="020B0604020202020204" pitchFamily="34" charset="0"/>
              <a:buChar char="•"/>
            </a:pPr>
            <a:r>
              <a:rPr lang="en-US" sz="2200" dirty="0">
                <a:solidFill>
                  <a:srgbClr val="292929"/>
                </a:solidFill>
                <a:effectLst/>
                <a:latin typeface="Arial" panose="020B0604020202020204" pitchFamily="34" charset="0"/>
                <a:cs typeface="Arial" panose="020B0604020202020204" pitchFamily="34" charset="0"/>
              </a:rPr>
              <a:t>Authors: Yann </a:t>
            </a:r>
            <a:r>
              <a:rPr lang="en-US" sz="2200" dirty="0" err="1">
                <a:solidFill>
                  <a:srgbClr val="292929"/>
                </a:solidFill>
                <a:effectLst/>
                <a:latin typeface="Arial" panose="020B0604020202020204" pitchFamily="34" charset="0"/>
                <a:cs typeface="Arial" panose="020B0604020202020204" pitchFamily="34" charset="0"/>
              </a:rPr>
              <a:t>LeCun</a:t>
            </a:r>
            <a:r>
              <a:rPr lang="en-US" sz="2200" dirty="0">
                <a:solidFill>
                  <a:srgbClr val="292929"/>
                </a:solidFill>
                <a:effectLst/>
                <a:latin typeface="Arial" panose="020B0604020202020204" pitchFamily="34" charset="0"/>
                <a:cs typeface="Arial" panose="020B0604020202020204" pitchFamily="34" charset="0"/>
              </a:rPr>
              <a:t>, Léon </a:t>
            </a:r>
            <a:r>
              <a:rPr lang="en-US" sz="2200" dirty="0" err="1">
                <a:solidFill>
                  <a:srgbClr val="292929"/>
                </a:solidFill>
                <a:effectLst/>
                <a:latin typeface="Arial" panose="020B0604020202020204" pitchFamily="34" charset="0"/>
                <a:cs typeface="Arial" panose="020B0604020202020204" pitchFamily="34" charset="0"/>
              </a:rPr>
              <a:t>Bottou</a:t>
            </a:r>
            <a:r>
              <a:rPr lang="en-US" sz="2200" dirty="0">
                <a:solidFill>
                  <a:srgbClr val="292929"/>
                </a:solidFill>
                <a:effectLst/>
                <a:latin typeface="Arial" panose="020B0604020202020204" pitchFamily="34" charset="0"/>
                <a:cs typeface="Arial" panose="020B0604020202020204" pitchFamily="34" charset="0"/>
              </a:rPr>
              <a:t>, </a:t>
            </a:r>
            <a:r>
              <a:rPr lang="en-US" sz="2200" dirty="0" err="1">
                <a:solidFill>
                  <a:srgbClr val="292929"/>
                </a:solidFill>
                <a:effectLst/>
                <a:latin typeface="Arial" panose="020B0604020202020204" pitchFamily="34" charset="0"/>
                <a:cs typeface="Arial" panose="020B0604020202020204" pitchFamily="34" charset="0"/>
              </a:rPr>
              <a:t>Yoshua</a:t>
            </a:r>
            <a:r>
              <a:rPr lang="en-US" sz="2200" dirty="0">
                <a:solidFill>
                  <a:srgbClr val="292929"/>
                </a:solidFill>
                <a:effectLst/>
                <a:latin typeface="Arial" panose="020B0604020202020204" pitchFamily="34" charset="0"/>
                <a:cs typeface="Arial" panose="020B0604020202020204" pitchFamily="34" charset="0"/>
              </a:rPr>
              <a:t> </a:t>
            </a:r>
            <a:r>
              <a:rPr lang="en-US" sz="2200" dirty="0" err="1">
                <a:solidFill>
                  <a:srgbClr val="292929"/>
                </a:solidFill>
                <a:effectLst/>
                <a:latin typeface="Arial" panose="020B0604020202020204" pitchFamily="34" charset="0"/>
                <a:cs typeface="Arial" panose="020B0604020202020204" pitchFamily="34" charset="0"/>
              </a:rPr>
              <a:t>Bengio</a:t>
            </a:r>
            <a:r>
              <a:rPr lang="en-US" sz="2200" dirty="0">
                <a:solidFill>
                  <a:srgbClr val="292929"/>
                </a:solidFill>
                <a:effectLst/>
                <a:latin typeface="Arial" panose="020B0604020202020204" pitchFamily="34" charset="0"/>
                <a:cs typeface="Arial" panose="020B0604020202020204" pitchFamily="34" charset="0"/>
              </a:rPr>
              <a:t>, and Patrick Haffner</a:t>
            </a:r>
          </a:p>
          <a:p>
            <a:pPr algn="l">
              <a:buFont typeface="Arial" panose="020B0604020202020204" pitchFamily="34" charset="0"/>
              <a:buChar char="•"/>
            </a:pPr>
            <a:r>
              <a:rPr lang="en-US" sz="2200" dirty="0">
                <a:solidFill>
                  <a:srgbClr val="292929"/>
                </a:solidFill>
                <a:effectLst/>
                <a:latin typeface="Arial" panose="020B0604020202020204" pitchFamily="34" charset="0"/>
                <a:cs typeface="Arial" panose="020B0604020202020204" pitchFamily="34" charset="0"/>
              </a:rPr>
              <a:t>Published in: Proceedings of the IEEE (1998)</a:t>
            </a:r>
          </a:p>
          <a:p>
            <a:endParaRPr lang="en-IN" dirty="0"/>
          </a:p>
        </p:txBody>
      </p:sp>
      <p:pic>
        <p:nvPicPr>
          <p:cNvPr id="1026" name="Picture 2">
            <a:extLst>
              <a:ext uri="{FF2B5EF4-FFF2-40B4-BE49-F238E27FC236}">
                <a16:creationId xmlns:a16="http://schemas.microsoft.com/office/drawing/2014/main" id="{9B0C7447-2044-4DCC-91DD-BEF872865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9270"/>
            <a:ext cx="8334375"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11D84A-35C6-4A5D-A581-EB0C2A1DC392}"/>
              </a:ext>
            </a:extLst>
          </p:cNvPr>
          <p:cNvSpPr txBox="1"/>
          <p:nvPr/>
        </p:nvSpPr>
        <p:spPr>
          <a:xfrm>
            <a:off x="838200" y="323570"/>
            <a:ext cx="6096000" cy="461665"/>
          </a:xfrm>
          <a:prstGeom prst="rect">
            <a:avLst/>
          </a:prstGeom>
          <a:noFill/>
        </p:spPr>
        <p:txBody>
          <a:bodyPr wrap="square">
            <a:spAutoFit/>
          </a:bodyPr>
          <a:lstStyle/>
          <a:p>
            <a:pPr algn="l"/>
            <a:r>
              <a:rPr lang="en-IN" sz="2400" b="0" i="0" dirty="0">
                <a:solidFill>
                  <a:srgbClr val="292929"/>
                </a:solidFill>
                <a:effectLst/>
                <a:latin typeface="Arial" panose="020B0604020202020204" pitchFamily="34" charset="0"/>
                <a:cs typeface="Arial" panose="020B0604020202020204" pitchFamily="34" charset="0"/>
              </a:rPr>
              <a:t>1. LeNet-5 (1998)</a:t>
            </a:r>
          </a:p>
        </p:txBody>
      </p:sp>
    </p:spTree>
    <p:extLst>
      <p:ext uri="{BB962C8B-B14F-4D97-AF65-F5344CB8AC3E}">
        <p14:creationId xmlns:p14="http://schemas.microsoft.com/office/powerpoint/2010/main" val="403700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6E99B-C1F4-4FFE-9612-B3B6EB3BD2AF}"/>
              </a:ext>
            </a:extLst>
          </p:cNvPr>
          <p:cNvSpPr>
            <a:spLocks noGrp="1"/>
          </p:cNvSpPr>
          <p:nvPr>
            <p:ph idx="1"/>
          </p:nvPr>
        </p:nvSpPr>
        <p:spPr>
          <a:xfrm>
            <a:off x="914400" y="2994212"/>
            <a:ext cx="10529047" cy="3119717"/>
          </a:xfrm>
        </p:spPr>
        <p:txBody>
          <a:bodyPr/>
          <a:lstStyle/>
          <a:p>
            <a:r>
              <a:rPr lang="en-US" sz="2200" dirty="0">
                <a:solidFill>
                  <a:srgbClr val="292929"/>
                </a:solidFill>
                <a:effectLst/>
                <a:latin typeface="Arial" panose="020B0604020202020204" pitchFamily="34" charset="0"/>
                <a:cs typeface="Arial" panose="020B0604020202020204" pitchFamily="34" charset="0"/>
              </a:rPr>
              <a:t>With 60M parameters, </a:t>
            </a:r>
            <a:r>
              <a:rPr lang="en-US" sz="2200" dirty="0" err="1">
                <a:solidFill>
                  <a:srgbClr val="292929"/>
                </a:solidFill>
                <a:effectLst/>
                <a:latin typeface="Arial" panose="020B0604020202020204" pitchFamily="34" charset="0"/>
                <a:cs typeface="Arial" panose="020B0604020202020204" pitchFamily="34" charset="0"/>
              </a:rPr>
              <a:t>AlexNet</a:t>
            </a:r>
            <a:r>
              <a:rPr lang="en-US" sz="2200" dirty="0">
                <a:solidFill>
                  <a:srgbClr val="292929"/>
                </a:solidFill>
                <a:effectLst/>
                <a:latin typeface="Arial" panose="020B0604020202020204" pitchFamily="34" charset="0"/>
                <a:cs typeface="Arial" panose="020B0604020202020204" pitchFamily="34" charset="0"/>
              </a:rPr>
              <a:t> has 8 layers — 5 convolutional and 3 fully-connected. </a:t>
            </a:r>
            <a:r>
              <a:rPr lang="en-US" sz="2200" dirty="0" err="1">
                <a:solidFill>
                  <a:srgbClr val="292929"/>
                </a:solidFill>
                <a:effectLst/>
                <a:latin typeface="Arial" panose="020B0604020202020204" pitchFamily="34" charset="0"/>
                <a:cs typeface="Arial" panose="020B0604020202020204" pitchFamily="34" charset="0"/>
              </a:rPr>
              <a:t>AlexNet</a:t>
            </a:r>
            <a:r>
              <a:rPr lang="en-US" sz="2200" dirty="0">
                <a:solidFill>
                  <a:srgbClr val="292929"/>
                </a:solidFill>
                <a:effectLst/>
                <a:latin typeface="Arial" panose="020B0604020202020204" pitchFamily="34" charset="0"/>
                <a:cs typeface="Arial" panose="020B0604020202020204" pitchFamily="34" charset="0"/>
              </a:rPr>
              <a:t> just stacked a few more layers onto LeNet-5. At the point of publication, the authors pointed out that their architecture was “one of the largest convolutional neural networks to date on the subsets of ImageNet.”</a:t>
            </a:r>
          </a:p>
          <a:p>
            <a:r>
              <a:rPr lang="en-US" sz="2200" dirty="0">
                <a:solidFill>
                  <a:srgbClr val="292929"/>
                </a:solidFill>
                <a:effectLst/>
                <a:latin typeface="Arial" panose="020B0604020202020204" pitchFamily="34" charset="0"/>
                <a:cs typeface="Arial" panose="020B0604020202020204" pitchFamily="34" charset="0"/>
              </a:rPr>
              <a:t>They were the first to implement Rectified Linear Units (</a:t>
            </a:r>
            <a:r>
              <a:rPr lang="en-US" sz="2200" dirty="0" err="1">
                <a:solidFill>
                  <a:srgbClr val="292929"/>
                </a:solidFill>
                <a:effectLst/>
                <a:latin typeface="Arial" panose="020B0604020202020204" pitchFamily="34" charset="0"/>
                <a:cs typeface="Arial" panose="020B0604020202020204" pitchFamily="34" charset="0"/>
              </a:rPr>
              <a:t>ReLUs</a:t>
            </a:r>
            <a:r>
              <a:rPr lang="en-US" sz="2200" dirty="0">
                <a:solidFill>
                  <a:srgbClr val="292929"/>
                </a:solidFill>
                <a:effectLst/>
                <a:latin typeface="Arial" panose="020B0604020202020204" pitchFamily="34" charset="0"/>
                <a:cs typeface="Arial" panose="020B0604020202020204" pitchFamily="34" charset="0"/>
              </a:rPr>
              <a:t>) as activation functions</a:t>
            </a:r>
            <a:endParaRPr lang="en-US" sz="2200" dirty="0">
              <a:solidFill>
                <a:srgbClr val="292929"/>
              </a:solidFill>
              <a:latin typeface="Arial" panose="020B0604020202020204" pitchFamily="34" charset="0"/>
              <a:cs typeface="Arial" panose="020B0604020202020204" pitchFamily="34" charset="0"/>
            </a:endParaRPr>
          </a:p>
          <a:p>
            <a:r>
              <a:rPr lang="en-IN" sz="2200" dirty="0">
                <a:solidFill>
                  <a:srgbClr val="292929"/>
                </a:solidFill>
                <a:effectLst/>
                <a:latin typeface="Arial" panose="020B0604020202020204" pitchFamily="34" charset="0"/>
                <a:cs typeface="Arial" panose="020B0604020202020204" pitchFamily="34" charset="0"/>
              </a:rPr>
              <a:t>Authors: Alex </a:t>
            </a:r>
            <a:r>
              <a:rPr lang="en-IN" sz="2200" dirty="0" err="1">
                <a:solidFill>
                  <a:srgbClr val="292929"/>
                </a:solidFill>
                <a:effectLst/>
                <a:latin typeface="Arial" panose="020B0604020202020204" pitchFamily="34" charset="0"/>
                <a:cs typeface="Arial" panose="020B0604020202020204" pitchFamily="34" charset="0"/>
              </a:rPr>
              <a:t>Krizhevsky</a:t>
            </a:r>
            <a:r>
              <a:rPr lang="en-IN" sz="2200" dirty="0">
                <a:solidFill>
                  <a:srgbClr val="292929"/>
                </a:solidFill>
                <a:effectLst/>
                <a:latin typeface="Arial" panose="020B0604020202020204" pitchFamily="34" charset="0"/>
                <a:cs typeface="Arial" panose="020B0604020202020204" pitchFamily="34" charset="0"/>
              </a:rPr>
              <a:t>, Ilya </a:t>
            </a:r>
            <a:r>
              <a:rPr lang="en-IN" sz="2200" dirty="0" err="1">
                <a:solidFill>
                  <a:srgbClr val="292929"/>
                </a:solidFill>
                <a:effectLst/>
                <a:latin typeface="Arial" panose="020B0604020202020204" pitchFamily="34" charset="0"/>
                <a:cs typeface="Arial" panose="020B0604020202020204" pitchFamily="34" charset="0"/>
              </a:rPr>
              <a:t>Sutskever</a:t>
            </a:r>
            <a:r>
              <a:rPr lang="en-IN" sz="2200" dirty="0">
                <a:solidFill>
                  <a:srgbClr val="292929"/>
                </a:solidFill>
                <a:effectLst/>
                <a:latin typeface="Arial" panose="020B0604020202020204" pitchFamily="34" charset="0"/>
                <a:cs typeface="Arial" panose="020B0604020202020204" pitchFamily="34" charset="0"/>
              </a:rPr>
              <a:t>, Geoffrey Hinton. University of Toronto, Canada.</a:t>
            </a:r>
          </a:p>
          <a:p>
            <a:endParaRPr lang="en-IN" dirty="0"/>
          </a:p>
        </p:txBody>
      </p:sp>
      <p:pic>
        <p:nvPicPr>
          <p:cNvPr id="2050" name="Picture 2">
            <a:extLst>
              <a:ext uri="{FF2B5EF4-FFF2-40B4-BE49-F238E27FC236}">
                <a16:creationId xmlns:a16="http://schemas.microsoft.com/office/drawing/2014/main" id="{5F6DC363-8DA7-4432-8DD3-68E00F7E7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44071"/>
            <a:ext cx="10233212" cy="19517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BB7F66-5D5C-4B18-A75E-9A271CB61B84}"/>
              </a:ext>
            </a:extLst>
          </p:cNvPr>
          <p:cNvSpPr txBox="1"/>
          <p:nvPr/>
        </p:nvSpPr>
        <p:spPr>
          <a:xfrm>
            <a:off x="914400" y="445714"/>
            <a:ext cx="6096000" cy="461665"/>
          </a:xfrm>
          <a:prstGeom prst="rect">
            <a:avLst/>
          </a:prstGeom>
          <a:noFill/>
        </p:spPr>
        <p:txBody>
          <a:bodyPr wrap="square">
            <a:spAutoFit/>
          </a:bodyPr>
          <a:lstStyle/>
          <a:p>
            <a:pPr algn="l"/>
            <a:r>
              <a:rPr lang="en-IN" sz="2400" b="0" i="0" dirty="0">
                <a:solidFill>
                  <a:srgbClr val="292929"/>
                </a:solidFill>
                <a:effectLst/>
                <a:latin typeface="Arial" panose="020B0604020202020204" pitchFamily="34" charset="0"/>
                <a:cs typeface="Arial" panose="020B0604020202020204" pitchFamily="34" charset="0"/>
              </a:rPr>
              <a:t>2. </a:t>
            </a:r>
            <a:r>
              <a:rPr lang="en-IN" sz="2400" b="0" i="0" dirty="0" err="1">
                <a:solidFill>
                  <a:srgbClr val="292929"/>
                </a:solidFill>
                <a:effectLst/>
                <a:latin typeface="Arial" panose="020B0604020202020204" pitchFamily="34" charset="0"/>
                <a:cs typeface="Arial" panose="020B0604020202020204" pitchFamily="34" charset="0"/>
              </a:rPr>
              <a:t>AlexNet</a:t>
            </a:r>
            <a:r>
              <a:rPr lang="en-IN" sz="2400" b="0" i="0" dirty="0">
                <a:solidFill>
                  <a:srgbClr val="292929"/>
                </a:solidFill>
                <a:effectLst/>
                <a:latin typeface="Arial" panose="020B0604020202020204" pitchFamily="34" charset="0"/>
                <a:cs typeface="Arial" panose="020B0604020202020204" pitchFamily="34" charset="0"/>
              </a:rPr>
              <a:t> (2012)</a:t>
            </a:r>
          </a:p>
        </p:txBody>
      </p:sp>
    </p:spTree>
    <p:extLst>
      <p:ext uri="{BB962C8B-B14F-4D97-AF65-F5344CB8AC3E}">
        <p14:creationId xmlns:p14="http://schemas.microsoft.com/office/powerpoint/2010/main" val="282856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0BFD3-F2C4-49E0-898B-964B4C3A754A}"/>
              </a:ext>
            </a:extLst>
          </p:cNvPr>
          <p:cNvSpPr>
            <a:spLocks noGrp="1"/>
          </p:cNvSpPr>
          <p:nvPr>
            <p:ph idx="1"/>
          </p:nvPr>
        </p:nvSpPr>
        <p:spPr>
          <a:xfrm>
            <a:off x="838200" y="2757955"/>
            <a:ext cx="10515600" cy="3472516"/>
          </a:xfrm>
        </p:spPr>
        <p:txBody>
          <a:bodyPr>
            <a:normAutofit/>
          </a:bodyPr>
          <a:lstStyle/>
          <a:p>
            <a:r>
              <a:rPr lang="en-US" sz="2200" i="0" dirty="0">
                <a:solidFill>
                  <a:srgbClr val="292929"/>
                </a:solidFill>
                <a:effectLst/>
                <a:latin typeface="Arial" panose="020B0604020202020204" pitchFamily="34" charset="0"/>
                <a:cs typeface="Arial" panose="020B0604020202020204" pitchFamily="34" charset="0"/>
              </a:rPr>
              <a:t>By now you would’ve already noticed that CNNs were starting to get deeper and deeper. This is because the most straightforward way of improving performance of deep neural networks is by increasing their size (</a:t>
            </a:r>
            <a:r>
              <a:rPr lang="en-US" sz="2200" i="0" dirty="0" err="1">
                <a:solidFill>
                  <a:srgbClr val="292929"/>
                </a:solidFill>
                <a:effectLst/>
                <a:latin typeface="Arial" panose="020B0604020202020204" pitchFamily="34" charset="0"/>
                <a:cs typeface="Arial" panose="020B0604020202020204" pitchFamily="34" charset="0"/>
              </a:rPr>
              <a:t>Szegedy</a:t>
            </a:r>
            <a:r>
              <a:rPr lang="en-US" sz="2200" i="0" dirty="0">
                <a:solidFill>
                  <a:srgbClr val="292929"/>
                </a:solidFill>
                <a:effectLst/>
                <a:latin typeface="Arial" panose="020B0604020202020204" pitchFamily="34" charset="0"/>
                <a:cs typeface="Arial" panose="020B0604020202020204" pitchFamily="34" charset="0"/>
              </a:rPr>
              <a:t> et. al). The folks at Visual Geometry Group (VGG) invented the VGG-16 which has 13 convolutional and 3 fully-connected layers, carrying with them the </a:t>
            </a:r>
            <a:r>
              <a:rPr lang="en-US" sz="2200" i="0" dirty="0" err="1">
                <a:solidFill>
                  <a:srgbClr val="292929"/>
                </a:solidFill>
                <a:effectLst/>
                <a:latin typeface="Arial" panose="020B0604020202020204" pitchFamily="34" charset="0"/>
                <a:cs typeface="Arial" panose="020B0604020202020204" pitchFamily="34" charset="0"/>
              </a:rPr>
              <a:t>ReLU</a:t>
            </a:r>
            <a:r>
              <a:rPr lang="en-US" sz="2200" i="0" dirty="0">
                <a:solidFill>
                  <a:srgbClr val="292929"/>
                </a:solidFill>
                <a:effectLst/>
                <a:latin typeface="Arial" panose="020B0604020202020204" pitchFamily="34" charset="0"/>
                <a:cs typeface="Arial" panose="020B0604020202020204" pitchFamily="34" charset="0"/>
              </a:rPr>
              <a:t> tradition from </a:t>
            </a:r>
            <a:r>
              <a:rPr lang="en-US" sz="2200" i="0" dirty="0" err="1">
                <a:solidFill>
                  <a:srgbClr val="292929"/>
                </a:solidFill>
                <a:effectLst/>
                <a:latin typeface="Arial" panose="020B0604020202020204" pitchFamily="34" charset="0"/>
                <a:cs typeface="Arial" panose="020B0604020202020204" pitchFamily="34" charset="0"/>
              </a:rPr>
              <a:t>AlexNet</a:t>
            </a:r>
            <a:r>
              <a:rPr lang="en-US" sz="2200" i="0" dirty="0">
                <a:solidFill>
                  <a:srgbClr val="292929"/>
                </a:solidFill>
                <a:effectLst/>
                <a:latin typeface="Arial" panose="020B0604020202020204" pitchFamily="34" charset="0"/>
                <a:cs typeface="Arial" panose="020B0604020202020204" pitchFamily="34" charset="0"/>
              </a:rPr>
              <a:t>. This network stacks more layers onto </a:t>
            </a:r>
            <a:r>
              <a:rPr lang="en-US" sz="2200" i="0" dirty="0" err="1">
                <a:solidFill>
                  <a:srgbClr val="292929"/>
                </a:solidFill>
                <a:effectLst/>
                <a:latin typeface="Arial" panose="020B0604020202020204" pitchFamily="34" charset="0"/>
                <a:cs typeface="Arial" panose="020B0604020202020204" pitchFamily="34" charset="0"/>
              </a:rPr>
              <a:t>AlexNet</a:t>
            </a:r>
            <a:r>
              <a:rPr lang="en-US" sz="2200" i="0" dirty="0">
                <a:solidFill>
                  <a:srgbClr val="292929"/>
                </a:solidFill>
                <a:effectLst/>
                <a:latin typeface="Arial" panose="020B0604020202020204" pitchFamily="34" charset="0"/>
                <a:cs typeface="Arial" panose="020B0604020202020204" pitchFamily="34" charset="0"/>
              </a:rPr>
              <a:t>, and use smaller size filters (2×2 and 3×3). It consists of 138M parameters and takes up about 500MB of storage space. They also designed a deeper variant, VGG-19.</a:t>
            </a:r>
          </a:p>
          <a:p>
            <a:r>
              <a:rPr lang="en-US" sz="2200" b="0" i="0" dirty="0">
                <a:solidFill>
                  <a:srgbClr val="292929"/>
                </a:solidFill>
                <a:effectLst/>
                <a:latin typeface="Arial" panose="020B0604020202020204" pitchFamily="34" charset="0"/>
                <a:cs typeface="Arial" panose="020B0604020202020204" pitchFamily="34" charset="0"/>
              </a:rPr>
              <a:t>Authors: Karen </a:t>
            </a:r>
            <a:r>
              <a:rPr lang="en-US" sz="2200" b="0" i="0" dirty="0" err="1">
                <a:solidFill>
                  <a:srgbClr val="292929"/>
                </a:solidFill>
                <a:effectLst/>
                <a:latin typeface="Arial" panose="020B0604020202020204" pitchFamily="34" charset="0"/>
                <a:cs typeface="Arial" panose="020B0604020202020204" pitchFamily="34" charset="0"/>
              </a:rPr>
              <a:t>Simonyan</a:t>
            </a:r>
            <a:r>
              <a:rPr lang="en-US" sz="2200" b="0" i="0" dirty="0">
                <a:solidFill>
                  <a:srgbClr val="292929"/>
                </a:solidFill>
                <a:effectLst/>
                <a:latin typeface="Arial" panose="020B0604020202020204" pitchFamily="34" charset="0"/>
                <a:cs typeface="Arial" panose="020B0604020202020204" pitchFamily="34" charset="0"/>
              </a:rPr>
              <a:t>, Andrew Zisserman. University of Oxford, UK.</a:t>
            </a:r>
          </a:p>
          <a:p>
            <a:endParaRPr lang="en-IN" sz="2200"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056A73EA-21A3-4EC9-949A-E395D5990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152" y="776210"/>
            <a:ext cx="10237695" cy="19817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816458-0F4C-4791-8756-DAE472735E92}"/>
              </a:ext>
            </a:extLst>
          </p:cNvPr>
          <p:cNvSpPr txBox="1"/>
          <p:nvPr/>
        </p:nvSpPr>
        <p:spPr>
          <a:xfrm>
            <a:off x="977152" y="442863"/>
            <a:ext cx="6096000" cy="461665"/>
          </a:xfrm>
          <a:prstGeom prst="rect">
            <a:avLst/>
          </a:prstGeom>
          <a:noFill/>
        </p:spPr>
        <p:txBody>
          <a:bodyPr wrap="square">
            <a:spAutoFit/>
          </a:bodyPr>
          <a:lstStyle/>
          <a:p>
            <a:pPr algn="l"/>
            <a:r>
              <a:rPr lang="en-IN" sz="2400" b="0" i="0" dirty="0">
                <a:solidFill>
                  <a:srgbClr val="292929"/>
                </a:solidFill>
                <a:effectLst/>
                <a:latin typeface="Arial" panose="020B0604020202020204" pitchFamily="34" charset="0"/>
                <a:cs typeface="Arial" panose="020B0604020202020204" pitchFamily="34" charset="0"/>
              </a:rPr>
              <a:t>3. VGG-16 (2014)</a:t>
            </a:r>
          </a:p>
        </p:txBody>
      </p:sp>
    </p:spTree>
    <p:extLst>
      <p:ext uri="{BB962C8B-B14F-4D97-AF65-F5344CB8AC3E}">
        <p14:creationId xmlns:p14="http://schemas.microsoft.com/office/powerpoint/2010/main" val="245561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989A7-C7B9-41CA-B0A4-8D35A7A64A95}"/>
              </a:ext>
            </a:extLst>
          </p:cNvPr>
          <p:cNvSpPr>
            <a:spLocks noGrp="1"/>
          </p:cNvSpPr>
          <p:nvPr>
            <p:ph idx="1"/>
          </p:nvPr>
        </p:nvSpPr>
        <p:spPr>
          <a:xfrm>
            <a:off x="838200" y="3388658"/>
            <a:ext cx="10515600" cy="3469342"/>
          </a:xfrm>
        </p:spPr>
        <p:txBody>
          <a:bodyPr>
            <a:normAutofit fontScale="92500" lnSpcReduction="20000"/>
          </a:bodyPr>
          <a:lstStyle/>
          <a:p>
            <a:pPr algn="l"/>
            <a:r>
              <a:rPr lang="en-US" sz="2200" i="0" dirty="0">
                <a:solidFill>
                  <a:srgbClr val="292929"/>
                </a:solidFill>
                <a:effectLst/>
                <a:latin typeface="Arial" panose="020B0604020202020204" pitchFamily="34" charset="0"/>
                <a:cs typeface="Arial" panose="020B0604020202020204" pitchFamily="34" charset="0"/>
              </a:rPr>
              <a:t>From the past few CNNs, we have seen nothing but an increasing number of layers in the design, and achieving better performance. But “with the network depth increasing, accuracy gets saturated (which might be unsurprising) and then degrades rapidly.” The folks from Microsoft Research addressed this problem with </a:t>
            </a:r>
            <a:r>
              <a:rPr lang="en-US" sz="2200" i="0" dirty="0" err="1">
                <a:solidFill>
                  <a:srgbClr val="292929"/>
                </a:solidFill>
                <a:effectLst/>
                <a:latin typeface="Arial" panose="020B0604020202020204" pitchFamily="34" charset="0"/>
                <a:cs typeface="Arial" panose="020B0604020202020204" pitchFamily="34" charset="0"/>
              </a:rPr>
              <a:t>ResNet</a:t>
            </a:r>
            <a:r>
              <a:rPr lang="en-US" sz="2200" i="0" dirty="0">
                <a:solidFill>
                  <a:srgbClr val="292929"/>
                </a:solidFill>
                <a:effectLst/>
                <a:latin typeface="Arial" panose="020B0604020202020204" pitchFamily="34" charset="0"/>
                <a:cs typeface="Arial" panose="020B0604020202020204" pitchFamily="34" charset="0"/>
              </a:rPr>
              <a:t> — using skip connections (a.k.a. shortcut connections, residuals), while building deeper models.</a:t>
            </a:r>
          </a:p>
          <a:p>
            <a:pPr algn="l"/>
            <a:r>
              <a:rPr lang="en-US" sz="2200" i="0" dirty="0" err="1">
                <a:solidFill>
                  <a:srgbClr val="292929"/>
                </a:solidFill>
                <a:effectLst/>
                <a:latin typeface="Arial" panose="020B0604020202020204" pitchFamily="34" charset="0"/>
                <a:cs typeface="Arial" panose="020B0604020202020204" pitchFamily="34" charset="0"/>
              </a:rPr>
              <a:t>ResNet</a:t>
            </a:r>
            <a:r>
              <a:rPr lang="en-US" sz="2200" i="0" dirty="0">
                <a:solidFill>
                  <a:srgbClr val="292929"/>
                </a:solidFill>
                <a:effectLst/>
                <a:latin typeface="Arial" panose="020B0604020202020204" pitchFamily="34" charset="0"/>
                <a:cs typeface="Arial" panose="020B0604020202020204" pitchFamily="34" charset="0"/>
              </a:rPr>
              <a:t> is one of the early adopters of batch </a:t>
            </a:r>
            <a:r>
              <a:rPr lang="en-US" sz="2200" i="0" dirty="0" err="1">
                <a:solidFill>
                  <a:srgbClr val="292929"/>
                </a:solidFill>
                <a:effectLst/>
                <a:latin typeface="Arial" panose="020B0604020202020204" pitchFamily="34" charset="0"/>
                <a:cs typeface="Arial" panose="020B0604020202020204" pitchFamily="34" charset="0"/>
              </a:rPr>
              <a:t>normalisation</a:t>
            </a:r>
            <a:r>
              <a:rPr lang="en-US" sz="2200" i="0" dirty="0">
                <a:solidFill>
                  <a:srgbClr val="292929"/>
                </a:solidFill>
                <a:effectLst/>
                <a:latin typeface="Arial" panose="020B0604020202020204" pitchFamily="34" charset="0"/>
                <a:cs typeface="Arial" panose="020B0604020202020204" pitchFamily="34" charset="0"/>
              </a:rPr>
              <a:t> (the batch norm paper authored by </a:t>
            </a:r>
            <a:r>
              <a:rPr lang="en-US" sz="2200" i="0" dirty="0" err="1">
                <a:solidFill>
                  <a:srgbClr val="292929"/>
                </a:solidFill>
                <a:effectLst/>
                <a:latin typeface="Arial" panose="020B0604020202020204" pitchFamily="34" charset="0"/>
                <a:cs typeface="Arial" panose="020B0604020202020204" pitchFamily="34" charset="0"/>
              </a:rPr>
              <a:t>Ioffe</a:t>
            </a:r>
            <a:r>
              <a:rPr lang="en-US" sz="2200" i="0" dirty="0">
                <a:solidFill>
                  <a:srgbClr val="292929"/>
                </a:solidFill>
                <a:effectLst/>
                <a:latin typeface="Arial" panose="020B0604020202020204" pitchFamily="34" charset="0"/>
                <a:cs typeface="Arial" panose="020B0604020202020204" pitchFamily="34" charset="0"/>
              </a:rPr>
              <a:t> and </a:t>
            </a:r>
            <a:r>
              <a:rPr lang="en-US" sz="2200" i="0" dirty="0" err="1">
                <a:solidFill>
                  <a:srgbClr val="292929"/>
                </a:solidFill>
                <a:effectLst/>
                <a:latin typeface="Arial" panose="020B0604020202020204" pitchFamily="34" charset="0"/>
                <a:cs typeface="Arial" panose="020B0604020202020204" pitchFamily="34" charset="0"/>
              </a:rPr>
              <a:t>Szegedy</a:t>
            </a:r>
            <a:r>
              <a:rPr lang="en-US" sz="2200" i="0" dirty="0">
                <a:solidFill>
                  <a:srgbClr val="292929"/>
                </a:solidFill>
                <a:effectLst/>
                <a:latin typeface="Arial" panose="020B0604020202020204" pitchFamily="34" charset="0"/>
                <a:cs typeface="Arial" panose="020B0604020202020204" pitchFamily="34" charset="0"/>
              </a:rPr>
              <a:t> was submitted to ICML in 2015). Shown above is ResNet-50, with 26M parameters.</a:t>
            </a:r>
          </a:p>
          <a:p>
            <a:pPr algn="l"/>
            <a:r>
              <a:rPr lang="en-US" sz="2200" i="0" dirty="0">
                <a:solidFill>
                  <a:srgbClr val="292929"/>
                </a:solidFill>
                <a:effectLst/>
                <a:latin typeface="Arial" panose="020B0604020202020204" pitchFamily="34" charset="0"/>
                <a:cs typeface="Arial" panose="020B0604020202020204" pitchFamily="34" charset="0"/>
              </a:rPr>
              <a:t>The basic building block for </a:t>
            </a:r>
            <a:r>
              <a:rPr lang="en-US" sz="2200" i="0" dirty="0" err="1">
                <a:solidFill>
                  <a:srgbClr val="292929"/>
                </a:solidFill>
                <a:effectLst/>
                <a:latin typeface="Arial" panose="020B0604020202020204" pitchFamily="34" charset="0"/>
                <a:cs typeface="Arial" panose="020B0604020202020204" pitchFamily="34" charset="0"/>
              </a:rPr>
              <a:t>ResNets</a:t>
            </a:r>
            <a:r>
              <a:rPr lang="en-US" sz="2200" i="0" dirty="0">
                <a:solidFill>
                  <a:srgbClr val="292929"/>
                </a:solidFill>
                <a:effectLst/>
                <a:latin typeface="Arial" panose="020B0604020202020204" pitchFamily="34" charset="0"/>
                <a:cs typeface="Arial" panose="020B0604020202020204" pitchFamily="34" charset="0"/>
              </a:rPr>
              <a:t> are the conv and identity blocks.</a:t>
            </a:r>
          </a:p>
          <a:p>
            <a:r>
              <a:rPr lang="en-US" sz="2200" i="0" dirty="0">
                <a:solidFill>
                  <a:srgbClr val="292929"/>
                </a:solidFill>
                <a:effectLst/>
                <a:latin typeface="Arial" panose="020B0604020202020204" pitchFamily="34" charset="0"/>
                <a:cs typeface="Arial" panose="020B0604020202020204" pitchFamily="34" charset="0"/>
              </a:rPr>
              <a:t>Designing even deeper CNNs (up to 152 layers) without compromising model’s </a:t>
            </a:r>
            <a:r>
              <a:rPr lang="en-US" sz="2200" i="0" dirty="0" err="1">
                <a:solidFill>
                  <a:srgbClr val="292929"/>
                </a:solidFill>
                <a:effectLst/>
                <a:latin typeface="Arial" panose="020B0604020202020204" pitchFamily="34" charset="0"/>
                <a:cs typeface="Arial" panose="020B0604020202020204" pitchFamily="34" charset="0"/>
              </a:rPr>
              <a:t>generalisation</a:t>
            </a:r>
            <a:r>
              <a:rPr lang="en-US" sz="2200" i="0" dirty="0">
                <a:solidFill>
                  <a:srgbClr val="292929"/>
                </a:solidFill>
                <a:effectLst/>
                <a:latin typeface="Arial" panose="020B0604020202020204" pitchFamily="34" charset="0"/>
                <a:cs typeface="Arial" panose="020B0604020202020204" pitchFamily="34" charset="0"/>
              </a:rPr>
              <a:t> power</a:t>
            </a:r>
          </a:p>
          <a:p>
            <a:r>
              <a:rPr lang="en-IN" sz="2200" i="0" dirty="0">
                <a:solidFill>
                  <a:srgbClr val="292929"/>
                </a:solidFill>
                <a:effectLst/>
                <a:latin typeface="Arial" panose="020B0604020202020204" pitchFamily="34" charset="0"/>
                <a:cs typeface="Arial" panose="020B0604020202020204" pitchFamily="34" charset="0"/>
              </a:rPr>
              <a:t>Authors: </a:t>
            </a:r>
            <a:r>
              <a:rPr lang="en-IN" sz="2200" i="0" dirty="0" err="1">
                <a:solidFill>
                  <a:srgbClr val="292929"/>
                </a:solidFill>
                <a:effectLst/>
                <a:latin typeface="Arial" panose="020B0604020202020204" pitchFamily="34" charset="0"/>
                <a:cs typeface="Arial" panose="020B0604020202020204" pitchFamily="34" charset="0"/>
              </a:rPr>
              <a:t>Kaiming</a:t>
            </a:r>
            <a:r>
              <a:rPr lang="en-IN" sz="2200" i="0" dirty="0">
                <a:solidFill>
                  <a:srgbClr val="292929"/>
                </a:solidFill>
                <a:effectLst/>
                <a:latin typeface="Arial" panose="020B0604020202020204" pitchFamily="34" charset="0"/>
                <a:cs typeface="Arial" panose="020B0604020202020204" pitchFamily="34" charset="0"/>
              </a:rPr>
              <a:t> He, </a:t>
            </a:r>
            <a:r>
              <a:rPr lang="en-IN" sz="2200" i="0" dirty="0" err="1">
                <a:solidFill>
                  <a:srgbClr val="292929"/>
                </a:solidFill>
                <a:effectLst/>
                <a:latin typeface="Arial" panose="020B0604020202020204" pitchFamily="34" charset="0"/>
                <a:cs typeface="Arial" panose="020B0604020202020204" pitchFamily="34" charset="0"/>
              </a:rPr>
              <a:t>Xiangyu</a:t>
            </a:r>
            <a:r>
              <a:rPr lang="en-IN" sz="2200" i="0" dirty="0">
                <a:solidFill>
                  <a:srgbClr val="292929"/>
                </a:solidFill>
                <a:effectLst/>
                <a:latin typeface="Arial" panose="020B0604020202020204" pitchFamily="34" charset="0"/>
                <a:cs typeface="Arial" panose="020B0604020202020204" pitchFamily="34" charset="0"/>
              </a:rPr>
              <a:t> Zhang, </a:t>
            </a:r>
            <a:r>
              <a:rPr lang="en-IN" sz="2200" i="0" dirty="0" err="1">
                <a:solidFill>
                  <a:srgbClr val="292929"/>
                </a:solidFill>
                <a:effectLst/>
                <a:latin typeface="Arial" panose="020B0604020202020204" pitchFamily="34" charset="0"/>
                <a:cs typeface="Arial" panose="020B0604020202020204" pitchFamily="34" charset="0"/>
              </a:rPr>
              <a:t>Shaoqing</a:t>
            </a:r>
            <a:r>
              <a:rPr lang="en-IN" sz="2200" i="0" dirty="0">
                <a:solidFill>
                  <a:srgbClr val="292929"/>
                </a:solidFill>
                <a:effectLst/>
                <a:latin typeface="Arial" panose="020B0604020202020204" pitchFamily="34" charset="0"/>
                <a:cs typeface="Arial" panose="020B0604020202020204" pitchFamily="34" charset="0"/>
              </a:rPr>
              <a:t> Ren, Jian Sun. Microsoft</a:t>
            </a:r>
          </a:p>
          <a:p>
            <a:endParaRPr lang="en-IN" dirty="0"/>
          </a:p>
        </p:txBody>
      </p:sp>
      <p:pic>
        <p:nvPicPr>
          <p:cNvPr id="4098" name="Picture 2">
            <a:extLst>
              <a:ext uri="{FF2B5EF4-FFF2-40B4-BE49-F238E27FC236}">
                <a16:creationId xmlns:a16="http://schemas.microsoft.com/office/drawing/2014/main" id="{6577B12A-662B-4D6F-8802-5CD9EDE5C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29" y="-1"/>
            <a:ext cx="12021671" cy="33169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A10B66-7335-4F96-992D-F4A965504CC9}"/>
              </a:ext>
            </a:extLst>
          </p:cNvPr>
          <p:cNvSpPr txBox="1"/>
          <p:nvPr/>
        </p:nvSpPr>
        <p:spPr>
          <a:xfrm>
            <a:off x="838200" y="133581"/>
            <a:ext cx="6131858" cy="461665"/>
          </a:xfrm>
          <a:prstGeom prst="rect">
            <a:avLst/>
          </a:prstGeom>
          <a:noFill/>
        </p:spPr>
        <p:txBody>
          <a:bodyPr wrap="square">
            <a:spAutoFit/>
          </a:bodyPr>
          <a:lstStyle/>
          <a:p>
            <a:pPr algn="l"/>
            <a:r>
              <a:rPr lang="en-IN" sz="2400" dirty="0">
                <a:solidFill>
                  <a:srgbClr val="292929"/>
                </a:solidFill>
                <a:latin typeface="Arial" panose="020B0604020202020204" pitchFamily="34" charset="0"/>
                <a:cs typeface="Arial" panose="020B0604020202020204" pitchFamily="34" charset="0"/>
              </a:rPr>
              <a:t>4</a:t>
            </a:r>
            <a:r>
              <a:rPr lang="en-IN" sz="2400" b="0" i="0" dirty="0">
                <a:solidFill>
                  <a:srgbClr val="292929"/>
                </a:solidFill>
                <a:effectLst/>
                <a:latin typeface="Arial" panose="020B0604020202020204" pitchFamily="34" charset="0"/>
                <a:cs typeface="Arial" panose="020B0604020202020204" pitchFamily="34" charset="0"/>
              </a:rPr>
              <a:t>. ResNet-50 (2015)</a:t>
            </a:r>
          </a:p>
        </p:txBody>
      </p:sp>
    </p:spTree>
    <p:extLst>
      <p:ext uri="{BB962C8B-B14F-4D97-AF65-F5344CB8AC3E}">
        <p14:creationId xmlns:p14="http://schemas.microsoft.com/office/powerpoint/2010/main" val="174626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F0EF-A070-45F6-9798-4CBB643D031C}"/>
              </a:ext>
            </a:extLst>
          </p:cNvPr>
          <p:cNvSpPr>
            <a:spLocks noGrp="1"/>
          </p:cNvSpPr>
          <p:nvPr>
            <p:ph type="title"/>
          </p:nvPr>
        </p:nvSpPr>
        <p:spPr>
          <a:xfrm>
            <a:off x="838200" y="696819"/>
            <a:ext cx="10515600" cy="1131981"/>
          </a:xfrm>
        </p:spPr>
        <p:txBody>
          <a:bodyPr>
            <a:normAutofit fontScale="90000"/>
          </a:bodyPr>
          <a:lstStyle/>
          <a:p>
            <a:r>
              <a:rPr lang="en-IN" sz="2400" dirty="0">
                <a:solidFill>
                  <a:srgbClr val="292929"/>
                </a:solidFill>
                <a:latin typeface="Arial" panose="020B0604020202020204" pitchFamily="34" charset="0"/>
                <a:cs typeface="Arial" panose="020B0604020202020204" pitchFamily="34" charset="0"/>
              </a:rPr>
              <a:t>5</a:t>
            </a:r>
            <a:r>
              <a:rPr lang="en-IN" sz="2400" b="0" i="0" dirty="0">
                <a:solidFill>
                  <a:srgbClr val="292929"/>
                </a:solidFill>
                <a:effectLst/>
                <a:latin typeface="Arial" panose="020B0604020202020204" pitchFamily="34" charset="0"/>
                <a:cs typeface="Arial" panose="020B0604020202020204" pitchFamily="34" charset="0"/>
              </a:rPr>
              <a:t>. Inception-v1 (2014)</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246D3DB-E6A3-4D24-86D1-5C26244F51CB}"/>
              </a:ext>
            </a:extLst>
          </p:cNvPr>
          <p:cNvSpPr>
            <a:spLocks noGrp="1"/>
          </p:cNvSpPr>
          <p:nvPr>
            <p:ph idx="1"/>
          </p:nvPr>
        </p:nvSpPr>
        <p:spPr>
          <a:xfrm>
            <a:off x="721659" y="1682190"/>
            <a:ext cx="10515600" cy="3893857"/>
          </a:xfrm>
        </p:spPr>
        <p:txBody>
          <a:bodyPr>
            <a:normAutofit fontScale="92500"/>
          </a:bodyPr>
          <a:lstStyle/>
          <a:p>
            <a:pPr algn="l">
              <a:buFont typeface="+mj-lt"/>
              <a:buAutoNum type="arabicPeriod"/>
            </a:pPr>
            <a:r>
              <a:rPr lang="en-US" sz="2200" b="0" i="0" dirty="0">
                <a:solidFill>
                  <a:srgbClr val="292929"/>
                </a:solidFill>
                <a:effectLst/>
                <a:latin typeface="Arial" panose="020B0604020202020204" pitchFamily="34" charset="0"/>
                <a:cs typeface="Arial" panose="020B0604020202020204" pitchFamily="34" charset="0"/>
              </a:rPr>
              <a:t>Having </a:t>
            </a:r>
            <a:r>
              <a:rPr lang="en-US" sz="2200" b="1" i="0" dirty="0">
                <a:solidFill>
                  <a:srgbClr val="292929"/>
                </a:solidFill>
                <a:effectLst/>
                <a:latin typeface="Arial" panose="020B0604020202020204" pitchFamily="34" charset="0"/>
                <a:cs typeface="Arial" panose="020B0604020202020204" pitchFamily="34" charset="0"/>
              </a:rPr>
              <a:t>parallel towers</a:t>
            </a:r>
            <a:r>
              <a:rPr lang="en-US" sz="2200" b="0" i="0" dirty="0">
                <a:solidFill>
                  <a:srgbClr val="292929"/>
                </a:solidFill>
                <a:effectLst/>
                <a:latin typeface="Arial" panose="020B0604020202020204" pitchFamily="34" charset="0"/>
                <a:cs typeface="Arial" panose="020B0604020202020204" pitchFamily="34" charset="0"/>
              </a:rPr>
              <a:t> of convolutions with different filters, followed by concatenation, captures different features at 1×1, 3×3 and 5×5, thereby ‘clustering’ them. This idea is motivated by Arora et al. in the paper </a:t>
            </a:r>
            <a:r>
              <a:rPr lang="en-US" sz="2200" b="0" i="1" dirty="0">
                <a:solidFill>
                  <a:srgbClr val="292929"/>
                </a:solidFill>
                <a:effectLst/>
                <a:latin typeface="Arial" panose="020B0604020202020204" pitchFamily="34" charset="0"/>
                <a:cs typeface="Arial" panose="020B0604020202020204" pitchFamily="34" charset="0"/>
              </a:rPr>
              <a:t>Provable bounds for learning some deep representations</a:t>
            </a:r>
            <a:r>
              <a:rPr lang="en-US" sz="2200" b="0" i="0" dirty="0">
                <a:solidFill>
                  <a:srgbClr val="292929"/>
                </a:solidFill>
                <a:effectLst/>
                <a:latin typeface="Arial" panose="020B0604020202020204" pitchFamily="34" charset="0"/>
                <a:cs typeface="Arial" panose="020B0604020202020204" pitchFamily="34" charset="0"/>
              </a:rPr>
              <a:t>, suggesting a layer-by layer construction in which one should </a:t>
            </a:r>
            <a:r>
              <a:rPr lang="en-US" sz="2200" b="0" i="0" dirty="0" err="1">
                <a:solidFill>
                  <a:srgbClr val="292929"/>
                </a:solidFill>
                <a:effectLst/>
                <a:latin typeface="Arial" panose="020B0604020202020204" pitchFamily="34" charset="0"/>
                <a:cs typeface="Arial" panose="020B0604020202020204" pitchFamily="34" charset="0"/>
              </a:rPr>
              <a:t>analyse</a:t>
            </a:r>
            <a:r>
              <a:rPr lang="en-US" sz="2200" b="0" i="0" dirty="0">
                <a:solidFill>
                  <a:srgbClr val="292929"/>
                </a:solidFill>
                <a:effectLst/>
                <a:latin typeface="Arial" panose="020B0604020202020204" pitchFamily="34" charset="0"/>
                <a:cs typeface="Arial" panose="020B0604020202020204" pitchFamily="34" charset="0"/>
              </a:rPr>
              <a:t> the correlation statistics of the last layer and cluster them into groups of units with high correlation.</a:t>
            </a:r>
          </a:p>
          <a:p>
            <a:pPr algn="l">
              <a:buFont typeface="+mj-lt"/>
              <a:buAutoNum type="arabicPeriod"/>
            </a:pPr>
            <a:r>
              <a:rPr lang="en-US" sz="2200" b="0" i="0" dirty="0">
                <a:solidFill>
                  <a:srgbClr val="292929"/>
                </a:solidFill>
                <a:effectLst/>
                <a:latin typeface="Arial" panose="020B0604020202020204" pitchFamily="34" charset="0"/>
                <a:cs typeface="Arial" panose="020B0604020202020204" pitchFamily="34" charset="0"/>
              </a:rPr>
              <a:t>1×1 convolutions are used for dimensionality reduction to remove computational bottlenecks.</a:t>
            </a:r>
          </a:p>
          <a:p>
            <a:pPr algn="l">
              <a:buFont typeface="+mj-lt"/>
              <a:buAutoNum type="arabicPeriod"/>
            </a:pPr>
            <a:r>
              <a:rPr lang="en-US" sz="2200" b="0" i="0" dirty="0">
                <a:solidFill>
                  <a:srgbClr val="292929"/>
                </a:solidFill>
                <a:effectLst/>
                <a:latin typeface="Arial" panose="020B0604020202020204" pitchFamily="34" charset="0"/>
                <a:cs typeface="Arial" panose="020B0604020202020204" pitchFamily="34" charset="0"/>
              </a:rPr>
              <a:t>Due to the activation function from 1×1 convolution, its addition also adds nonlinearity</a:t>
            </a:r>
          </a:p>
          <a:p>
            <a:pPr algn="l">
              <a:buFont typeface="+mj-lt"/>
              <a:buAutoNum type="arabicPeriod"/>
            </a:pPr>
            <a:r>
              <a:rPr lang="en-US" sz="2200" b="0" i="0" dirty="0">
                <a:solidFill>
                  <a:srgbClr val="292929"/>
                </a:solidFill>
                <a:effectLst/>
                <a:latin typeface="Arial" panose="020B0604020202020204" pitchFamily="34" charset="0"/>
                <a:cs typeface="Arial" panose="020B0604020202020204" pitchFamily="34" charset="0"/>
              </a:rPr>
              <a:t>Building networks using modules/blocks. Instead of stacking convolutional layers, we stack modules or blocks, within which are convolutional layers.</a:t>
            </a:r>
            <a:r>
              <a:rPr lang="en-IN" sz="2200" b="0" i="0" dirty="0">
                <a:solidFill>
                  <a:srgbClr val="292929"/>
                </a:solidFill>
                <a:effectLst/>
                <a:latin typeface="Arial" panose="020B0604020202020204" pitchFamily="34" charset="0"/>
                <a:cs typeface="Arial" panose="020B0604020202020204" pitchFamily="34" charset="0"/>
              </a:rPr>
              <a:t> Authors: Christian </a:t>
            </a:r>
            <a:r>
              <a:rPr lang="en-IN" sz="2200" b="0" i="0" dirty="0" err="1">
                <a:solidFill>
                  <a:srgbClr val="292929"/>
                </a:solidFill>
                <a:effectLst/>
                <a:latin typeface="Arial" panose="020B0604020202020204" pitchFamily="34" charset="0"/>
                <a:cs typeface="Arial" panose="020B0604020202020204" pitchFamily="34" charset="0"/>
              </a:rPr>
              <a:t>Szegedy</a:t>
            </a:r>
            <a:r>
              <a:rPr lang="en-IN" sz="2200" b="0" i="0" dirty="0">
                <a:solidFill>
                  <a:srgbClr val="292929"/>
                </a:solidFill>
                <a:effectLst/>
                <a:latin typeface="Arial" panose="020B0604020202020204" pitchFamily="34" charset="0"/>
                <a:cs typeface="Arial" panose="020B0604020202020204" pitchFamily="34" charset="0"/>
              </a:rPr>
              <a:t>,</a:t>
            </a:r>
            <a:endParaRPr lang="en-US" sz="2200" b="0" i="0" dirty="0">
              <a:solidFill>
                <a:srgbClr val="292929"/>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7735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6B9F25-F91C-499A-9995-72A16BC2B4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224" y="0"/>
            <a:ext cx="1176169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C61819-19E3-49EF-94BE-4E0DF9A21CB3}"/>
              </a:ext>
            </a:extLst>
          </p:cNvPr>
          <p:cNvSpPr txBox="1"/>
          <p:nvPr/>
        </p:nvSpPr>
        <p:spPr>
          <a:xfrm>
            <a:off x="923364" y="707323"/>
            <a:ext cx="6096000" cy="461665"/>
          </a:xfrm>
          <a:prstGeom prst="rect">
            <a:avLst/>
          </a:prstGeom>
          <a:noFill/>
        </p:spPr>
        <p:txBody>
          <a:bodyPr wrap="square">
            <a:spAutoFit/>
          </a:bodyPr>
          <a:lstStyle/>
          <a:p>
            <a:pPr algn="l"/>
            <a:r>
              <a:rPr lang="en-IN" sz="2400" b="0" i="0" dirty="0">
                <a:solidFill>
                  <a:srgbClr val="292929"/>
                </a:solidFill>
                <a:effectLst/>
                <a:latin typeface="Arial" panose="020B0604020202020204" pitchFamily="34" charset="0"/>
                <a:cs typeface="Arial" panose="020B0604020202020204" pitchFamily="34" charset="0"/>
              </a:rPr>
              <a:t>Inception-v1 (2014)</a:t>
            </a:r>
          </a:p>
        </p:txBody>
      </p:sp>
    </p:spTree>
    <p:extLst>
      <p:ext uri="{BB962C8B-B14F-4D97-AF65-F5344CB8AC3E}">
        <p14:creationId xmlns:p14="http://schemas.microsoft.com/office/powerpoint/2010/main" val="3808545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TotalTime>
  <Words>648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Rockwell</vt:lpstr>
      <vt:lpstr>Rockwell Condensed</vt:lpstr>
      <vt:lpstr>sohne</vt:lpstr>
      <vt:lpstr>Wingdings</vt:lpstr>
      <vt:lpstr>Wood Type</vt:lpstr>
      <vt:lpstr>CNN Architecture</vt:lpstr>
      <vt:lpstr>PowerPoint Presentation</vt:lpstr>
      <vt:lpstr>PowerPoint Presentation</vt:lpstr>
      <vt:lpstr>PowerPoint Presentation</vt:lpstr>
      <vt:lpstr>PowerPoint Presentation</vt:lpstr>
      <vt:lpstr>5. Inception-v1 (2014)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Architecture</dc:title>
  <dc:creator>akhileshdesai21@outlook.com</dc:creator>
  <cp:lastModifiedBy>akhileshdesai21@outlook.com</cp:lastModifiedBy>
  <cp:revision>1</cp:revision>
  <dcterms:created xsi:type="dcterms:W3CDTF">2021-11-24T08:39:21Z</dcterms:created>
  <dcterms:modified xsi:type="dcterms:W3CDTF">2021-11-24T08:40:38Z</dcterms:modified>
</cp:coreProperties>
</file>