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6F295-7F27-4D47-92B8-E41FA593CC81}" v="1447" dt="2021-09-18T11:47:43.102"/>
    <p1510:client id="{B7FEEC70-65DB-419C-A2EF-5CDEDC8AD4D0}" v="13" dt="2021-09-18T11:53:4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0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7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cap="none" spc="0"/>
              <a:t>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variable is only available from inside the region it is created. This is called scope.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   Types of Scope: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1. Local Scope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2. Enclosing Scope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3. Global Scope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2BF7-E022-471A-A1EF-E1728FA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55" y="-110953"/>
            <a:ext cx="9404723" cy="1995516"/>
          </a:xfrm>
        </p:spPr>
        <p:txBody>
          <a:bodyPr/>
          <a:lstStyle/>
          <a:p>
            <a:br>
              <a:rPr lang="en-US" dirty="0"/>
            </a:br>
            <a:r>
              <a:rPr lang="en-US" sz="2200" b="1" dirty="0"/>
              <a:t>Local Scope:</a:t>
            </a:r>
            <a:endParaRPr lang="en-US" sz="2200" dirty="0"/>
          </a:p>
          <a:p>
            <a:pPr algn="just"/>
            <a:r>
              <a:rPr lang="en-US" sz="2200" dirty="0">
                <a:ea typeface="+mj-lt"/>
                <a:cs typeface="+mj-lt"/>
              </a:rPr>
              <a:t>A variable created inside a function belongs to the local scope of that function, and can only be used inside that function.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DAAC-4361-440B-9D6A-2587D4D1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73" y="1239118"/>
            <a:ext cx="10084321" cy="53384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ea typeface="+mj-lt"/>
                <a:cs typeface="+mj-lt"/>
              </a:rPr>
              <a:t>Ex:</a:t>
            </a:r>
            <a:endParaRPr lang="en-US" sz="18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In[1]: def </a:t>
            </a:r>
            <a:r>
              <a:rPr lang="en-US" sz="1600" dirty="0" err="1">
                <a:ea typeface="+mj-lt"/>
                <a:cs typeface="+mj-lt"/>
              </a:rPr>
              <a:t>func</a:t>
            </a:r>
            <a:r>
              <a:rPr lang="en-US" sz="1600" dirty="0">
                <a:ea typeface="+mj-lt"/>
                <a:cs typeface="+mj-lt"/>
              </a:rPr>
              <a:t>():</a:t>
            </a: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                  x = 10</a:t>
            </a: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           print(x)</a:t>
            </a: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         # func1()</a:t>
            </a: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          #outsisde the function</a:t>
            </a:r>
            <a:endParaRPr lang="en-US" sz="1600" dirty="0">
              <a:ea typeface="+mj-lt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j-lt"/>
                <a:cs typeface="+mj-lt"/>
              </a:rPr>
              <a:t>           print(x) #not </a:t>
            </a:r>
            <a:r>
              <a:rPr lang="en-US" sz="1600" dirty="0" err="1">
                <a:ea typeface="+mj-lt"/>
                <a:cs typeface="+mj-lt"/>
              </a:rPr>
              <a:t>accessable</a:t>
            </a:r>
            <a:r>
              <a:rPr lang="en-US" sz="1600" dirty="0">
                <a:ea typeface="+mj-lt"/>
                <a:cs typeface="+mj-lt"/>
              </a:rPr>
              <a:t> , error</a:t>
            </a:r>
            <a:endParaRPr lang="en-US" sz="1600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n-US" sz="1600" b="1" dirty="0">
                <a:latin typeface="Consolas"/>
                <a:ea typeface="+mj-lt"/>
                <a:cs typeface="+mj-lt"/>
              </a:rPr>
              <a:t>---------------------------------------------------------------------------</a:t>
            </a:r>
            <a:r>
              <a:rPr lang="en-US" sz="1600" dirty="0">
                <a:latin typeface="Consolas"/>
                <a:ea typeface="+mj-lt"/>
                <a:cs typeface="+mj-lt"/>
              </a:rPr>
              <a:t>
</a:t>
            </a:r>
            <a:r>
              <a:rPr lang="en-US" sz="1600" b="1" dirty="0" err="1">
                <a:latin typeface="Consolas"/>
                <a:ea typeface="+mj-lt"/>
                <a:cs typeface="+mj-lt"/>
              </a:rPr>
              <a:t>NameError</a:t>
            </a:r>
            <a:r>
              <a:rPr lang="en-US" sz="1600" dirty="0">
                <a:latin typeface="Consolas"/>
                <a:ea typeface="+mj-lt"/>
                <a:cs typeface="+mj-lt"/>
              </a:rPr>
              <a:t>                                 Traceback (most recent call last)
</a:t>
            </a:r>
            <a:r>
              <a:rPr lang="en-US" sz="1600" b="1" dirty="0">
                <a:latin typeface="Consolas"/>
                <a:ea typeface="+mj-lt"/>
                <a:cs typeface="+mj-lt"/>
              </a:rPr>
              <a:t>&lt;ipython-input-2-729bd5c9a459&gt;</a:t>
            </a:r>
            <a:r>
              <a:rPr lang="en-US" sz="1600" dirty="0">
                <a:latin typeface="Consolas"/>
                <a:ea typeface="+mj-lt"/>
                <a:cs typeface="+mj-lt"/>
              </a:rPr>
              <a:t> in &lt;module&gt;
      6 
      7 </a:t>
            </a:r>
            <a:r>
              <a:rPr lang="en-US" sz="1600" b="1" dirty="0">
                <a:latin typeface="Consolas"/>
                <a:ea typeface="+mj-lt"/>
                <a:cs typeface="+mj-lt"/>
              </a:rPr>
              <a:t>#outsisde the function</a:t>
            </a:r>
            <a:r>
              <a:rPr lang="en-US" sz="1600" dirty="0">
                <a:latin typeface="Consolas"/>
                <a:ea typeface="+mj-lt"/>
                <a:cs typeface="+mj-lt"/>
              </a:rPr>
              <a:t>
</a:t>
            </a:r>
            <a:r>
              <a:rPr lang="en-US" sz="1600" b="1" dirty="0">
                <a:latin typeface="Consolas"/>
                <a:ea typeface="+mj-lt"/>
                <a:cs typeface="+mj-lt"/>
              </a:rPr>
              <a:t>----&gt; 8 </a:t>
            </a:r>
            <a:r>
              <a:rPr lang="en-US" sz="1600" dirty="0">
                <a:latin typeface="Consolas"/>
                <a:ea typeface="+mj-lt"/>
                <a:cs typeface="+mj-lt"/>
              </a:rPr>
              <a:t>print</a:t>
            </a:r>
            <a:r>
              <a:rPr lang="en-US" sz="1600" b="1" dirty="0">
                <a:latin typeface="Consolas"/>
                <a:ea typeface="+mj-lt"/>
                <a:cs typeface="+mj-lt"/>
              </a:rPr>
              <a:t>(</a:t>
            </a:r>
            <a:r>
              <a:rPr lang="en-US" sz="1600" dirty="0">
                <a:latin typeface="Consolas"/>
                <a:ea typeface="+mj-lt"/>
                <a:cs typeface="+mj-lt"/>
              </a:rPr>
              <a:t>x</a:t>
            </a:r>
            <a:r>
              <a:rPr lang="en-US" sz="1600" b="1" dirty="0">
                <a:latin typeface="Consolas"/>
                <a:ea typeface="+mj-lt"/>
                <a:cs typeface="+mj-lt"/>
              </a:rPr>
              <a:t>)</a:t>
            </a:r>
            <a:r>
              <a:rPr lang="en-US" sz="1600" dirty="0">
                <a:latin typeface="Consolas"/>
                <a:ea typeface="+mj-lt"/>
                <a:cs typeface="+mj-lt"/>
              </a:rPr>
              <a:t> </a:t>
            </a:r>
            <a:r>
              <a:rPr lang="en-US" sz="1600" b="1" dirty="0">
                <a:latin typeface="Consolas"/>
                <a:ea typeface="+mj-lt"/>
                <a:cs typeface="+mj-lt"/>
              </a:rPr>
              <a:t>#not </a:t>
            </a:r>
            <a:r>
              <a:rPr lang="en-US" sz="1600" b="1" dirty="0" err="1">
                <a:latin typeface="Consolas"/>
                <a:ea typeface="+mj-lt"/>
                <a:cs typeface="+mj-lt"/>
              </a:rPr>
              <a:t>accessable</a:t>
            </a:r>
            <a:r>
              <a:rPr lang="en-US" sz="1600" b="1" dirty="0">
                <a:latin typeface="Consolas"/>
                <a:ea typeface="+mj-lt"/>
                <a:cs typeface="+mj-lt"/>
              </a:rPr>
              <a:t> , error</a:t>
            </a:r>
            <a:r>
              <a:rPr lang="en-US" sz="1600" dirty="0">
                <a:latin typeface="Consolas"/>
                <a:ea typeface="+mj-lt"/>
                <a:cs typeface="+mj-lt"/>
              </a:rPr>
              <a:t>
</a:t>
            </a:r>
            <a:r>
              <a:rPr lang="en-US" sz="1600" b="1" dirty="0" err="1">
                <a:latin typeface="Consolas"/>
                <a:ea typeface="+mj-lt"/>
                <a:cs typeface="+mj-lt"/>
              </a:rPr>
              <a:t>NameError</a:t>
            </a:r>
            <a:r>
              <a:rPr lang="en-US" sz="1600" dirty="0">
                <a:latin typeface="Consolas"/>
                <a:ea typeface="+mj-lt"/>
                <a:cs typeface="+mj-lt"/>
              </a:rPr>
              <a:t>: name 'x' is not defined</a:t>
            </a:r>
            <a:r>
              <a:rPr lang="en-US" sz="1800" dirty="0">
                <a:latin typeface="Consolas"/>
                <a:ea typeface="+mj-lt"/>
                <a:cs typeface="+mj-lt"/>
              </a:rPr>
              <a:t>
</a:t>
            </a:r>
            <a:br>
              <a:rPr lang="en-US" sz="1800" dirty="0">
                <a:latin typeface="Consolas"/>
              </a:rPr>
            </a:b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500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8A8-F2C1-4F84-A331-8F0427D3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ea typeface="+mj-lt"/>
                <a:cs typeface="+mj-lt"/>
              </a:rPr>
              <a:t>Enclosing scope:</a:t>
            </a:r>
          </a:p>
          <a:p>
            <a:r>
              <a:rPr lang="en-US" sz="2600" dirty="0">
                <a:ea typeface="+mj-lt"/>
                <a:cs typeface="+mj-lt"/>
              </a:rPr>
              <a:t>inner functions can have access to the outer or enclosing function's variables</a:t>
            </a:r>
            <a:endParaRPr lang="en-US" sz="2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BECF-1FE8-4F3B-BA4C-3A5B8F51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In[2]:def </a:t>
            </a:r>
            <a:r>
              <a:rPr lang="en-US" err="1">
                <a:ea typeface="+mn-lt"/>
                <a:cs typeface="+mn-lt"/>
              </a:rPr>
              <a:t>outer_func</a:t>
            </a:r>
            <a:r>
              <a:rPr lang="en-US" dirty="0">
                <a:ea typeface="+mn-lt"/>
                <a:cs typeface="+mn-lt"/>
              </a:rPr>
              <a:t>():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x = 1828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  print('</a:t>
            </a:r>
            <a:r>
              <a:rPr lang="en-US" dirty="0" err="1">
                <a:ea typeface="+mn-lt"/>
                <a:cs typeface="+mn-lt"/>
              </a:rPr>
              <a:t>outer_function',x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def </a:t>
            </a:r>
            <a:r>
              <a:rPr lang="en-US" dirty="0" err="1">
                <a:ea typeface="+mn-lt"/>
                <a:cs typeface="+mn-lt"/>
              </a:rPr>
              <a:t>inner_func</a:t>
            </a:r>
            <a:r>
              <a:rPr lang="en-US" dirty="0">
                <a:ea typeface="+mn-lt"/>
                <a:cs typeface="+mn-lt"/>
              </a:rPr>
              <a:t>():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print('</a:t>
            </a:r>
            <a:r>
              <a:rPr lang="en-US" dirty="0" err="1">
                <a:ea typeface="+mn-lt"/>
                <a:cs typeface="+mn-lt"/>
              </a:rPr>
              <a:t>inner_function',x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</a:t>
            </a:r>
            <a:r>
              <a:rPr lang="en-US" dirty="0" err="1">
                <a:ea typeface="+mn-lt"/>
                <a:cs typeface="+mn-lt"/>
              </a:rPr>
              <a:t>inner_func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</a:t>
            </a:r>
            <a:r>
              <a:rPr lang="en-US" dirty="0" err="1">
                <a:ea typeface="+mn-lt"/>
                <a:cs typeface="+mn-lt"/>
              </a:rPr>
              <a:t>outer_func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Out[2]: </a:t>
            </a:r>
            <a:r>
              <a:rPr lang="en-US" err="1">
                <a:latin typeface="Consolas"/>
                <a:cs typeface="Calibri" panose="020F0502020204030204"/>
              </a:rPr>
              <a:t>outer_function 1828</a:t>
            </a:r>
            <a:r>
              <a:rPr lang="en-US" dirty="0">
                <a:latin typeface="Consolas"/>
                <a:cs typeface="Calibri" panose="020F0502020204030204"/>
              </a:rPr>
              <a:t>
        </a:t>
            </a:r>
            <a:r>
              <a:rPr lang="en-US" err="1">
                <a:latin typeface="Consolas"/>
                <a:cs typeface="Calibri" panose="020F0502020204030204"/>
              </a:rPr>
              <a:t>inner_function</a:t>
            </a:r>
            <a:r>
              <a:rPr lang="en-US" dirty="0">
                <a:latin typeface="Consolas"/>
                <a:cs typeface="Calibri" panose="020F0502020204030204"/>
              </a:rPr>
              <a:t> 1828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B91B-5C22-4148-B081-334122E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ea typeface="+mj-lt"/>
                <a:cs typeface="+mj-lt"/>
              </a:rPr>
              <a:t>Global Scope:</a:t>
            </a:r>
            <a:endParaRPr lang="en-US" sz="2200" b="1" dirty="0">
              <a:cs typeface="Calibri Light"/>
            </a:endParaRPr>
          </a:p>
          <a:p>
            <a:r>
              <a:rPr lang="en-US" sz="2200" dirty="0">
                <a:ea typeface="+mj-lt"/>
                <a:cs typeface="+mj-lt"/>
              </a:rPr>
              <a:t>A variable created in the main body of the Python code is a global variable and belongs to the global scope. </a:t>
            </a:r>
            <a:endParaRPr lang="en-US" sz="2200">
              <a:cs typeface="Calibri Light"/>
            </a:endParaRPr>
          </a:p>
          <a:p>
            <a:r>
              <a:rPr lang="en-US" sz="2200" dirty="0">
                <a:ea typeface="+mj-lt"/>
                <a:cs typeface="+mj-lt"/>
              </a:rPr>
              <a:t>Global variables are available from within any scope, global and local</a:t>
            </a:r>
            <a:endParaRPr lang="en-US" sz="2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308E-D10B-48EC-AE52-188E2DE3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979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Ex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In[3]: x = 1828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def my_func():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print('my_func ',x)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def my_inner_func():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             print('my_inner_func ',x)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  my_inner_func()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   print('Global ',x)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my_func()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Out[3]: </a:t>
            </a:r>
            <a:r>
              <a:rPr lang="en-US">
                <a:latin typeface="Consolas"/>
                <a:cs typeface="Calibri" panose="020F0502020204030204"/>
              </a:rPr>
              <a:t>Global  1828</a:t>
            </a:r>
            <a:r>
              <a:rPr lang="en-US" dirty="0">
                <a:latin typeface="Consolas"/>
                <a:cs typeface="Calibri" panose="020F0502020204030204"/>
              </a:rPr>
              <a:t>
</a:t>
            </a:r>
            <a:r>
              <a:rPr lang="en-US">
                <a:latin typeface="Consolas"/>
                <a:cs typeface="Calibri" panose="020F0502020204030204"/>
              </a:rPr>
              <a:t>      my_func  1828</a:t>
            </a:r>
            <a:r>
              <a:rPr lang="en-US" dirty="0">
                <a:latin typeface="Consolas"/>
                <a:cs typeface="Calibri" panose="020F0502020204030204"/>
              </a:rPr>
              <a:t>
</a:t>
            </a:r>
            <a:r>
              <a:rPr lang="en-US">
                <a:latin typeface="Consolas"/>
                <a:cs typeface="Calibri" panose="020F0502020204030204"/>
              </a:rPr>
              <a:t>      my_inner_func  1828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84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DFF0-EC38-4197-8CD8-CD3B6D27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cs typeface="Calibri Light"/>
              </a:rPr>
              <a:t>Changing of Global variables inside the fuctions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259A-BCA2-4F4B-91E6-A33A3DA4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Ex: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In[4]: x = 1828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def my_func():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x = 2818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print('local',x)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my_func()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print('Global',x)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Out[4]: </a:t>
            </a:r>
            <a:r>
              <a:rPr lang="en-US">
                <a:latin typeface="Consolas"/>
                <a:cs typeface="Calibri" panose="020F0502020204030204"/>
              </a:rPr>
              <a:t>local 2818</a:t>
            </a:r>
            <a:r>
              <a:rPr lang="en-US" dirty="0">
                <a:latin typeface="Consolas"/>
                <a:cs typeface="Calibri" panose="020F0502020204030204"/>
              </a:rPr>
              <a:t>
</a:t>
            </a:r>
            <a:r>
              <a:rPr lang="en-US">
                <a:latin typeface="Consolas"/>
                <a:cs typeface="Calibri" panose="020F0502020204030204"/>
              </a:rPr>
              <a:t>      Global 1828</a:t>
            </a:r>
            <a:r>
              <a:rPr lang="en-US" dirty="0">
                <a:latin typeface="Consolas"/>
                <a:cs typeface="Calibri" panose="020F0502020204030204"/>
              </a:rPr>
              <a:t>
</a:t>
            </a:r>
            <a:endParaRPr lang="en-US" dirty="0">
              <a:cs typeface="Calibri" panose="020F0502020204030204"/>
            </a:endParaRPr>
          </a:p>
          <a:p>
            <a:pPr algn="r">
              <a:buNone/>
            </a:pPr>
            <a:endParaRPr lang="en-US" dirty="0">
              <a:cs typeface="Calibri" panose="020F0502020204030204"/>
            </a:endParaRPr>
          </a:p>
          <a:p>
            <a:pPr algn="r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895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84B-FB3A-4A90-98B8-E09339DB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50800"/>
            <a:ext cx="10515600" cy="639763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Order of execution in Local, Enclosing and Global</a:t>
            </a:r>
            <a:endParaRPr lang="en-US" sz="2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174F-62BC-424E-9E58-394FD2A6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520700"/>
            <a:ext cx="10515600" cy="60467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Ex: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In[5]: y = 1000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def func1():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y = 100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print('Value of y in func1= ', y )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  def func2():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y = 10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print('Value of y in func2= ', y )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def func3():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           y = 1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           print('Value of y = ', y )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              func3()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          func2()</a:t>
            </a:r>
            <a:endParaRPr lang="en-US" sz="1500" dirty="0">
              <a:cs typeface="Calibri"/>
            </a:endParaRP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 print('Value of y global = ', y )</a:t>
            </a:r>
          </a:p>
          <a:p>
            <a:pPr>
              <a:buNone/>
            </a:pPr>
            <a:r>
              <a:rPr lang="en-US" sz="1500" dirty="0">
                <a:ea typeface="+mn-lt"/>
                <a:cs typeface="+mn-lt"/>
              </a:rPr>
              <a:t>             func1()</a:t>
            </a:r>
          </a:p>
          <a:p>
            <a:pPr>
              <a:buNone/>
            </a:pPr>
            <a:r>
              <a:rPr lang="en-US" sz="1500" dirty="0">
                <a:cs typeface="Calibri" panose="020F0502020204030204"/>
              </a:rPr>
              <a:t>Out[5]: </a:t>
            </a:r>
            <a:r>
              <a:rPr lang="en-US" sz="1500" dirty="0">
                <a:latin typeface="Consolas"/>
                <a:cs typeface="Calibri" panose="020F0502020204030204"/>
              </a:rPr>
              <a:t>Value of y global =  1000
    Value of y in func1=  100
    Value of y in func2=  10
    Value of y =  1</a:t>
            </a:r>
            <a:endParaRPr lang="en-US" sz="15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358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SCOPE</vt:lpstr>
      <vt:lpstr> Local Scope: A variable created inside a function belongs to the local scope of that function, and can only be used inside that function. </vt:lpstr>
      <vt:lpstr>Enclosing scope: inner functions can have access to the outer or enclosing function's variables</vt:lpstr>
      <vt:lpstr>Global Scope: A variable created in the main body of the Python code is a global variable and belongs to the global scope.  Global variables are available from within any scope, global and local</vt:lpstr>
      <vt:lpstr>Changing of Global variables inside the fuctions</vt:lpstr>
      <vt:lpstr>Order of execution in Local, Enclosing and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2021-09-18T09:43:13Z</dcterms:created>
  <dcterms:modified xsi:type="dcterms:W3CDTF">2021-09-18T11:54:01Z</dcterms:modified>
</cp:coreProperties>
</file>