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64465-E32F-4031-A283-236B7AFB4E04}" v="70" dt="2021-10-21T15:51:21.085"/>
    <p1510:client id="{29EEA9F6-9FB9-4FDD-86CF-5C1B1EA7FDDB}" v="175" dt="2021-10-06T07:38:08.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ender.githubusercontent.com/view/ipynb?color_mode=auto&amp;commit=fd11083e0a4cfb3ab6edaa48e79f56a064420b9d&amp;enc_url=68747470733a2f2f7261772e67697468756275736572636f6e74656e742e636f6d2f76616765657368682f50726f6a6563745f53657373696f6e2f666431313038336530613463666233616236656461613438653739663536613036343432306239642f4d616368696e655f4c6561726e696e672f446174615f56697375616c697a6174696f6e732f30305f446174615f56697375616c697a6174696f6e2e6970796e623f746f6b656e3d4156504e4d584c5756445556354e5535585a544a4e5444424c56474649&amp;nwo=vageeshh%2FProject_Session&amp;path=Machine_Learning%2FData_Visualizations%2F00_Data_Visualization.ipynb&amp;repository_id=350959657&amp;repository_type=Repository#II.Histogr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ender.githubusercontent.com/view/ipynb?color_mode=auto&amp;commit=fd11083e0a4cfb3ab6edaa48e79f56a064420b9d&amp;enc_url=68747470733a2f2f7261772e67697468756275736572636f6e74656e742e636f6d2f76616765657368682f50726f6a6563745f53657373696f6e2f666431313038336530613463666233616236656461613438653739663536613036343432306239642f4d616368696e655f4c6561726e696e672f446174615f56697375616c697a6174696f6e732f30305f446174615f56697375616c697a6174696f6e2e6970796e623f746f6b656e3d4156504e4d584c5756445556354e5535585a544a4e5444424c56474649&amp;nwo=vageeshh%2FProject_Session&amp;path=Machine_Learning%2FData_Visualizations%2F00_Data_Visualization.ipynb&amp;repository_id=350959657&amp;repository_type=Repository#V.-Scatter-plo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7945" y="548253"/>
            <a:ext cx="9144000" cy="4402201"/>
          </a:xfrm>
        </p:spPr>
        <p:txBody>
          <a:bodyPr>
            <a:normAutofit/>
          </a:bodyPr>
          <a:lstStyle/>
          <a:p>
            <a:br>
              <a:rPr lang="en-US" sz="2800" b="1" dirty="0"/>
            </a:br>
            <a:br>
              <a:rPr lang="en-US" sz="2800" b="1" dirty="0"/>
            </a:br>
            <a:r>
              <a:rPr lang="en-US" sz="2800" b="1" dirty="0"/>
              <a:t>Data Visualization</a:t>
            </a:r>
            <a:br>
              <a:rPr lang="en-US" sz="2400" b="1" dirty="0">
                <a:cs typeface="Calibri Light"/>
              </a:rPr>
            </a:br>
            <a:br>
              <a:rPr lang="en-US" dirty="0"/>
            </a:br>
            <a:r>
              <a:rPr lang="en-US" sz="2400" dirty="0">
                <a:ea typeface="+mj-lt"/>
                <a:cs typeface="+mj-lt"/>
              </a:rPr>
              <a:t>Data Visualization techniques involve the generation of graphical or pictorial representation of DATA, form which leads you to understand the insight of a given data set. This </a:t>
            </a:r>
            <a:r>
              <a:rPr lang="en-US" sz="2400" dirty="0" err="1">
                <a:ea typeface="+mj-lt"/>
                <a:cs typeface="+mj-lt"/>
              </a:rPr>
              <a:t>visualisation</a:t>
            </a:r>
            <a:r>
              <a:rPr lang="en-US" sz="2400" dirty="0">
                <a:ea typeface="+mj-lt"/>
                <a:cs typeface="+mj-lt"/>
              </a:rPr>
              <a:t> technique aims to identify the Patterns, Trends, Correlations, and Outliers of data sets.</a:t>
            </a:r>
            <a:endParaRPr lang="en-US" sz="2400" dirty="0">
              <a:cs typeface="Calibri Light"/>
            </a:endParaRPr>
          </a:p>
          <a:p>
            <a:endParaRPr lang="en-US" dirty="0">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6006-32D1-4C29-AFC6-2966809BA269}"/>
              </a:ext>
            </a:extLst>
          </p:cNvPr>
          <p:cNvSpPr>
            <a:spLocks noGrp="1"/>
          </p:cNvSpPr>
          <p:nvPr>
            <p:ph type="title"/>
          </p:nvPr>
        </p:nvSpPr>
        <p:spPr/>
        <p:txBody>
          <a:bodyPr/>
          <a:lstStyle/>
          <a:p>
            <a:r>
              <a:rPr lang="en-US" dirty="0">
                <a:cs typeface="Calibri Light"/>
              </a:rPr>
              <a:t>Benefits:</a:t>
            </a:r>
            <a:endParaRPr lang="en-US" dirty="0"/>
          </a:p>
        </p:txBody>
      </p:sp>
      <p:sp>
        <p:nvSpPr>
          <p:cNvPr id="3" name="Content Placeholder 2">
            <a:extLst>
              <a:ext uri="{FF2B5EF4-FFF2-40B4-BE49-F238E27FC236}">
                <a16:creationId xmlns:a16="http://schemas.microsoft.com/office/drawing/2014/main" id="{B44AD596-2179-4236-94F6-BF3125B444AA}"/>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Patterns in business operations: Data visualization techniques help us to determine the patterns of business operations. </a:t>
            </a:r>
            <a:endParaRPr lang="en-US">
              <a:cs typeface="Calibri" panose="020F0502020204030204"/>
            </a:endParaRPr>
          </a:p>
          <a:p>
            <a:pPr algn="just"/>
            <a:r>
              <a:rPr lang="en-US" dirty="0">
                <a:ea typeface="+mn-lt"/>
                <a:cs typeface="+mn-lt"/>
              </a:rPr>
              <a:t>Identify business trends.</a:t>
            </a:r>
            <a:endParaRPr lang="en-US" dirty="0"/>
          </a:p>
          <a:p>
            <a:pPr algn="just"/>
            <a:r>
              <a:rPr lang="en-US" dirty="0">
                <a:ea typeface="+mn-lt"/>
                <a:cs typeface="+mn-lt"/>
              </a:rPr>
              <a:t>Storytelling and Decision making</a:t>
            </a:r>
            <a:endParaRPr lang="en-US" dirty="0">
              <a:cs typeface="Calibri"/>
            </a:endParaRPr>
          </a:p>
          <a:p>
            <a:pPr algn="just"/>
            <a:r>
              <a:rPr lang="en-US" dirty="0">
                <a:ea typeface="+mn-lt"/>
                <a:cs typeface="+mn-lt"/>
              </a:rPr>
              <a:t>Understand the current business insights and setting the goals.</a:t>
            </a:r>
            <a:endParaRPr lang="en-US" dirty="0">
              <a:cs typeface="Calibri"/>
            </a:endParaRPr>
          </a:p>
          <a:p>
            <a:pPr algn="just"/>
            <a:r>
              <a:rPr lang="en-US" dirty="0">
                <a:ea typeface="+mn-lt"/>
                <a:cs typeface="+mn-lt"/>
              </a:rPr>
              <a:t>Operational and Performance analysis.</a:t>
            </a:r>
            <a:endParaRPr lang="en-US" dirty="0"/>
          </a:p>
          <a:p>
            <a:endParaRPr lang="en-US" dirty="0">
              <a:cs typeface="Calibri"/>
            </a:endParaRPr>
          </a:p>
        </p:txBody>
      </p:sp>
    </p:spTree>
    <p:extLst>
      <p:ext uri="{BB962C8B-B14F-4D97-AF65-F5344CB8AC3E}">
        <p14:creationId xmlns:p14="http://schemas.microsoft.com/office/powerpoint/2010/main" val="352807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20D5-20AD-4B74-B96F-011C32C3B405}"/>
              </a:ext>
            </a:extLst>
          </p:cNvPr>
          <p:cNvSpPr>
            <a:spLocks noGrp="1"/>
          </p:cNvSpPr>
          <p:nvPr>
            <p:ph type="title"/>
          </p:nvPr>
        </p:nvSpPr>
        <p:spPr/>
        <p:txBody>
          <a:bodyPr>
            <a:normAutofit fontScale="90000"/>
          </a:bodyPr>
          <a:lstStyle/>
          <a:p>
            <a:br>
              <a:rPr lang="en-US" dirty="0"/>
            </a:br>
            <a:r>
              <a:rPr lang="en-US" b="1" dirty="0"/>
              <a:t>Data Visualization in Data Science</a:t>
            </a:r>
            <a:endParaRPr lang="en-US" dirty="0"/>
          </a:p>
          <a:p>
            <a:pPr algn="just"/>
            <a:r>
              <a:rPr lang="en-US" sz="2000" dirty="0">
                <a:ea typeface="+mj-lt"/>
                <a:cs typeface="+mj-lt"/>
              </a:rPr>
              <a:t>Data visualization techniques most important part of Data Science, There won’t be any doubt about it. And even in the Data Analytics space as well the Data visualization doing a major role. We will discuss this in detail with help of Python packages and how it helps during the Data Science process flow. This is a very interesting topic for every Data Scientist and Data Analyst.</a:t>
            </a:r>
            <a:endParaRPr lang="en-US" sz="2000">
              <a:cs typeface="Calibri Light"/>
            </a:endParaRPr>
          </a:p>
          <a:p>
            <a:endParaRPr lang="en-US" dirty="0">
              <a:cs typeface="Calibri Light"/>
            </a:endParaRPr>
          </a:p>
        </p:txBody>
      </p:sp>
      <p:pic>
        <p:nvPicPr>
          <p:cNvPr id="4" name="Picture 4" descr="Shape&#10;&#10;Description automatically generated">
            <a:extLst>
              <a:ext uri="{FF2B5EF4-FFF2-40B4-BE49-F238E27FC236}">
                <a16:creationId xmlns:a16="http://schemas.microsoft.com/office/drawing/2014/main" id="{D3331810-2906-4BAD-A433-6CE04FAA302B}"/>
              </a:ext>
            </a:extLst>
          </p:cNvPr>
          <p:cNvPicPr>
            <a:picLocks noGrp="1" noChangeAspect="1"/>
          </p:cNvPicPr>
          <p:nvPr>
            <p:ph idx="1"/>
          </p:nvPr>
        </p:nvPicPr>
        <p:blipFill>
          <a:blip r:embed="rId2"/>
          <a:stretch>
            <a:fillRect/>
          </a:stretch>
        </p:blipFill>
        <p:spPr>
          <a:xfrm>
            <a:off x="2772598" y="2023954"/>
            <a:ext cx="6678119" cy="4549666"/>
          </a:xfrm>
        </p:spPr>
      </p:pic>
    </p:spTree>
    <p:extLst>
      <p:ext uri="{BB962C8B-B14F-4D97-AF65-F5344CB8AC3E}">
        <p14:creationId xmlns:p14="http://schemas.microsoft.com/office/powerpoint/2010/main" val="76170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65AB-10E9-491D-908A-34F1B17341E3}"/>
              </a:ext>
            </a:extLst>
          </p:cNvPr>
          <p:cNvSpPr>
            <a:spLocks noGrp="1"/>
          </p:cNvSpPr>
          <p:nvPr>
            <p:ph type="title"/>
          </p:nvPr>
        </p:nvSpPr>
        <p:spPr/>
        <p:txBody>
          <a:bodyPr>
            <a:normAutofit fontScale="90000"/>
          </a:bodyPr>
          <a:lstStyle/>
          <a:p>
            <a:br>
              <a:rPr lang="en-US" dirty="0"/>
            </a:br>
            <a:r>
              <a:rPr lang="en-US" sz="2200" b="1" dirty="0"/>
              <a:t>I. Line Chart</a:t>
            </a:r>
            <a:br>
              <a:rPr lang="en-US" sz="2000" b="1" dirty="0"/>
            </a:br>
            <a:endParaRPr lang="en-US" sz="2000" dirty="0">
              <a:cs typeface="Calibri Light"/>
            </a:endParaRPr>
          </a:p>
          <a:p>
            <a:pPr algn="just"/>
            <a:r>
              <a:rPr lang="en-US" sz="2200" dirty="0">
                <a:ea typeface="+mj-lt"/>
                <a:cs typeface="+mj-lt"/>
              </a:rPr>
              <a:t>Line Chart is a simple data visualization in Python, which is available under Matplotlib.</a:t>
            </a:r>
            <a:endParaRPr lang="en-US" sz="2200" dirty="0"/>
          </a:p>
          <a:p>
            <a:br>
              <a:rPr lang="en-US" dirty="0"/>
            </a:br>
            <a:endParaRPr lang="en-US" dirty="0"/>
          </a:p>
        </p:txBody>
      </p:sp>
      <p:sp>
        <p:nvSpPr>
          <p:cNvPr id="3" name="Content Placeholder 2">
            <a:extLst>
              <a:ext uri="{FF2B5EF4-FFF2-40B4-BE49-F238E27FC236}">
                <a16:creationId xmlns:a16="http://schemas.microsoft.com/office/drawing/2014/main" id="{F8A147E1-DDB2-44C8-914F-977364ECE04D}"/>
              </a:ext>
            </a:extLst>
          </p:cNvPr>
          <p:cNvSpPr>
            <a:spLocks noGrp="1"/>
          </p:cNvSpPr>
          <p:nvPr>
            <p:ph idx="1"/>
          </p:nvPr>
        </p:nvSpPr>
        <p:spPr>
          <a:xfrm>
            <a:off x="781050" y="1120775"/>
            <a:ext cx="10515600" cy="4351338"/>
          </a:xfrm>
        </p:spPr>
        <p:txBody>
          <a:bodyPr vert="horz" lIns="91440" tIns="45720" rIns="91440" bIns="45720" rtlCol="0" anchor="t">
            <a:noAutofit/>
          </a:bodyPr>
          <a:lstStyle/>
          <a:p>
            <a:r>
              <a:rPr lang="en-US" sz="1500" i="1" dirty="0">
                <a:latin typeface="Consolas"/>
              </a:rPr>
              <a:t># Sample #1</a:t>
            </a:r>
            <a:r>
              <a:rPr lang="en-US" sz="1500" dirty="0">
                <a:latin typeface="Consolas"/>
              </a:rPr>
              <a:t>
</a:t>
            </a:r>
            <a:r>
              <a:rPr lang="en-US" sz="1500" i="1" dirty="0">
                <a:latin typeface="Consolas"/>
              </a:rPr>
              <a:t># importing the required libraries</a:t>
            </a:r>
            <a:r>
              <a:rPr lang="en-US" sz="1500" dirty="0">
                <a:latin typeface="Consolas"/>
              </a:rPr>
              <a:t>
</a:t>
            </a:r>
            <a:r>
              <a:rPr lang="en-US" sz="1500" b="1" dirty="0">
                <a:latin typeface="Consolas"/>
              </a:rPr>
              <a:t>import</a:t>
            </a:r>
            <a:r>
              <a:rPr lang="en-US" sz="1500" dirty="0">
                <a:latin typeface="Consolas"/>
              </a:rPr>
              <a:t> </a:t>
            </a:r>
            <a:r>
              <a:rPr lang="en-US" sz="1500" b="1" dirty="0" err="1">
                <a:latin typeface="Consolas"/>
              </a:rPr>
              <a:t>matplotlib.pyplot</a:t>
            </a:r>
            <a:r>
              <a:rPr lang="en-US" sz="1500" dirty="0">
                <a:latin typeface="Consolas"/>
              </a:rPr>
              <a:t> </a:t>
            </a:r>
            <a:r>
              <a:rPr lang="en-US" sz="1500" b="1" dirty="0">
                <a:latin typeface="Consolas"/>
              </a:rPr>
              <a:t>as</a:t>
            </a:r>
            <a:r>
              <a:rPr lang="en-US" sz="1500" dirty="0">
                <a:latin typeface="Consolas"/>
              </a:rPr>
              <a:t> </a:t>
            </a:r>
            <a:r>
              <a:rPr lang="en-US" sz="1500" b="1" dirty="0" err="1">
                <a:latin typeface="Consolas"/>
              </a:rPr>
              <a:t>plt</a:t>
            </a:r>
            <a:r>
              <a:rPr lang="en-US" sz="1500" dirty="0">
                <a:latin typeface="Consolas"/>
              </a:rPr>
              <a:t>
</a:t>
            </a:r>
            <a:r>
              <a:rPr lang="en-US" sz="1500" b="1" dirty="0">
                <a:latin typeface="Consolas"/>
              </a:rPr>
              <a:t>import</a:t>
            </a:r>
            <a:r>
              <a:rPr lang="en-US" sz="1500" dirty="0">
                <a:latin typeface="Consolas"/>
              </a:rPr>
              <a:t> </a:t>
            </a:r>
            <a:r>
              <a:rPr lang="en-US" sz="1500" b="1" dirty="0" err="1">
                <a:latin typeface="Consolas"/>
              </a:rPr>
              <a:t>numpy</a:t>
            </a:r>
            <a:r>
              <a:rPr lang="en-US" sz="1500" dirty="0">
                <a:latin typeface="Consolas"/>
              </a:rPr>
              <a:t> </a:t>
            </a:r>
            <a:r>
              <a:rPr lang="en-US" sz="1500" b="1" dirty="0">
                <a:latin typeface="Consolas"/>
              </a:rPr>
              <a:t>as</a:t>
            </a:r>
            <a:r>
              <a:rPr lang="en-US" sz="1500" dirty="0">
                <a:latin typeface="Consolas"/>
              </a:rPr>
              <a:t> </a:t>
            </a:r>
            <a:r>
              <a:rPr lang="en-US" sz="1500" b="1" dirty="0">
                <a:latin typeface="Consolas"/>
              </a:rPr>
              <a:t>np</a:t>
            </a:r>
            <a:r>
              <a:rPr lang="en-US" sz="1500" dirty="0">
                <a:latin typeface="Consolas"/>
              </a:rPr>
              <a:t>
</a:t>
            </a:r>
            <a:r>
              <a:rPr lang="en-US" sz="1500" i="1" dirty="0">
                <a:latin typeface="Consolas"/>
              </a:rPr>
              <a:t>#simple array</a:t>
            </a:r>
            <a:r>
              <a:rPr lang="en-US" sz="1500" dirty="0">
                <a:latin typeface="Consolas"/>
              </a:rPr>
              <a:t>
x = </a:t>
            </a:r>
            <a:r>
              <a:rPr lang="en-US" sz="1500" dirty="0" err="1">
                <a:latin typeface="Consolas"/>
              </a:rPr>
              <a:t>np.array</a:t>
            </a:r>
            <a:r>
              <a:rPr lang="en-US" sz="1500" dirty="0">
                <a:latin typeface="Consolas"/>
              </a:rPr>
              <a:t>([1, 2, 3, 4])
</a:t>
            </a:r>
            <a:r>
              <a:rPr lang="en-US" sz="1500" i="1" dirty="0">
                <a:latin typeface="Consolas"/>
              </a:rPr>
              <a:t>#genearting y values</a:t>
            </a:r>
            <a:r>
              <a:rPr lang="en-US" sz="1500" dirty="0">
                <a:latin typeface="Consolas"/>
              </a:rPr>
              <a:t>
y = x*2  
</a:t>
            </a:r>
            <a:r>
              <a:rPr lang="en-US" sz="1500" dirty="0" err="1">
                <a:latin typeface="Consolas"/>
              </a:rPr>
              <a:t>plt.plot</a:t>
            </a:r>
            <a:r>
              <a:rPr lang="en-US" sz="1500" dirty="0">
                <a:latin typeface="Consolas"/>
              </a:rPr>
              <a:t>(x, y)
</a:t>
            </a:r>
            <a:r>
              <a:rPr lang="en-US" sz="1500" dirty="0" err="1">
                <a:latin typeface="Consolas"/>
              </a:rPr>
              <a:t>plt.show</a:t>
            </a:r>
            <a:r>
              <a:rPr lang="en-US" sz="1500" dirty="0">
                <a:latin typeface="Consolas"/>
              </a:rPr>
              <a:t>()
</a:t>
            </a:r>
            <a:r>
              <a:rPr lang="en-US" sz="1500" i="1" dirty="0">
                <a:latin typeface="Consolas"/>
              </a:rPr>
              <a:t>#Sample #2</a:t>
            </a:r>
            <a:r>
              <a:rPr lang="en-US" sz="1500" dirty="0">
                <a:latin typeface="Consolas"/>
              </a:rPr>
              <a:t>
x = </a:t>
            </a:r>
            <a:r>
              <a:rPr lang="en-US" sz="1500" dirty="0" err="1">
                <a:latin typeface="Consolas"/>
              </a:rPr>
              <a:t>np.array</a:t>
            </a:r>
            <a:r>
              <a:rPr lang="en-US" sz="1500" dirty="0">
                <a:latin typeface="Consolas"/>
              </a:rPr>
              <a:t>([1, 2, 3, 4])
y = </a:t>
            </a:r>
            <a:r>
              <a:rPr lang="en-US" sz="1500" dirty="0" err="1">
                <a:latin typeface="Consolas"/>
              </a:rPr>
              <a:t>np.array</a:t>
            </a:r>
            <a:r>
              <a:rPr lang="en-US" sz="1500" dirty="0">
                <a:latin typeface="Consolas"/>
              </a:rPr>
              <a:t>([2, 4, 6, 8])
</a:t>
            </a:r>
            <a:r>
              <a:rPr lang="en-US" sz="1500" dirty="0" err="1">
                <a:latin typeface="Consolas"/>
              </a:rPr>
              <a:t>plt.plot</a:t>
            </a:r>
            <a:r>
              <a:rPr lang="en-US" sz="1500" dirty="0">
                <a:latin typeface="Consolas"/>
              </a:rPr>
              <a:t>(x, y)
</a:t>
            </a:r>
            <a:r>
              <a:rPr lang="en-US" sz="1500" dirty="0" err="1">
                <a:latin typeface="Consolas"/>
              </a:rPr>
              <a:t>plt.xlabel</a:t>
            </a:r>
            <a:r>
              <a:rPr lang="en-US" sz="1500" dirty="0">
                <a:latin typeface="Consolas"/>
              </a:rPr>
              <a:t>("Time in </a:t>
            </a:r>
            <a:r>
              <a:rPr lang="en-US" sz="1500" dirty="0" err="1">
                <a:latin typeface="Consolas"/>
              </a:rPr>
              <a:t>Hrs</a:t>
            </a:r>
            <a:r>
              <a:rPr lang="en-US" sz="1500" dirty="0">
                <a:latin typeface="Consolas"/>
              </a:rPr>
              <a:t>") 
</a:t>
            </a:r>
            <a:r>
              <a:rPr lang="en-US" sz="1500" dirty="0" err="1">
                <a:latin typeface="Consolas"/>
              </a:rPr>
              <a:t>plt.ylabel</a:t>
            </a:r>
            <a:r>
              <a:rPr lang="en-US" sz="1500" dirty="0">
                <a:latin typeface="Consolas"/>
              </a:rPr>
              <a:t>("Distance in Km") 
</a:t>
            </a:r>
            <a:r>
              <a:rPr lang="en-US" sz="1500" dirty="0" err="1">
                <a:latin typeface="Consolas"/>
              </a:rPr>
              <a:t>plt.title</a:t>
            </a:r>
            <a:r>
              <a:rPr lang="en-US" sz="1500" dirty="0">
                <a:latin typeface="Consolas"/>
              </a:rPr>
              <a:t>("Time Vs Distance") 
</a:t>
            </a:r>
            <a:r>
              <a:rPr lang="en-US" sz="1500" dirty="0" err="1">
                <a:latin typeface="Consolas"/>
              </a:rPr>
              <a:t>plt.show</a:t>
            </a:r>
            <a:r>
              <a:rPr lang="en-US" sz="1500" dirty="0">
                <a:latin typeface="Consolas"/>
              </a:rPr>
              <a:t>(</a:t>
            </a:r>
            <a:endParaRPr lang="en-US" sz="1500">
              <a:cs typeface="Calibri"/>
            </a:endParaRPr>
          </a:p>
        </p:txBody>
      </p:sp>
      <p:pic>
        <p:nvPicPr>
          <p:cNvPr id="5" name="Picture 5" descr="Chart, line chart&#10;&#10;Description automatically generated">
            <a:extLst>
              <a:ext uri="{FF2B5EF4-FFF2-40B4-BE49-F238E27FC236}">
                <a16:creationId xmlns:a16="http://schemas.microsoft.com/office/drawing/2014/main" id="{E3ABC638-E080-4097-A4A6-9786991448F3}"/>
              </a:ext>
            </a:extLst>
          </p:cNvPr>
          <p:cNvPicPr>
            <a:picLocks noChangeAspect="1"/>
          </p:cNvPicPr>
          <p:nvPr/>
        </p:nvPicPr>
        <p:blipFill>
          <a:blip r:embed="rId2"/>
          <a:stretch>
            <a:fillRect/>
          </a:stretch>
        </p:blipFill>
        <p:spPr>
          <a:xfrm>
            <a:off x="5757798" y="2446206"/>
            <a:ext cx="4747363" cy="3186874"/>
          </a:xfrm>
          <a:prstGeom prst="rect">
            <a:avLst/>
          </a:prstGeom>
        </p:spPr>
      </p:pic>
    </p:spTree>
    <p:extLst>
      <p:ext uri="{BB962C8B-B14F-4D97-AF65-F5344CB8AC3E}">
        <p14:creationId xmlns:p14="http://schemas.microsoft.com/office/powerpoint/2010/main" val="334991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2233-0A31-4813-A839-DB8DBCF8751B}"/>
              </a:ext>
            </a:extLst>
          </p:cNvPr>
          <p:cNvSpPr>
            <a:spLocks noGrp="1"/>
          </p:cNvSpPr>
          <p:nvPr>
            <p:ph type="title"/>
          </p:nvPr>
        </p:nvSpPr>
        <p:spPr>
          <a:xfrm>
            <a:off x="890392" y="605207"/>
            <a:ext cx="10515600" cy="1325563"/>
          </a:xfrm>
        </p:spPr>
        <p:txBody>
          <a:bodyPr>
            <a:normAutofit/>
          </a:bodyPr>
          <a:lstStyle/>
          <a:p>
            <a:r>
              <a:rPr lang="en-US" sz="2000" b="1" dirty="0" err="1"/>
              <a:t>II.Histogram</a:t>
            </a:r>
            <a:r>
              <a:rPr lang="en-US" sz="2000" b="1" dirty="0">
                <a:hlinkClick r:id="rId2"/>
              </a:rPr>
              <a:t>¶</a:t>
            </a:r>
            <a:br>
              <a:rPr lang="en-US" sz="2000" b="1" dirty="0"/>
            </a:br>
            <a:endParaRPr lang="en-US" sz="2000">
              <a:cs typeface="Calibri Light"/>
            </a:endParaRPr>
          </a:p>
          <a:p>
            <a:pPr algn="just"/>
            <a:r>
              <a:rPr lang="en-US" sz="2000" dirty="0">
                <a:ea typeface="+mj-lt"/>
                <a:cs typeface="+mj-lt"/>
              </a:rPr>
              <a:t>The histogram is the graphical representation of a set of numerical data distribution across. It is a kind of bar plot with X-axis and Y-axis represents the bin ranges and frequency respectively</a:t>
            </a:r>
            <a:endParaRPr lang="en-US" sz="2000">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id="{618BE117-3892-4C3E-8FD0-93016F929573}"/>
              </a:ext>
            </a:extLst>
          </p:cNvPr>
          <p:cNvSpPr>
            <a:spLocks noGrp="1"/>
          </p:cNvSpPr>
          <p:nvPr>
            <p:ph idx="1"/>
          </p:nvPr>
        </p:nvSpPr>
        <p:spPr>
          <a:xfrm>
            <a:off x="785095" y="1499426"/>
            <a:ext cx="10515600" cy="4351338"/>
          </a:xfrm>
        </p:spPr>
        <p:txBody>
          <a:bodyPr vert="horz" lIns="91440" tIns="45720" rIns="91440" bIns="45720" rtlCol="0" anchor="t">
            <a:noAutofit/>
          </a:bodyPr>
          <a:lstStyle/>
          <a:p>
            <a:r>
              <a:rPr lang="en-US" sz="1400" b="1" dirty="0">
                <a:latin typeface="Consolas"/>
              </a:rPr>
              <a:t>from</a:t>
            </a:r>
            <a:r>
              <a:rPr lang="en-US" sz="1400" dirty="0">
                <a:latin typeface="Consolas"/>
              </a:rPr>
              <a:t> </a:t>
            </a:r>
            <a:r>
              <a:rPr lang="en-US" sz="1400" b="1" dirty="0">
                <a:latin typeface="Consolas"/>
              </a:rPr>
              <a:t>matplotlib</a:t>
            </a:r>
            <a:r>
              <a:rPr lang="en-US" sz="1400" dirty="0">
                <a:latin typeface="Consolas"/>
              </a:rPr>
              <a:t> </a:t>
            </a:r>
            <a:r>
              <a:rPr lang="en-US" sz="1400" b="1" dirty="0">
                <a:latin typeface="Consolas"/>
              </a:rPr>
              <a:t>import</a:t>
            </a:r>
            <a:r>
              <a:rPr lang="en-US" sz="1400" dirty="0">
                <a:latin typeface="Consolas"/>
              </a:rPr>
              <a:t> </a:t>
            </a:r>
            <a:r>
              <a:rPr lang="en-US" sz="1400" dirty="0" err="1">
                <a:latin typeface="Consolas"/>
              </a:rPr>
              <a:t>pyplot</a:t>
            </a:r>
            <a:r>
              <a:rPr lang="en-US" sz="1400" dirty="0">
                <a:latin typeface="Consolas"/>
              </a:rPr>
              <a:t> </a:t>
            </a:r>
            <a:r>
              <a:rPr lang="en-US" sz="1400" b="1" dirty="0">
                <a:latin typeface="Consolas"/>
              </a:rPr>
              <a:t>as</a:t>
            </a:r>
            <a:r>
              <a:rPr lang="en-US" sz="1400" dirty="0">
                <a:latin typeface="Consolas"/>
              </a:rPr>
              <a:t> </a:t>
            </a:r>
            <a:r>
              <a:rPr lang="en-US" sz="1400" dirty="0" err="1">
                <a:latin typeface="Consolas"/>
              </a:rPr>
              <a:t>plt</a:t>
            </a:r>
            <a:r>
              <a:rPr lang="en-US" sz="1400" dirty="0">
                <a:latin typeface="Consolas"/>
              </a:rPr>
              <a:t>
</a:t>
            </a:r>
            <a:r>
              <a:rPr lang="en-US" sz="1400" b="1" dirty="0">
                <a:latin typeface="Consolas"/>
              </a:rPr>
              <a:t>import</a:t>
            </a:r>
            <a:r>
              <a:rPr lang="en-US" sz="1400" dirty="0">
                <a:latin typeface="Consolas"/>
              </a:rPr>
              <a:t> </a:t>
            </a:r>
            <a:r>
              <a:rPr lang="en-US" sz="1400" b="1" dirty="0" err="1">
                <a:latin typeface="Consolas"/>
              </a:rPr>
              <a:t>numpy</a:t>
            </a:r>
            <a:r>
              <a:rPr lang="en-US" sz="1400" dirty="0">
                <a:latin typeface="Consolas"/>
              </a:rPr>
              <a:t> </a:t>
            </a:r>
            <a:r>
              <a:rPr lang="en-US" sz="1400" b="1" dirty="0">
                <a:latin typeface="Consolas"/>
              </a:rPr>
              <a:t>as</a:t>
            </a:r>
            <a:r>
              <a:rPr lang="en-US" sz="1400" dirty="0">
                <a:latin typeface="Consolas"/>
              </a:rPr>
              <a:t> </a:t>
            </a:r>
            <a:r>
              <a:rPr lang="en-US" sz="1400" b="1" dirty="0">
                <a:latin typeface="Consolas"/>
              </a:rPr>
              <a:t>np</a:t>
            </a:r>
            <a:r>
              <a:rPr lang="en-US" sz="1400" dirty="0">
                <a:latin typeface="Consolas"/>
              </a:rPr>
              <a:t>
</a:t>
            </a:r>
            <a:r>
              <a:rPr lang="en-US" sz="1400" dirty="0" err="1">
                <a:latin typeface="Consolas"/>
              </a:rPr>
              <a:t>fig,ax</a:t>
            </a:r>
            <a:r>
              <a:rPr lang="en-US" sz="1400" dirty="0">
                <a:latin typeface="Consolas"/>
              </a:rPr>
              <a:t> = </a:t>
            </a:r>
            <a:r>
              <a:rPr lang="en-US" sz="1400" dirty="0" err="1">
                <a:latin typeface="Consolas"/>
              </a:rPr>
              <a:t>plt.subplots</a:t>
            </a:r>
            <a:r>
              <a:rPr lang="en-US" sz="1400" dirty="0">
                <a:latin typeface="Consolas"/>
              </a:rPr>
              <a:t>(1,1)
a = </a:t>
            </a:r>
            <a:r>
              <a:rPr lang="en-US" sz="1400" dirty="0" err="1">
                <a:latin typeface="Consolas"/>
              </a:rPr>
              <a:t>np.array</a:t>
            </a:r>
            <a:r>
              <a:rPr lang="en-US" sz="1400" dirty="0">
                <a:latin typeface="Consolas"/>
              </a:rPr>
              <a:t>([25,42,48,55,60,62,67,70,30,38,44,50,54,58,75,78,85,88,89,28,35,90,95])
</a:t>
            </a:r>
            <a:r>
              <a:rPr lang="en-US" sz="1400" dirty="0" err="1">
                <a:latin typeface="Consolas"/>
              </a:rPr>
              <a:t>ax.hist</a:t>
            </a:r>
            <a:r>
              <a:rPr lang="en-US" sz="1400" dirty="0">
                <a:latin typeface="Consolas"/>
              </a:rPr>
              <a:t>(a, bins = [20,40,60,80,100])
</a:t>
            </a:r>
            <a:r>
              <a:rPr lang="en-US" sz="1400" dirty="0" err="1">
                <a:latin typeface="Consolas"/>
              </a:rPr>
              <a:t>ax.set_title</a:t>
            </a:r>
            <a:r>
              <a:rPr lang="en-US" sz="1400" dirty="0">
                <a:latin typeface="Consolas"/>
              </a:rPr>
              <a:t>("Student's Score")
</a:t>
            </a:r>
            <a:r>
              <a:rPr lang="en-US" sz="1400" dirty="0" err="1">
                <a:latin typeface="Consolas"/>
              </a:rPr>
              <a:t>ax.set_xticks</a:t>
            </a:r>
            <a:r>
              <a:rPr lang="en-US" sz="1400" dirty="0">
                <a:latin typeface="Consolas"/>
              </a:rPr>
              <a:t>([0,20,40,60,80,100])
</a:t>
            </a:r>
            <a:r>
              <a:rPr lang="en-US" sz="1400" dirty="0" err="1">
                <a:latin typeface="Consolas"/>
              </a:rPr>
              <a:t>ax.set_xlabel</a:t>
            </a:r>
            <a:r>
              <a:rPr lang="en-US" sz="1400" dirty="0">
                <a:latin typeface="Consolas"/>
              </a:rPr>
              <a:t>('Marks Scored')
</a:t>
            </a:r>
            <a:r>
              <a:rPr lang="en-US" sz="1400" dirty="0" err="1">
                <a:latin typeface="Consolas"/>
              </a:rPr>
              <a:t>ax.set_ylabel</a:t>
            </a:r>
            <a:r>
              <a:rPr lang="en-US" sz="1400" dirty="0">
                <a:latin typeface="Consolas"/>
              </a:rPr>
              <a:t>('No. of Students')
</a:t>
            </a:r>
            <a:r>
              <a:rPr lang="en-US" sz="1400" dirty="0" err="1">
                <a:latin typeface="Consolas"/>
              </a:rPr>
              <a:t>plt.show</a:t>
            </a:r>
            <a:r>
              <a:rPr lang="en-US" sz="1400" dirty="0">
                <a:latin typeface="Consolas"/>
              </a:rPr>
              <a:t>()</a:t>
            </a:r>
            <a:endParaRPr lang="en-US" sz="1400">
              <a:latin typeface="Calibri"/>
              <a:cs typeface="Calibri"/>
            </a:endParaRPr>
          </a:p>
        </p:txBody>
      </p:sp>
      <p:pic>
        <p:nvPicPr>
          <p:cNvPr id="5" name="Picture 5" descr="Chart&#10;&#10;Description automatically generated">
            <a:extLst>
              <a:ext uri="{FF2B5EF4-FFF2-40B4-BE49-F238E27FC236}">
                <a16:creationId xmlns:a16="http://schemas.microsoft.com/office/drawing/2014/main" id="{A1FDF77B-7171-40B1-947F-FCBB2A5A3D20}"/>
              </a:ext>
            </a:extLst>
          </p:cNvPr>
          <p:cNvPicPr>
            <a:picLocks noChangeAspect="1"/>
          </p:cNvPicPr>
          <p:nvPr/>
        </p:nvPicPr>
        <p:blipFill>
          <a:blip r:embed="rId3"/>
          <a:stretch>
            <a:fillRect/>
          </a:stretch>
        </p:blipFill>
        <p:spPr>
          <a:xfrm>
            <a:off x="6095087" y="2759879"/>
            <a:ext cx="4695172" cy="3009422"/>
          </a:xfrm>
          <a:prstGeom prst="rect">
            <a:avLst/>
          </a:prstGeom>
        </p:spPr>
      </p:pic>
    </p:spTree>
    <p:extLst>
      <p:ext uri="{BB962C8B-B14F-4D97-AF65-F5344CB8AC3E}">
        <p14:creationId xmlns:p14="http://schemas.microsoft.com/office/powerpoint/2010/main" val="212362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0C16-E617-4C19-B9A7-DBD9A0FBA6E2}"/>
              </a:ext>
            </a:extLst>
          </p:cNvPr>
          <p:cNvSpPr>
            <a:spLocks noGrp="1"/>
          </p:cNvSpPr>
          <p:nvPr>
            <p:ph type="title"/>
          </p:nvPr>
        </p:nvSpPr>
        <p:spPr>
          <a:xfrm>
            <a:off x="900830" y="573892"/>
            <a:ext cx="10515600" cy="1325563"/>
          </a:xfrm>
        </p:spPr>
        <p:txBody>
          <a:bodyPr>
            <a:normAutofit fontScale="90000"/>
          </a:bodyPr>
          <a:lstStyle/>
          <a:p>
            <a:br>
              <a:rPr lang="en-US" dirty="0"/>
            </a:br>
            <a:r>
              <a:rPr lang="en-US" sz="2000" b="1" dirty="0" err="1"/>
              <a:t>III.Pie</a:t>
            </a:r>
            <a:r>
              <a:rPr lang="en-US" sz="2000" b="1" dirty="0"/>
              <a:t> Chart</a:t>
            </a:r>
            <a:br>
              <a:rPr lang="en-US" sz="2000" b="1" dirty="0"/>
            </a:br>
            <a:endParaRPr lang="en-US" sz="2000" dirty="0">
              <a:cs typeface="Calibri Light"/>
            </a:endParaRPr>
          </a:p>
          <a:p>
            <a:pPr algn="just"/>
            <a:r>
              <a:rPr lang="en-US" sz="2000" dirty="0">
                <a:ea typeface="+mj-lt"/>
                <a:cs typeface="+mj-lt"/>
              </a:rPr>
              <a:t>This is a very familiar chart and representation statistical plot in the form of circular from series of data. This is commonly used in business presentations to represent Order, Sales, Profit,</a:t>
            </a:r>
            <a:r>
              <a:rPr lang="en-US" dirty="0">
                <a:ea typeface="+mj-lt"/>
                <a:cs typeface="+mj-lt"/>
              </a:rPr>
              <a:t> </a:t>
            </a:r>
            <a:r>
              <a:rPr lang="en-US" sz="2000" dirty="0">
                <a:ea typeface="+mj-lt"/>
                <a:cs typeface="+mj-lt"/>
              </a:rPr>
              <a:t>Loss, etc.,</a:t>
            </a:r>
            <a:endParaRPr lang="en-US" sz="2000" dirty="0"/>
          </a:p>
          <a:p>
            <a:endParaRPr lang="en-US" dirty="0">
              <a:cs typeface="Calibri Light"/>
            </a:endParaRPr>
          </a:p>
        </p:txBody>
      </p:sp>
      <p:sp>
        <p:nvSpPr>
          <p:cNvPr id="3" name="Content Placeholder 2">
            <a:extLst>
              <a:ext uri="{FF2B5EF4-FFF2-40B4-BE49-F238E27FC236}">
                <a16:creationId xmlns:a16="http://schemas.microsoft.com/office/drawing/2014/main" id="{7BC84AE3-449C-4304-A591-31400E63E3BD}"/>
              </a:ext>
            </a:extLst>
          </p:cNvPr>
          <p:cNvSpPr>
            <a:spLocks noGrp="1"/>
          </p:cNvSpPr>
          <p:nvPr>
            <p:ph idx="1"/>
          </p:nvPr>
        </p:nvSpPr>
        <p:spPr>
          <a:xfrm>
            <a:off x="838200" y="2065707"/>
            <a:ext cx="10515600" cy="4351338"/>
          </a:xfrm>
        </p:spPr>
        <p:txBody>
          <a:bodyPr vert="horz" lIns="91440" tIns="45720" rIns="91440" bIns="45720" rtlCol="0" anchor="t">
            <a:normAutofit fontScale="77500" lnSpcReduction="20000"/>
          </a:bodyPr>
          <a:lstStyle/>
          <a:p>
            <a:r>
              <a:rPr lang="en-US" sz="2400" b="1" dirty="0">
                <a:latin typeface="Consolas"/>
              </a:rPr>
              <a:t>from</a:t>
            </a:r>
            <a:r>
              <a:rPr lang="en-US" sz="2400" dirty="0">
                <a:latin typeface="Consolas"/>
              </a:rPr>
              <a:t> </a:t>
            </a:r>
            <a:r>
              <a:rPr lang="en-US" sz="2400" b="1" dirty="0">
                <a:latin typeface="Consolas"/>
              </a:rPr>
              <a:t>matplotlib</a:t>
            </a:r>
            <a:r>
              <a:rPr lang="en-US" sz="2400" dirty="0">
                <a:latin typeface="Consolas"/>
              </a:rPr>
              <a:t> </a:t>
            </a:r>
            <a:r>
              <a:rPr lang="en-US" sz="2400" b="1" dirty="0">
                <a:latin typeface="Consolas"/>
              </a:rPr>
              <a:t>import</a:t>
            </a:r>
            <a:r>
              <a:rPr lang="en-US" sz="2400" dirty="0">
                <a:latin typeface="Consolas"/>
              </a:rPr>
              <a:t> </a:t>
            </a:r>
            <a:r>
              <a:rPr lang="en-US" sz="2400" dirty="0" err="1">
                <a:latin typeface="Consolas"/>
              </a:rPr>
              <a:t>pyplot</a:t>
            </a:r>
            <a:r>
              <a:rPr lang="en-US" sz="2400" dirty="0">
                <a:latin typeface="Consolas"/>
              </a:rPr>
              <a:t> </a:t>
            </a:r>
            <a:r>
              <a:rPr lang="en-US" sz="2400" b="1" dirty="0">
                <a:latin typeface="Consolas"/>
              </a:rPr>
              <a:t>as</a:t>
            </a:r>
            <a:r>
              <a:rPr lang="en-US" sz="2400" dirty="0">
                <a:latin typeface="Consolas"/>
              </a:rPr>
              <a:t> </a:t>
            </a:r>
            <a:r>
              <a:rPr lang="en-US" sz="2400" dirty="0" err="1">
                <a:latin typeface="Consolas"/>
              </a:rPr>
              <a:t>plt</a:t>
            </a:r>
            <a:r>
              <a:rPr lang="en-US" sz="2400" dirty="0">
                <a:latin typeface="Consolas"/>
              </a:rPr>
              <a:t>
</a:t>
            </a:r>
            <a:r>
              <a:rPr lang="en-US" sz="2400" b="1" dirty="0">
                <a:latin typeface="Consolas"/>
              </a:rPr>
              <a:t>import</a:t>
            </a:r>
            <a:r>
              <a:rPr lang="en-US" sz="2400" dirty="0">
                <a:latin typeface="Consolas"/>
              </a:rPr>
              <a:t> </a:t>
            </a:r>
            <a:r>
              <a:rPr lang="en-US" sz="2400" b="1" dirty="0" err="1">
                <a:latin typeface="Consolas"/>
              </a:rPr>
              <a:t>numpy</a:t>
            </a:r>
            <a:r>
              <a:rPr lang="en-US" sz="2400" dirty="0">
                <a:latin typeface="Consolas"/>
              </a:rPr>
              <a:t> </a:t>
            </a:r>
            <a:r>
              <a:rPr lang="en-US" sz="2400" b="1" dirty="0">
                <a:latin typeface="Consolas"/>
              </a:rPr>
              <a:t>as</a:t>
            </a:r>
            <a:r>
              <a:rPr lang="en-US" sz="2400" dirty="0">
                <a:latin typeface="Consolas"/>
              </a:rPr>
              <a:t> </a:t>
            </a:r>
            <a:r>
              <a:rPr lang="en-US" sz="2400" b="1" dirty="0">
                <a:latin typeface="Consolas"/>
              </a:rPr>
              <a:t>np</a:t>
            </a:r>
            <a:r>
              <a:rPr lang="en-US" sz="2400" dirty="0">
                <a:latin typeface="Consolas"/>
              </a:rPr>
              <a:t>
Language = ['English', 'Spanish', 'Chinese',
        'Russian', 'Japanese', 'French']
data = [379, 480, 918, 154, 128, 77.2]
</a:t>
            </a:r>
            <a:r>
              <a:rPr lang="en-US" sz="2400" i="1" dirty="0">
                <a:latin typeface="Consolas"/>
              </a:rPr>
              <a:t># Creating plot</a:t>
            </a:r>
            <a:r>
              <a:rPr lang="en-US" sz="2400" dirty="0">
                <a:latin typeface="Consolas"/>
              </a:rPr>
              <a:t>
fig = </a:t>
            </a:r>
            <a:r>
              <a:rPr lang="en-US" sz="2400" dirty="0" err="1">
                <a:latin typeface="Consolas"/>
              </a:rPr>
              <a:t>plt.figure</a:t>
            </a:r>
            <a:r>
              <a:rPr lang="en-US" sz="2400" dirty="0">
                <a:latin typeface="Consolas"/>
              </a:rPr>
              <a:t>(</a:t>
            </a:r>
            <a:r>
              <a:rPr lang="en-US" sz="2400" dirty="0" err="1">
                <a:latin typeface="Consolas"/>
              </a:rPr>
              <a:t>figsize</a:t>
            </a:r>
            <a:r>
              <a:rPr lang="en-US" sz="2400" dirty="0">
                <a:latin typeface="Consolas"/>
              </a:rPr>
              <a:t> =(10, 7))
</a:t>
            </a:r>
            <a:r>
              <a:rPr lang="en-US" sz="2400" dirty="0" err="1">
                <a:latin typeface="Consolas"/>
              </a:rPr>
              <a:t>plt.pie</a:t>
            </a:r>
            <a:r>
              <a:rPr lang="en-US" sz="2400" dirty="0">
                <a:latin typeface="Consolas"/>
              </a:rPr>
              <a:t>(data, labels = Language)
</a:t>
            </a:r>
            <a:r>
              <a:rPr lang="en-US" sz="2400" i="1" dirty="0">
                <a:latin typeface="Consolas"/>
              </a:rPr>
              <a:t># show plot</a:t>
            </a:r>
            <a:r>
              <a:rPr lang="en-US" sz="2400" dirty="0">
                <a:latin typeface="Consolas"/>
              </a:rPr>
              <a:t>
</a:t>
            </a:r>
            <a:r>
              <a:rPr lang="en-US" sz="2400" dirty="0" err="1">
                <a:latin typeface="Consolas"/>
              </a:rPr>
              <a:t>plt.show</a:t>
            </a:r>
            <a:r>
              <a:rPr lang="en-US" sz="2400" dirty="0">
                <a:latin typeface="Consolas"/>
              </a:rPr>
              <a:t>(</a:t>
            </a:r>
            <a:r>
              <a:rPr lang="en-US" sz="2000" dirty="0">
                <a:latin typeface="Consolas"/>
              </a:rPr>
              <a:t>)</a:t>
            </a:r>
            <a:r>
              <a:rPr lang="en-US" dirty="0">
                <a:latin typeface="Consolas"/>
              </a:rPr>
              <a:t>
</a:t>
            </a:r>
            <a:endParaRPr lang="en-US" dirty="0">
              <a:cs typeface="Calibri" panose="020F0502020204030204"/>
            </a:endParaRPr>
          </a:p>
          <a:p>
            <a:br>
              <a:rPr lang="en-US" dirty="0"/>
            </a:br>
            <a:endParaRPr lang="en-US" dirty="0"/>
          </a:p>
          <a:p>
            <a:endParaRPr lang="en-US" dirty="0">
              <a:cs typeface="Calibri"/>
            </a:endParaRPr>
          </a:p>
        </p:txBody>
      </p:sp>
      <p:pic>
        <p:nvPicPr>
          <p:cNvPr id="4" name="Picture 4" descr="Chart, pie chart&#10;&#10;Description automatically generated">
            <a:extLst>
              <a:ext uri="{FF2B5EF4-FFF2-40B4-BE49-F238E27FC236}">
                <a16:creationId xmlns:a16="http://schemas.microsoft.com/office/drawing/2014/main" id="{02B4F39A-F4E0-4806-8F1E-E5FFC178545C}"/>
              </a:ext>
            </a:extLst>
          </p:cNvPr>
          <p:cNvPicPr>
            <a:picLocks noChangeAspect="1"/>
          </p:cNvPicPr>
          <p:nvPr/>
        </p:nvPicPr>
        <p:blipFill>
          <a:blip r:embed="rId2"/>
          <a:stretch>
            <a:fillRect/>
          </a:stretch>
        </p:blipFill>
        <p:spPr>
          <a:xfrm>
            <a:off x="5569907" y="2104909"/>
            <a:ext cx="5029199" cy="4241052"/>
          </a:xfrm>
          <a:prstGeom prst="rect">
            <a:avLst/>
          </a:prstGeom>
        </p:spPr>
      </p:pic>
    </p:spTree>
    <p:extLst>
      <p:ext uri="{BB962C8B-B14F-4D97-AF65-F5344CB8AC3E}">
        <p14:creationId xmlns:p14="http://schemas.microsoft.com/office/powerpoint/2010/main" val="190610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59FF-E030-4BD8-A853-A9A6755429AD}"/>
              </a:ext>
            </a:extLst>
          </p:cNvPr>
          <p:cNvSpPr>
            <a:spLocks noGrp="1"/>
          </p:cNvSpPr>
          <p:nvPr>
            <p:ph type="title"/>
          </p:nvPr>
        </p:nvSpPr>
        <p:spPr>
          <a:xfrm>
            <a:off x="827762" y="720029"/>
            <a:ext cx="10515600" cy="1325563"/>
          </a:xfrm>
        </p:spPr>
        <p:txBody>
          <a:bodyPr>
            <a:normAutofit fontScale="90000"/>
          </a:bodyPr>
          <a:lstStyle/>
          <a:p>
            <a:br>
              <a:rPr lang="en-US" dirty="0"/>
            </a:br>
            <a:r>
              <a:rPr lang="en-US" sz="2000" b="1" dirty="0"/>
              <a:t>IV. Area plot</a:t>
            </a:r>
            <a:br>
              <a:rPr lang="en-US" sz="2000" b="1" dirty="0"/>
            </a:br>
            <a:endParaRPr lang="en-US" sz="2000" dirty="0">
              <a:cs typeface="Calibri Light"/>
            </a:endParaRPr>
          </a:p>
          <a:p>
            <a:pPr algn="just"/>
            <a:r>
              <a:rPr lang="en-US" sz="2000" dirty="0">
                <a:ea typeface="+mj-lt"/>
                <a:cs typeface="+mj-lt"/>
              </a:rPr>
              <a:t>This is very similar to a line chart with fencing surrounded by a boundary line of different </a:t>
            </a:r>
            <a:r>
              <a:rPr lang="en-US" sz="2000" dirty="0" err="1">
                <a:ea typeface="+mj-lt"/>
                <a:cs typeface="+mj-lt"/>
              </a:rPr>
              <a:t>colours</a:t>
            </a:r>
            <a:r>
              <a:rPr lang="en-US" sz="2000" dirty="0">
                <a:ea typeface="+mj-lt"/>
                <a:cs typeface="+mj-lt"/>
              </a:rPr>
              <a:t>. Simple representation of the evolution of a numeric variable.</a:t>
            </a:r>
            <a:endParaRPr lang="en-US" sz="2000" dirty="0">
              <a:cs typeface="Calibri Light"/>
            </a:endParaRPr>
          </a:p>
          <a:p>
            <a:br>
              <a:rPr lang="en-US" dirty="0"/>
            </a:b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42B2E307-AB89-44F3-ACE3-56A5A4B4993F}"/>
              </a:ext>
            </a:extLst>
          </p:cNvPr>
          <p:cNvSpPr>
            <a:spLocks noGrp="1"/>
          </p:cNvSpPr>
          <p:nvPr>
            <p:ph idx="1"/>
          </p:nvPr>
        </p:nvSpPr>
        <p:spPr/>
        <p:txBody>
          <a:bodyPr vert="horz" lIns="91440" tIns="45720" rIns="91440" bIns="45720" rtlCol="0" anchor="t">
            <a:normAutofit/>
          </a:bodyPr>
          <a:lstStyle/>
          <a:p>
            <a:pPr marL="0" indent="0">
              <a:buNone/>
            </a:pPr>
            <a:r>
              <a:rPr lang="en-US" sz="2000" b="1" dirty="0">
                <a:solidFill>
                  <a:srgbClr val="008000"/>
                </a:solidFill>
              </a:rPr>
              <a:t>import</a:t>
            </a:r>
            <a:r>
              <a:rPr lang="en-US" sz="2000" dirty="0"/>
              <a:t> </a:t>
            </a:r>
            <a:r>
              <a:rPr lang="en-US" sz="2000" b="1" dirty="0" err="1">
                <a:solidFill>
                  <a:srgbClr val="0000FF"/>
                </a:solidFill>
              </a:rPr>
              <a:t>matplotlib.pyplot</a:t>
            </a:r>
            <a:r>
              <a:rPr lang="en-US" sz="2000" dirty="0"/>
              <a:t> </a:t>
            </a:r>
            <a:r>
              <a:rPr lang="en-US" sz="2000" b="1" dirty="0">
                <a:solidFill>
                  <a:srgbClr val="008000"/>
                </a:solidFill>
              </a:rPr>
              <a:t>as</a:t>
            </a:r>
            <a:r>
              <a:rPr lang="en-US" sz="2000" dirty="0"/>
              <a:t> </a:t>
            </a:r>
            <a:r>
              <a:rPr lang="en-US" sz="2000" b="1" dirty="0" err="1">
                <a:solidFill>
                  <a:srgbClr val="0000FF"/>
                </a:solidFill>
              </a:rPr>
              <a:t>plt</a:t>
            </a:r>
            <a:r>
              <a:rPr lang="en-US" sz="2000" dirty="0"/>
              <a:t> </a:t>
            </a:r>
            <a:endParaRPr lang="en-US">
              <a:cs typeface="Calibri" panose="020F0502020204030204"/>
            </a:endParaRPr>
          </a:p>
          <a:p>
            <a:pPr marL="0" indent="0">
              <a:buNone/>
            </a:pPr>
            <a:r>
              <a:rPr lang="en-US" sz="2000" dirty="0"/>
              <a:t>days </a:t>
            </a:r>
            <a:r>
              <a:rPr lang="en-US" sz="2000" dirty="0">
                <a:solidFill>
                  <a:srgbClr val="666666"/>
                </a:solidFill>
              </a:rPr>
              <a:t>=</a:t>
            </a:r>
            <a:r>
              <a:rPr lang="en-US" sz="2000" dirty="0"/>
              <a:t> [</a:t>
            </a:r>
            <a:r>
              <a:rPr lang="en-US" sz="2000" dirty="0">
                <a:solidFill>
                  <a:srgbClr val="666666"/>
                </a:solidFill>
              </a:rPr>
              <a:t>1</a:t>
            </a:r>
            <a:r>
              <a:rPr lang="en-US" sz="2000" dirty="0"/>
              <a:t>, </a:t>
            </a:r>
            <a:r>
              <a:rPr lang="en-US" sz="2000" dirty="0">
                <a:solidFill>
                  <a:srgbClr val="666666"/>
                </a:solidFill>
              </a:rPr>
              <a:t>2</a:t>
            </a:r>
            <a:r>
              <a:rPr lang="en-US" sz="2000" dirty="0"/>
              <a:t>, </a:t>
            </a:r>
            <a:r>
              <a:rPr lang="en-US" sz="2000" dirty="0">
                <a:solidFill>
                  <a:srgbClr val="666666"/>
                </a:solidFill>
              </a:rPr>
              <a:t>3</a:t>
            </a:r>
            <a:r>
              <a:rPr lang="en-US" sz="2000" dirty="0"/>
              <a:t>, </a:t>
            </a:r>
            <a:r>
              <a:rPr lang="en-US" sz="2000" dirty="0">
                <a:solidFill>
                  <a:srgbClr val="666666"/>
                </a:solidFill>
              </a:rPr>
              <a:t>4</a:t>
            </a:r>
            <a:r>
              <a:rPr lang="en-US" sz="2000" dirty="0"/>
              <a:t>, </a:t>
            </a:r>
            <a:r>
              <a:rPr lang="en-US" sz="2000" dirty="0">
                <a:solidFill>
                  <a:srgbClr val="666666"/>
                </a:solidFill>
              </a:rPr>
              <a:t>5</a:t>
            </a:r>
            <a:r>
              <a:rPr lang="en-US" sz="2000" dirty="0"/>
              <a:t>] </a:t>
            </a:r>
            <a:endParaRPr lang="en-US">
              <a:cs typeface="Calibri"/>
            </a:endParaRPr>
          </a:p>
          <a:p>
            <a:pPr marL="0" indent="0">
              <a:buNone/>
            </a:pPr>
            <a:r>
              <a:rPr lang="en-US" sz="2000" dirty="0"/>
              <a:t>raining </a:t>
            </a:r>
            <a:r>
              <a:rPr lang="en-US" sz="2000" dirty="0">
                <a:solidFill>
                  <a:srgbClr val="666666"/>
                </a:solidFill>
              </a:rPr>
              <a:t>=</a:t>
            </a:r>
            <a:r>
              <a:rPr lang="en-US" sz="2000" dirty="0"/>
              <a:t> [</a:t>
            </a:r>
            <a:r>
              <a:rPr lang="en-US" sz="2000" dirty="0">
                <a:solidFill>
                  <a:srgbClr val="666666"/>
                </a:solidFill>
              </a:rPr>
              <a:t>7</a:t>
            </a:r>
            <a:r>
              <a:rPr lang="en-US" sz="2000" dirty="0"/>
              <a:t>, </a:t>
            </a:r>
            <a:r>
              <a:rPr lang="en-US" sz="2000" dirty="0">
                <a:solidFill>
                  <a:srgbClr val="666666"/>
                </a:solidFill>
              </a:rPr>
              <a:t>8</a:t>
            </a:r>
            <a:r>
              <a:rPr lang="en-US" sz="2000" dirty="0"/>
              <a:t>, </a:t>
            </a:r>
            <a:r>
              <a:rPr lang="en-US" sz="2000" dirty="0">
                <a:solidFill>
                  <a:srgbClr val="666666"/>
                </a:solidFill>
              </a:rPr>
              <a:t>6</a:t>
            </a:r>
            <a:r>
              <a:rPr lang="en-US" sz="2000" dirty="0"/>
              <a:t>, </a:t>
            </a:r>
            <a:r>
              <a:rPr lang="en-US" sz="2000" dirty="0">
                <a:solidFill>
                  <a:srgbClr val="666666"/>
                </a:solidFill>
              </a:rPr>
              <a:t>11</a:t>
            </a:r>
            <a:r>
              <a:rPr lang="en-US" sz="2000" dirty="0"/>
              <a:t>, </a:t>
            </a:r>
            <a:r>
              <a:rPr lang="en-US" sz="2000" dirty="0">
                <a:solidFill>
                  <a:srgbClr val="666666"/>
                </a:solidFill>
              </a:rPr>
              <a:t>7</a:t>
            </a:r>
            <a:r>
              <a:rPr lang="en-US" sz="2000" dirty="0"/>
              <a:t>] </a:t>
            </a:r>
            <a:endParaRPr lang="en-US">
              <a:cs typeface="Calibri" panose="020F0502020204030204"/>
            </a:endParaRPr>
          </a:p>
          <a:p>
            <a:pPr marL="0" indent="0">
              <a:buNone/>
            </a:pPr>
            <a:r>
              <a:rPr lang="en-US" sz="2000" dirty="0"/>
              <a:t>snow </a:t>
            </a:r>
            <a:r>
              <a:rPr lang="en-US" sz="2000" dirty="0">
                <a:solidFill>
                  <a:srgbClr val="666666"/>
                </a:solidFill>
              </a:rPr>
              <a:t>=</a:t>
            </a:r>
            <a:r>
              <a:rPr lang="en-US" sz="2000" dirty="0"/>
              <a:t> [</a:t>
            </a:r>
            <a:r>
              <a:rPr lang="en-US" sz="2000" dirty="0">
                <a:solidFill>
                  <a:srgbClr val="666666"/>
                </a:solidFill>
              </a:rPr>
              <a:t>8</a:t>
            </a:r>
            <a:r>
              <a:rPr lang="en-US" sz="2000" dirty="0"/>
              <a:t>, </a:t>
            </a:r>
            <a:r>
              <a:rPr lang="en-US" sz="2000" dirty="0">
                <a:solidFill>
                  <a:srgbClr val="666666"/>
                </a:solidFill>
              </a:rPr>
              <a:t>5</a:t>
            </a:r>
            <a:r>
              <a:rPr lang="en-US" sz="2000" dirty="0"/>
              <a:t>, </a:t>
            </a:r>
            <a:r>
              <a:rPr lang="en-US" sz="2000" dirty="0">
                <a:solidFill>
                  <a:srgbClr val="666666"/>
                </a:solidFill>
              </a:rPr>
              <a:t>7</a:t>
            </a:r>
            <a:r>
              <a:rPr lang="en-US" sz="2000" dirty="0"/>
              <a:t>, </a:t>
            </a:r>
            <a:r>
              <a:rPr lang="en-US" sz="2000" dirty="0">
                <a:solidFill>
                  <a:srgbClr val="666666"/>
                </a:solidFill>
              </a:rPr>
              <a:t>8</a:t>
            </a:r>
            <a:r>
              <a:rPr lang="en-US" sz="2000" dirty="0"/>
              <a:t>, </a:t>
            </a:r>
            <a:r>
              <a:rPr lang="en-US" sz="2000" dirty="0">
                <a:solidFill>
                  <a:srgbClr val="666666"/>
                </a:solidFill>
              </a:rPr>
              <a:t>13</a:t>
            </a:r>
            <a:r>
              <a:rPr lang="en-US" sz="2000" dirty="0"/>
              <a:t>] </a:t>
            </a:r>
            <a:endParaRPr lang="en-US">
              <a:cs typeface="Calibri" panose="020F0502020204030204"/>
            </a:endParaRPr>
          </a:p>
          <a:p>
            <a:pPr marL="0" indent="0">
              <a:buNone/>
            </a:pPr>
            <a:r>
              <a:rPr lang="en-US" sz="2000" dirty="0" err="1"/>
              <a:t>plt</a:t>
            </a:r>
            <a:r>
              <a:rPr lang="en-US" sz="2000" dirty="0" err="1">
                <a:solidFill>
                  <a:srgbClr val="666666"/>
                </a:solidFill>
              </a:rPr>
              <a:t>.</a:t>
            </a:r>
            <a:r>
              <a:rPr lang="en-US" sz="2000" dirty="0" err="1"/>
              <a:t>stackplot</a:t>
            </a:r>
            <a:r>
              <a:rPr lang="en-US" sz="2000" dirty="0"/>
              <a:t>(days, raining, </a:t>
            </a:r>
            <a:r>
              <a:rPr lang="en-US" sz="2000" dirty="0" err="1"/>
              <a:t>snow,colors</a:t>
            </a:r>
            <a:r>
              <a:rPr lang="en-US" sz="2000" dirty="0"/>
              <a:t> </a:t>
            </a:r>
            <a:r>
              <a:rPr lang="en-US" sz="2000" dirty="0">
                <a:solidFill>
                  <a:srgbClr val="666666"/>
                </a:solidFill>
              </a:rPr>
              <a:t>=</a:t>
            </a:r>
            <a:r>
              <a:rPr lang="en-US" sz="2000" dirty="0"/>
              <a:t>[</a:t>
            </a:r>
            <a:r>
              <a:rPr lang="en-US" sz="2000" dirty="0">
                <a:solidFill>
                  <a:srgbClr val="BA2121"/>
                </a:solidFill>
              </a:rPr>
              <a:t>'b'</a:t>
            </a:r>
            <a:r>
              <a:rPr lang="en-US" sz="2000" dirty="0"/>
              <a:t>, </a:t>
            </a:r>
            <a:r>
              <a:rPr lang="en-US" sz="2000" dirty="0">
                <a:solidFill>
                  <a:srgbClr val="BA2121"/>
                </a:solidFill>
              </a:rPr>
              <a:t>'y'</a:t>
            </a:r>
            <a:r>
              <a:rPr lang="en-US" sz="2000" dirty="0"/>
              <a:t>]) </a:t>
            </a:r>
            <a:endParaRPr lang="en-US">
              <a:cs typeface="Calibri"/>
            </a:endParaRPr>
          </a:p>
          <a:p>
            <a:pPr marL="0" indent="0">
              <a:buNone/>
            </a:pPr>
            <a:r>
              <a:rPr lang="en-US" sz="2000" dirty="0" err="1"/>
              <a:t>plt</a:t>
            </a:r>
            <a:r>
              <a:rPr lang="en-US" sz="2000" dirty="0" err="1">
                <a:solidFill>
                  <a:srgbClr val="666666"/>
                </a:solidFill>
              </a:rPr>
              <a:t>.</a:t>
            </a:r>
            <a:r>
              <a:rPr lang="en-US" sz="2000" dirty="0" err="1"/>
              <a:t>xlabel</a:t>
            </a:r>
            <a:r>
              <a:rPr lang="en-US" sz="2000" dirty="0"/>
              <a:t>(</a:t>
            </a:r>
            <a:r>
              <a:rPr lang="en-US" sz="2000" dirty="0">
                <a:solidFill>
                  <a:srgbClr val="BA2121"/>
                </a:solidFill>
              </a:rPr>
              <a:t>'Days'</a:t>
            </a:r>
            <a:r>
              <a:rPr lang="en-US" sz="2000" dirty="0"/>
              <a:t>) </a:t>
            </a:r>
            <a:endParaRPr lang="en-US" dirty="0">
              <a:cs typeface="Calibri" panose="020F0502020204030204"/>
            </a:endParaRPr>
          </a:p>
          <a:p>
            <a:endParaRPr lang="en-US" sz="2000" dirty="0"/>
          </a:p>
          <a:p>
            <a:pPr marL="0" indent="0">
              <a:buNone/>
            </a:pPr>
            <a:r>
              <a:rPr lang="en-US" sz="2000" dirty="0" err="1"/>
              <a:t>plt</a:t>
            </a:r>
            <a:r>
              <a:rPr lang="en-US" sz="2000" dirty="0" err="1">
                <a:solidFill>
                  <a:srgbClr val="666666"/>
                </a:solidFill>
              </a:rPr>
              <a:t>.</a:t>
            </a:r>
            <a:r>
              <a:rPr lang="en-US" sz="2000" dirty="0" err="1"/>
              <a:t>ylabel</a:t>
            </a:r>
            <a:r>
              <a:rPr lang="en-US" sz="2000" dirty="0"/>
              <a:t>(</a:t>
            </a:r>
            <a:r>
              <a:rPr lang="en-US" sz="2000" dirty="0">
                <a:solidFill>
                  <a:srgbClr val="BA2121"/>
                </a:solidFill>
              </a:rPr>
              <a:t>'No of Hours'</a:t>
            </a:r>
            <a:r>
              <a:rPr lang="en-US" sz="2000" dirty="0"/>
              <a:t>) </a:t>
            </a:r>
            <a:r>
              <a:rPr lang="en-US" sz="2000" dirty="0" err="1"/>
              <a:t>plt</a:t>
            </a:r>
            <a:r>
              <a:rPr lang="en-US" sz="2000" dirty="0" err="1">
                <a:solidFill>
                  <a:srgbClr val="666666"/>
                </a:solidFill>
              </a:rPr>
              <a:t>.</a:t>
            </a:r>
            <a:r>
              <a:rPr lang="en-US" sz="2000" dirty="0" err="1"/>
              <a:t>title</a:t>
            </a:r>
            <a:r>
              <a:rPr lang="en-US" sz="2000" dirty="0"/>
              <a:t>(</a:t>
            </a:r>
            <a:r>
              <a:rPr lang="en-US" sz="2000" dirty="0">
                <a:solidFill>
                  <a:srgbClr val="BA2121"/>
                </a:solidFill>
              </a:rPr>
              <a:t>'Representation of Raining and Snow </a:t>
            </a:r>
            <a:r>
              <a:rPr lang="en-US" sz="2000" dirty="0" err="1">
                <a:solidFill>
                  <a:srgbClr val="BA2121"/>
                </a:solidFill>
              </a:rPr>
              <a:t>wrt</a:t>
            </a:r>
            <a:r>
              <a:rPr lang="en-US" sz="2000" dirty="0">
                <a:solidFill>
                  <a:srgbClr val="BA2121"/>
                </a:solidFill>
              </a:rPr>
              <a:t> to Days'</a:t>
            </a:r>
            <a:r>
              <a:rPr lang="en-US" sz="2000" dirty="0"/>
              <a:t>)</a:t>
            </a:r>
            <a:endParaRPr lang="en-US" dirty="0">
              <a:cs typeface="Calibri" panose="020F0502020204030204"/>
            </a:endParaRPr>
          </a:p>
          <a:p>
            <a:pPr marL="0" indent="0">
              <a:buNone/>
            </a:pPr>
            <a:r>
              <a:rPr lang="en-US" sz="2000" dirty="0"/>
              <a:t> </a:t>
            </a:r>
            <a:r>
              <a:rPr lang="en-US" sz="2000" dirty="0" err="1"/>
              <a:t>plt</a:t>
            </a:r>
            <a:r>
              <a:rPr lang="en-US" sz="2000" dirty="0" err="1">
                <a:solidFill>
                  <a:srgbClr val="666666"/>
                </a:solidFill>
              </a:rPr>
              <a:t>.</a:t>
            </a:r>
            <a:r>
              <a:rPr lang="en-US" sz="2000" dirty="0" err="1"/>
              <a:t>show</a:t>
            </a:r>
            <a:r>
              <a:rPr lang="en-US" sz="2000" dirty="0"/>
              <a:t>()</a:t>
            </a:r>
            <a:endParaRPr lang="en-US">
              <a:cs typeface="Calibri"/>
            </a:endParaRPr>
          </a:p>
        </p:txBody>
      </p:sp>
      <p:pic>
        <p:nvPicPr>
          <p:cNvPr id="4" name="Picture 4" descr="Icon&#10;&#10;Description automatically generated">
            <a:extLst>
              <a:ext uri="{FF2B5EF4-FFF2-40B4-BE49-F238E27FC236}">
                <a16:creationId xmlns:a16="http://schemas.microsoft.com/office/drawing/2014/main" id="{8D19B97D-19F8-4339-9616-6180ABEC3E96}"/>
              </a:ext>
            </a:extLst>
          </p:cNvPr>
          <p:cNvPicPr>
            <a:picLocks noChangeAspect="1"/>
          </p:cNvPicPr>
          <p:nvPr/>
        </p:nvPicPr>
        <p:blipFill>
          <a:blip r:embed="rId2"/>
          <a:stretch>
            <a:fillRect/>
          </a:stretch>
        </p:blipFill>
        <p:spPr>
          <a:xfrm>
            <a:off x="6655496" y="1882175"/>
            <a:ext cx="4809993" cy="2770062"/>
          </a:xfrm>
          <a:prstGeom prst="rect">
            <a:avLst/>
          </a:prstGeom>
        </p:spPr>
      </p:pic>
    </p:spTree>
    <p:extLst>
      <p:ext uri="{BB962C8B-B14F-4D97-AF65-F5344CB8AC3E}">
        <p14:creationId xmlns:p14="http://schemas.microsoft.com/office/powerpoint/2010/main" val="187274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E125-5C79-44FC-8563-1BB2BBA5B7DC}"/>
              </a:ext>
            </a:extLst>
          </p:cNvPr>
          <p:cNvSpPr>
            <a:spLocks noGrp="1"/>
          </p:cNvSpPr>
          <p:nvPr>
            <p:ph type="title"/>
          </p:nvPr>
        </p:nvSpPr>
        <p:spPr>
          <a:xfrm>
            <a:off x="838200" y="667837"/>
            <a:ext cx="10515600" cy="1325563"/>
          </a:xfrm>
        </p:spPr>
        <p:txBody>
          <a:bodyPr vert="horz" lIns="91440" tIns="45720" rIns="91440" bIns="45720" rtlCol="0" anchor="ctr">
            <a:noAutofit/>
          </a:bodyPr>
          <a:lstStyle/>
          <a:p>
            <a:r>
              <a:rPr lang="en-US" sz="2000" b="1" dirty="0"/>
              <a:t>V. Scatter plots</a:t>
            </a:r>
            <a:r>
              <a:rPr lang="en-US" sz="2000" b="1" dirty="0">
                <a:hlinkClick r:id="rId2"/>
              </a:rPr>
              <a:t>¶</a:t>
            </a:r>
            <a:br>
              <a:rPr lang="en-US" sz="2000" b="1" dirty="0"/>
            </a:br>
            <a:endParaRPr lang="en-US" sz="2000">
              <a:cs typeface="Calibri Light"/>
            </a:endParaRPr>
          </a:p>
          <a:p>
            <a:pPr algn="just"/>
            <a:r>
              <a:rPr lang="en-US" sz="2000" dirty="0">
                <a:ea typeface="+mj-lt"/>
                <a:cs typeface="+mj-lt"/>
              </a:rPr>
              <a:t>Scatter plots are used to plot data points across both axes (Horizontal and Vertical) and represent how each axis correlated with each other. Mostly in Data Science/Machine Learning implementation and before the EDA process, generally we should </a:t>
            </a:r>
            <a:r>
              <a:rPr lang="en-US" sz="2000" dirty="0" err="1">
                <a:ea typeface="+mj-lt"/>
                <a:cs typeface="+mj-lt"/>
              </a:rPr>
              <a:t>analyse</a:t>
            </a:r>
            <a:r>
              <a:rPr lang="en-US" sz="2000" dirty="0">
                <a:ea typeface="+mj-lt"/>
                <a:cs typeface="+mj-lt"/>
              </a:rPr>
              <a:t> how dependent and independent aligned. It could positive or Negative or sometimes be scattered across the graph.</a:t>
            </a:r>
            <a:endParaRPr lang="en-US" sz="2000">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id="{6FADD498-3829-4CFA-B191-63974E537BB2}"/>
              </a:ext>
            </a:extLst>
          </p:cNvPr>
          <p:cNvSpPr>
            <a:spLocks noGrp="1"/>
          </p:cNvSpPr>
          <p:nvPr>
            <p:ph idx="1"/>
          </p:nvPr>
        </p:nvSpPr>
        <p:spPr>
          <a:xfrm>
            <a:off x="712940" y="2138776"/>
            <a:ext cx="10515600" cy="4351338"/>
          </a:xfrm>
        </p:spPr>
        <p:txBody>
          <a:bodyPr vert="horz" lIns="91440" tIns="45720" rIns="91440" bIns="45720" rtlCol="0" anchor="t">
            <a:normAutofit/>
          </a:bodyPr>
          <a:lstStyle/>
          <a:p>
            <a:r>
              <a:rPr lang="en-US" sz="2000" b="1" dirty="0">
                <a:latin typeface="Consolas"/>
              </a:rPr>
              <a:t>import</a:t>
            </a:r>
            <a:r>
              <a:rPr lang="en-US" sz="2000" dirty="0">
                <a:latin typeface="Consolas"/>
              </a:rPr>
              <a:t> </a:t>
            </a:r>
            <a:r>
              <a:rPr lang="en-US" sz="2000" b="1" dirty="0" err="1">
                <a:latin typeface="Consolas"/>
              </a:rPr>
              <a:t>matplotlib.pyplot</a:t>
            </a:r>
            <a:r>
              <a:rPr lang="en-US" sz="2000" dirty="0">
                <a:latin typeface="Consolas"/>
              </a:rPr>
              <a:t> </a:t>
            </a:r>
            <a:r>
              <a:rPr lang="en-US" sz="2000" b="1" dirty="0">
                <a:latin typeface="Consolas"/>
              </a:rPr>
              <a:t>as</a:t>
            </a:r>
            <a:r>
              <a:rPr lang="en-US" sz="2000" dirty="0">
                <a:latin typeface="Consolas"/>
              </a:rPr>
              <a:t> </a:t>
            </a:r>
            <a:r>
              <a:rPr lang="en-US" sz="2000" b="1" dirty="0" err="1">
                <a:latin typeface="Consolas"/>
              </a:rPr>
              <a:t>plt</a:t>
            </a:r>
            <a:r>
              <a:rPr lang="en-US" sz="2000" dirty="0">
                <a:latin typeface="Consolas"/>
              </a:rPr>
              <a:t>
x = [5,7,8,7,2,17,2,9,4,11,12,9]
y = [99,86,87,88,67,86,87,78,77,85,86,56]
</a:t>
            </a:r>
            <a:r>
              <a:rPr lang="en-US" sz="2000" dirty="0" err="1">
                <a:latin typeface="Consolas"/>
              </a:rPr>
              <a:t>plt.scatter</a:t>
            </a:r>
            <a:r>
              <a:rPr lang="en-US" sz="2000" dirty="0">
                <a:latin typeface="Consolas"/>
              </a:rPr>
              <a:t>(x, y)
</a:t>
            </a:r>
            <a:r>
              <a:rPr lang="en-US" sz="2000" dirty="0" err="1">
                <a:latin typeface="Consolas"/>
              </a:rPr>
              <a:t>plt.show</a:t>
            </a:r>
            <a:r>
              <a:rPr lang="en-US" sz="2000" dirty="0">
                <a:latin typeface="Consolas"/>
              </a:rPr>
              <a:t>(</a:t>
            </a:r>
            <a:r>
              <a:rPr lang="en-US" dirty="0">
                <a:latin typeface="Consolas"/>
              </a:rPr>
              <a:t>)
</a:t>
            </a:r>
            <a:endParaRPr lang="en-US" dirty="0">
              <a:cs typeface="Calibri" panose="020F0502020204030204"/>
            </a:endParaRPr>
          </a:p>
          <a:p>
            <a:br>
              <a:rPr lang="en-US" dirty="0"/>
            </a:br>
            <a:endParaRPr lang="en-US" dirty="0"/>
          </a:p>
          <a:p>
            <a:endParaRPr lang="en-US" dirty="0">
              <a:cs typeface="Calibri"/>
            </a:endParaRPr>
          </a:p>
        </p:txBody>
      </p:sp>
      <p:pic>
        <p:nvPicPr>
          <p:cNvPr id="4" name="Picture 4" descr="Chart, scatter chart&#10;&#10;Description automatically generated">
            <a:extLst>
              <a:ext uri="{FF2B5EF4-FFF2-40B4-BE49-F238E27FC236}">
                <a16:creationId xmlns:a16="http://schemas.microsoft.com/office/drawing/2014/main" id="{F1886DE7-4756-4D3B-AF1B-86116852D833}"/>
              </a:ext>
            </a:extLst>
          </p:cNvPr>
          <p:cNvPicPr>
            <a:picLocks noChangeAspect="1"/>
          </p:cNvPicPr>
          <p:nvPr/>
        </p:nvPicPr>
        <p:blipFill>
          <a:blip r:embed="rId3"/>
          <a:stretch>
            <a:fillRect/>
          </a:stretch>
        </p:blipFill>
        <p:spPr>
          <a:xfrm>
            <a:off x="3920647" y="3252601"/>
            <a:ext cx="5039637" cy="3306854"/>
          </a:xfrm>
          <a:prstGeom prst="rect">
            <a:avLst/>
          </a:prstGeom>
        </p:spPr>
      </p:pic>
    </p:spTree>
    <p:extLst>
      <p:ext uri="{BB962C8B-B14F-4D97-AF65-F5344CB8AC3E}">
        <p14:creationId xmlns:p14="http://schemas.microsoft.com/office/powerpoint/2010/main" val="30624243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835</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Consolas</vt:lpstr>
      <vt:lpstr>office theme</vt:lpstr>
      <vt:lpstr>  Data Visualization  Data Visualization techniques involve the generation of graphical or pictorial representation of DATA, form which leads you to understand the insight of a given data set. This visualisation technique aims to identify the Patterns, Trends, Correlations, and Outliers of data sets. </vt:lpstr>
      <vt:lpstr>Benefits:</vt:lpstr>
      <vt:lpstr> Data Visualization in Data Science Data visualization techniques most important part of Data Science, There won’t be any doubt about it. And even in the Data Analytics space as well the Data visualization doing a major role. We will discuss this in detail with help of Python packages and how it helps during the Data Science process flow. This is a very interesting topic for every Data Scientist and Data Analyst. </vt:lpstr>
      <vt:lpstr> I. Line Chart  Line Chart is a simple data visualization in Python, which is available under Matplotlib.  </vt:lpstr>
      <vt:lpstr>II.Histogram¶  The histogram is the graphical representation of a set of numerical data distribution across. It is a kind of bar plot with X-axis and Y-axis represents the bin ranges and frequency respectively </vt:lpstr>
      <vt:lpstr> III.Pie Chart  This is a very familiar chart and representation statistical plot in the form of circular from series of data. This is commonly used in business presentations to represent Order, Sales, Profit, Loss, etc., </vt:lpstr>
      <vt:lpstr> IV. Area plot  This is very similar to a line chart with fencing surrounded by a boundary line of different colours. Simple representation of the evolution of a numeric variable.   </vt:lpstr>
      <vt:lpstr>V. Scatter plots¶  Scatter plots are used to plot data points across both axes (Horizontal and Vertical) and represent how each axis correlated with each other. Mostly in Data Science/Machine Learning implementation and before the EDA process, generally we should analyse how dependent and independent aligned. It could positive or Negative or sometimes be scattered across the graph.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akhileshdesai21@outlook.com</cp:lastModifiedBy>
  <cp:revision>147</cp:revision>
  <dcterms:created xsi:type="dcterms:W3CDTF">2021-10-06T07:12:46Z</dcterms:created>
  <dcterms:modified xsi:type="dcterms:W3CDTF">2021-10-21T15:52:35Z</dcterms:modified>
</cp:coreProperties>
</file>