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16833A-AD1C-432C-93CC-613CE444E275}" type="datetimeFigureOut">
              <a:rPr lang="en-IN" smtClean="0"/>
              <a:t>25-10-2021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16A4CCD-479B-4FDF-9779-EC3BB409570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684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6833A-AD1C-432C-93CC-613CE444E275}"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A4CCD-479B-4FDF-9779-EC3BB409570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63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6833A-AD1C-432C-93CC-613CE444E275}"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A4CCD-479B-4FDF-9779-EC3BB409570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275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6833A-AD1C-432C-93CC-613CE444E275}"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A4CCD-479B-4FDF-9779-EC3BB409570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309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6833A-AD1C-432C-93CC-613CE444E275}"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A4CCD-479B-4FDF-9779-EC3BB409570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264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16833A-AD1C-432C-93CC-613CE444E275}"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6A4CCD-479B-4FDF-9779-EC3BB409570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7598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16833A-AD1C-432C-93CC-613CE444E275}" type="datetimeFigureOut">
              <a:rPr lang="en-IN" smtClean="0"/>
              <a:t>25-10-2021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6A4CCD-479B-4FDF-9779-EC3BB409570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977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16833A-AD1C-432C-93CC-613CE444E275}" type="datetimeFigureOut">
              <a:rPr lang="en-IN" smtClean="0"/>
              <a:t>25-10-2021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6A4CCD-479B-4FDF-9779-EC3BB409570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164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6833A-AD1C-432C-93CC-613CE444E275}" type="datetimeFigureOut">
              <a:rPr lang="en-IN" smtClean="0"/>
              <a:t>25-10-2021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6A4CCD-479B-4FDF-9779-EC3BB4095702}" type="slidenum">
              <a:rPr lang="en-IN" smtClean="0"/>
              <a:t>‹#›</a:t>
            </a:fld>
            <a:endParaRPr lang="en-IN"/>
          </a:p>
        </p:txBody>
      </p:sp>
    </p:spTree>
    <p:extLst>
      <p:ext uri="{BB962C8B-B14F-4D97-AF65-F5344CB8AC3E}">
        <p14:creationId xmlns:p14="http://schemas.microsoft.com/office/powerpoint/2010/main" val="1367404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16833A-AD1C-432C-93CC-613CE444E275}"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6A4CCD-479B-4FDF-9779-EC3BB409570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013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416833A-AD1C-432C-93CC-613CE444E275}" type="datetimeFigureOut">
              <a:rPr lang="en-IN" smtClean="0"/>
              <a:t>25-10-2021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16A4CCD-479B-4FDF-9779-EC3BB409570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006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416833A-AD1C-432C-93CC-613CE444E275}" type="datetimeFigureOut">
              <a:rPr lang="en-IN" smtClean="0"/>
              <a:t>25-10-2021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16A4CCD-479B-4FDF-9779-EC3BB409570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53311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5D36-35A0-4913-AEDF-70C895F235A7}"/>
              </a:ext>
            </a:extLst>
          </p:cNvPr>
          <p:cNvSpPr>
            <a:spLocks noGrp="1"/>
          </p:cNvSpPr>
          <p:nvPr>
            <p:ph type="ctrTitle"/>
          </p:nvPr>
        </p:nvSpPr>
        <p:spPr>
          <a:xfrm>
            <a:off x="1524000" y="1122362"/>
            <a:ext cx="9144000" cy="3117943"/>
          </a:xfrm>
        </p:spPr>
        <p:txBody>
          <a:bodyPr>
            <a:normAutofit fontScale="90000"/>
          </a:bodyPr>
          <a:lstStyle/>
          <a:p>
            <a:br>
              <a:rPr lang="en-US" sz="8000" dirty="0"/>
            </a:br>
            <a:r>
              <a:rPr lang="en-US" sz="8000" dirty="0"/>
              <a:t>KNN</a:t>
            </a:r>
            <a:br>
              <a:rPr lang="en-US" dirty="0"/>
            </a:br>
            <a:br>
              <a:rPr lang="en-US" sz="2400" dirty="0"/>
            </a:br>
            <a:r>
              <a:rPr lang="en-US" sz="2400" dirty="0"/>
              <a:t>The K – nearest  </a:t>
            </a:r>
            <a:r>
              <a:rPr lang="en-US" sz="2400" dirty="0" err="1"/>
              <a:t>neighbours</a:t>
            </a:r>
            <a:r>
              <a:rPr lang="en-US" sz="2400" dirty="0"/>
              <a:t> (KNN) algorithm is a simple, supervised, machine learning algorithm that can be used to solve both classification and regression problems.</a:t>
            </a:r>
            <a:br>
              <a:rPr lang="en-US" sz="2400" dirty="0"/>
            </a:br>
            <a:r>
              <a:rPr lang="en-US" sz="2400" dirty="0"/>
              <a:t>It is easy to implement and understand but has a drawback that significantly slows as the size of data increases.</a:t>
            </a:r>
            <a:endParaRPr lang="en-IN" sz="2400" dirty="0"/>
          </a:p>
        </p:txBody>
      </p:sp>
    </p:spTree>
    <p:extLst>
      <p:ext uri="{BB962C8B-B14F-4D97-AF65-F5344CB8AC3E}">
        <p14:creationId xmlns:p14="http://schemas.microsoft.com/office/powerpoint/2010/main" val="12372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3B73-B642-4F7F-8BD3-A7B4B61F81C4}"/>
              </a:ext>
            </a:extLst>
          </p:cNvPr>
          <p:cNvSpPr>
            <a:spLocks noGrp="1"/>
          </p:cNvSpPr>
          <p:nvPr>
            <p:ph type="title"/>
          </p:nvPr>
        </p:nvSpPr>
        <p:spPr/>
        <p:txBody>
          <a:bodyPr/>
          <a:lstStyle/>
          <a:p>
            <a:r>
              <a:rPr lang="en-US" dirty="0"/>
              <a:t>KNN is highly accurate prediction</a:t>
            </a:r>
            <a:endParaRPr lang="en-IN" dirty="0"/>
          </a:p>
        </p:txBody>
      </p:sp>
      <p:sp>
        <p:nvSpPr>
          <p:cNvPr id="3" name="Content Placeholder 2">
            <a:extLst>
              <a:ext uri="{FF2B5EF4-FFF2-40B4-BE49-F238E27FC236}">
                <a16:creationId xmlns:a16="http://schemas.microsoft.com/office/drawing/2014/main" id="{57144B87-2D21-4E07-B708-6B5C56BED531}"/>
              </a:ext>
            </a:extLst>
          </p:cNvPr>
          <p:cNvSpPr>
            <a:spLocks noGrp="1"/>
          </p:cNvSpPr>
          <p:nvPr>
            <p:ph idx="1"/>
          </p:nvPr>
        </p:nvSpPr>
        <p:spPr/>
        <p:txBody>
          <a:bodyPr/>
          <a:lstStyle/>
          <a:p>
            <a:r>
              <a:rPr lang="en-US" b="0" i="0" dirty="0">
                <a:solidFill>
                  <a:srgbClr val="202124"/>
                </a:solidFill>
                <a:effectLst/>
                <a:latin typeface="arial" panose="020B0604020202020204" pitchFamily="34" charset="0"/>
              </a:rPr>
              <a:t>KNN algorithm at the training phase just stores the dataset and when it gets new data, then it classifies that data into a category that is much similar to the new data. Example: Suppose, </a:t>
            </a:r>
            <a:r>
              <a:rPr lang="en-US" b="1" i="0" dirty="0">
                <a:solidFill>
                  <a:srgbClr val="202124"/>
                </a:solidFill>
                <a:effectLst/>
                <a:latin typeface="arial" panose="020B0604020202020204" pitchFamily="34" charset="0"/>
              </a:rPr>
              <a:t>we have an image of a creature that looks similar to cat and dog</a:t>
            </a:r>
            <a:r>
              <a:rPr lang="en-US" b="0" i="0" dirty="0">
                <a:solidFill>
                  <a:srgbClr val="202124"/>
                </a:solidFill>
                <a:effectLst/>
                <a:latin typeface="arial" panose="020B0604020202020204" pitchFamily="34" charset="0"/>
              </a:rPr>
              <a:t>, but we want to know either it is a cat or dog</a:t>
            </a:r>
            <a:endParaRPr lang="en-IN" dirty="0"/>
          </a:p>
        </p:txBody>
      </p:sp>
    </p:spTree>
    <p:extLst>
      <p:ext uri="{BB962C8B-B14F-4D97-AF65-F5344CB8AC3E}">
        <p14:creationId xmlns:p14="http://schemas.microsoft.com/office/powerpoint/2010/main" val="132166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24C2-4339-4792-8E04-177645187627}"/>
              </a:ext>
            </a:extLst>
          </p:cNvPr>
          <p:cNvSpPr>
            <a:spLocks noGrp="1"/>
          </p:cNvSpPr>
          <p:nvPr>
            <p:ph type="title"/>
          </p:nvPr>
        </p:nvSpPr>
        <p:spPr>
          <a:xfrm>
            <a:off x="838200" y="858183"/>
            <a:ext cx="10515600" cy="1325563"/>
          </a:xfrm>
        </p:spPr>
        <p:txBody>
          <a:bodyPr>
            <a:normAutofit fontScale="90000"/>
          </a:bodyPr>
          <a:lstStyle/>
          <a:p>
            <a:r>
              <a:rPr lang="en-US" b="0" i="0" dirty="0">
                <a:solidFill>
                  <a:srgbClr val="202124"/>
                </a:solidFill>
                <a:effectLst/>
                <a:latin typeface="arial" panose="020B0604020202020204" pitchFamily="34" charset="0"/>
              </a:rPr>
              <a:t>How do you use KNN for classification?</a:t>
            </a:r>
            <a:br>
              <a:rPr lang="en-US" b="0" i="0" dirty="0">
                <a:solidFill>
                  <a:srgbClr val="202124"/>
                </a:solidFill>
                <a:effectLst/>
                <a:latin typeface="arial" panose="020B0604020202020204" pitchFamily="34" charset="0"/>
              </a:rPr>
            </a:br>
            <a:r>
              <a:rPr lang="en-US" sz="2700" b="0" i="0" dirty="0">
                <a:solidFill>
                  <a:srgbClr val="202124"/>
                </a:solidFill>
                <a:effectLst/>
                <a:latin typeface="arial" panose="020B0604020202020204" pitchFamily="34" charset="0"/>
              </a:rPr>
              <a:t>KNN algorithm is used to classify by </a:t>
            </a:r>
            <a:r>
              <a:rPr lang="en-US" sz="2700" b="1" i="0" dirty="0">
                <a:solidFill>
                  <a:srgbClr val="202124"/>
                </a:solidFill>
                <a:effectLst/>
                <a:latin typeface="arial" panose="020B0604020202020204" pitchFamily="34" charset="0"/>
              </a:rPr>
              <a:t>finding the K nearest matches in training data and then using the label of closest matches to predict</a:t>
            </a:r>
            <a:r>
              <a:rPr lang="en-US" sz="2700" b="0" i="0" dirty="0">
                <a:solidFill>
                  <a:srgbClr val="202124"/>
                </a:solidFill>
                <a:effectLst/>
                <a:latin typeface="arial" panose="020B0604020202020204" pitchFamily="34" charset="0"/>
              </a:rPr>
              <a:t>. Traditionally, distance such as </a:t>
            </a:r>
            <a:r>
              <a:rPr lang="en-US" sz="2700" b="0" i="0" dirty="0" err="1">
                <a:solidFill>
                  <a:srgbClr val="202124"/>
                </a:solidFill>
                <a:effectLst/>
                <a:latin typeface="arial" panose="020B0604020202020204" pitchFamily="34" charset="0"/>
              </a:rPr>
              <a:t>euclidean</a:t>
            </a:r>
            <a:r>
              <a:rPr lang="en-US" sz="2700" b="0" i="0" dirty="0">
                <a:solidFill>
                  <a:srgbClr val="202124"/>
                </a:solidFill>
                <a:effectLst/>
                <a:latin typeface="arial" panose="020B0604020202020204" pitchFamily="34" charset="0"/>
              </a:rPr>
              <a:t> is used to find the closest match</a:t>
            </a:r>
            <a:br>
              <a:rPr lang="en-US" b="0" i="0" dirty="0">
                <a:solidFill>
                  <a:srgbClr val="202124"/>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A91288E-4E02-455B-883A-EA6AE599CD08}"/>
              </a:ext>
            </a:extLst>
          </p:cNvPr>
          <p:cNvSpPr>
            <a:spLocks noGrp="1"/>
          </p:cNvSpPr>
          <p:nvPr>
            <p:ph idx="1"/>
          </p:nvPr>
        </p:nvSpPr>
        <p:spPr>
          <a:xfrm>
            <a:off x="954741" y="2390401"/>
            <a:ext cx="10515600" cy="4351338"/>
          </a:xfrm>
        </p:spPr>
        <p:txBody>
          <a:bodyPr/>
          <a:lstStyle/>
          <a:p>
            <a:r>
              <a:rPr lang="en-US" b="0" i="0" dirty="0">
                <a:solidFill>
                  <a:srgbClr val="202124"/>
                </a:solidFill>
                <a:effectLst/>
                <a:latin typeface="arial" panose="020B0604020202020204" pitchFamily="34" charset="0"/>
              </a:rPr>
              <a:t>Feature scaling is </a:t>
            </a:r>
            <a:r>
              <a:rPr lang="en-US" b="1" i="0" dirty="0">
                <a:solidFill>
                  <a:srgbClr val="202124"/>
                </a:solidFill>
                <a:effectLst/>
                <a:latin typeface="arial" panose="020B0604020202020204" pitchFamily="34" charset="0"/>
              </a:rPr>
              <a:t>a method used to normalize the range of independent variables or features of data</a:t>
            </a:r>
            <a:r>
              <a:rPr lang="en-US" b="0" i="0" dirty="0">
                <a:solidFill>
                  <a:srgbClr val="202124"/>
                </a:solidFill>
                <a:effectLst/>
                <a:latin typeface="arial" panose="020B0604020202020204" pitchFamily="34" charset="0"/>
              </a:rPr>
              <a:t>. In data processing, it is also known as data normalization and is generally performed during the data preprocessing step</a:t>
            </a:r>
          </a:p>
          <a:p>
            <a:endParaRPr lang="en-US" dirty="0">
              <a:solidFill>
                <a:srgbClr val="202124"/>
              </a:solidFill>
              <a:latin typeface="arial" panose="020B0604020202020204" pitchFamily="34" charset="0"/>
            </a:endParaRPr>
          </a:p>
          <a:p>
            <a:r>
              <a:rPr kumimoji="0" lang="en-US" altLang="en-US" sz="2400" b="1" i="0" u="none" strike="noStrike" cap="none" normalizeH="0" baseline="0" dirty="0">
                <a:ln>
                  <a:noFill/>
                </a:ln>
                <a:solidFill>
                  <a:srgbClr val="008000"/>
                </a:solidFill>
                <a:effectLst/>
                <a:latin typeface="Courier New" panose="02070309020205020404" pitchFamily="49" charset="0"/>
              </a:rPr>
              <a:t>from</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1" i="0" u="none" strike="noStrike" cap="none" normalizeH="0" baseline="0" dirty="0" err="1">
                <a:ln>
                  <a:noFill/>
                </a:ln>
                <a:solidFill>
                  <a:srgbClr val="0000FF"/>
                </a:solidFill>
                <a:effectLst/>
                <a:latin typeface="Courier New" panose="02070309020205020404" pitchFamily="49" charset="0"/>
              </a:rPr>
              <a:t>sklearn.preprocessing</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1" i="0" u="none" strike="noStrike" cap="none" normalizeH="0" baseline="0" dirty="0">
                <a:ln>
                  <a:noFill/>
                </a:ln>
                <a:solidFill>
                  <a:srgbClr val="008000"/>
                </a:solidFill>
                <a:effectLst/>
                <a:latin typeface="Courier New" panose="02070309020205020404" pitchFamily="49" charset="0"/>
              </a:rPr>
              <a:t>import</a:t>
            </a:r>
            <a:r>
              <a:rPr lang="en-US" altLang="en-US" sz="2400" dirty="0">
                <a:solidFill>
                  <a:srgbClr val="333333"/>
                </a:solidFill>
                <a:latin typeface="Courier New" panose="02070309020205020404" pitchFamily="49" charset="0"/>
              </a:rPr>
              <a:t> </a:t>
            </a:r>
            <a:r>
              <a:rPr lang="en-US" altLang="en-US" sz="2400" dirty="0" err="1">
                <a:solidFill>
                  <a:srgbClr val="333333"/>
                </a:solidFill>
                <a:latin typeface="Courier New" panose="02070309020205020404" pitchFamily="49" charset="0"/>
              </a:rPr>
              <a:t>StandardScalar</a:t>
            </a:r>
            <a:endParaRPr lang="en-US" altLang="en-US" sz="2400" dirty="0">
              <a:solidFill>
                <a:srgbClr val="333333"/>
              </a:solidFill>
              <a:latin typeface="Courier New" panose="02070309020205020404" pitchFamily="49" charset="0"/>
            </a:endParaRPr>
          </a:p>
          <a:p>
            <a:pPr marL="0" indent="0">
              <a:buNone/>
            </a:pPr>
            <a:r>
              <a:rPr kumimoji="0" lang="en-US" altLang="en-US" sz="2400" b="0" i="0" u="none" strike="noStrike" cap="none" normalizeH="0" baseline="0" dirty="0">
                <a:ln>
                  <a:noFill/>
                </a:ln>
                <a:solidFill>
                  <a:srgbClr val="333333"/>
                </a:solidFill>
                <a:effectLst/>
                <a:latin typeface="Courier New" panose="02070309020205020404" pitchFamily="49" charset="0"/>
              </a:rPr>
              <a:t> SC = </a:t>
            </a:r>
            <a:r>
              <a:rPr kumimoji="0" lang="en-US" altLang="en-US" sz="2400" b="0" i="0" u="none" strike="noStrike" cap="none" normalizeH="0" baseline="0" dirty="0" err="1">
                <a:ln>
                  <a:noFill/>
                </a:ln>
                <a:solidFill>
                  <a:srgbClr val="333333"/>
                </a:solidFill>
                <a:effectLst/>
                <a:latin typeface="Courier New" panose="02070309020205020404" pitchFamily="49" charset="0"/>
              </a:rPr>
              <a:t>StandardScalar</a:t>
            </a:r>
            <a:r>
              <a:rPr kumimoji="0" lang="en-US" altLang="en-US" sz="2400" b="0" i="0" u="none" strike="noStrike" cap="none" normalizeH="0" baseline="0" dirty="0">
                <a:ln>
                  <a:noFill/>
                </a:ln>
                <a:solidFill>
                  <a:schemeClr val="tx1"/>
                </a:solidFill>
                <a:effectLst/>
              </a:rPr>
              <a:t> ()</a:t>
            </a:r>
          </a:p>
          <a:p>
            <a:pPr marL="0" indent="0">
              <a:buNone/>
            </a:pPr>
            <a:r>
              <a:rPr lang="en-US" altLang="en-US" sz="2400" dirty="0"/>
              <a:t>   X = </a:t>
            </a:r>
            <a:r>
              <a:rPr lang="en-US" altLang="en-US" sz="2400" dirty="0" err="1"/>
              <a:t>Sc.fit_transform</a:t>
            </a:r>
            <a:r>
              <a:rPr lang="en-US" altLang="en-US" sz="2400" dirty="0"/>
              <a:t>(X)</a:t>
            </a:r>
            <a:endParaRPr kumimoji="0" lang="en-US" altLang="en-US" sz="2400" b="0" i="0" u="none" strike="noStrike" cap="none" normalizeH="0" baseline="0" dirty="0">
              <a:ln>
                <a:noFill/>
              </a:ln>
              <a:solidFill>
                <a:schemeClr val="tx1"/>
              </a:solidFill>
              <a:effectLst/>
            </a:endParaRPr>
          </a:p>
          <a:p>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19313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3145DCF-B0EB-43E8-8F07-BE67E5E879EF}"/>
              </a:ext>
            </a:extLst>
          </p:cNvPr>
          <p:cNvSpPr>
            <a:spLocks noGrp="1" noChangeArrowheads="1"/>
          </p:cNvSpPr>
          <p:nvPr>
            <p:ph type="title"/>
          </p:nvPr>
        </p:nvSpPr>
        <p:spPr bwMode="auto">
          <a:xfrm>
            <a:off x="838200" y="689352"/>
            <a:ext cx="5767605"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df</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rgbClr val="666666"/>
                </a:solidFill>
                <a:effectLst/>
                <a:latin typeface="Arial" panose="020B0604020202020204" pitchFamily="34" charset="0"/>
              </a:rPr>
              <a:t>=</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err="1">
                <a:ln>
                  <a:noFill/>
                </a:ln>
                <a:solidFill>
                  <a:schemeClr val="tx1"/>
                </a:solidFill>
                <a:effectLst/>
                <a:latin typeface="Arial" panose="020B0604020202020204" pitchFamily="34" charset="0"/>
              </a:rPr>
              <a:t>pd</a:t>
            </a:r>
            <a:r>
              <a:rPr kumimoji="0" lang="en-US" altLang="en-US" sz="2200" b="0" i="0" u="none" strike="noStrike" cap="none" normalizeH="0" baseline="0" dirty="0" err="1">
                <a:ln>
                  <a:noFill/>
                </a:ln>
                <a:solidFill>
                  <a:srgbClr val="666666"/>
                </a:solidFill>
                <a:effectLst/>
                <a:latin typeface="Arial" panose="020B0604020202020204" pitchFamily="34"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get_dummies</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df</a:t>
            </a:r>
            <a:r>
              <a:rPr kumimoji="0" lang="en-US" altLang="en-US" sz="2200" b="0" i="0" u="none" strike="noStrike" cap="none" normalizeH="0" baseline="0" dirty="0" err="1">
                <a:ln>
                  <a:noFill/>
                </a:ln>
                <a:solidFill>
                  <a:srgbClr val="333333"/>
                </a:solidFill>
                <a:effectLst/>
                <a:latin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drop_first</a:t>
            </a:r>
            <a:r>
              <a:rPr kumimoji="0" lang="en-US" altLang="en-US" sz="2200" b="0" i="0" u="none" strike="noStrike" cap="none" normalizeH="0" baseline="0" dirty="0">
                <a:ln>
                  <a:noFill/>
                </a:ln>
                <a:solidFill>
                  <a:srgbClr val="666666"/>
                </a:solidFill>
                <a:effectLst/>
                <a:latin typeface="Arial" panose="020B0604020202020204" pitchFamily="34" charset="0"/>
              </a:rPr>
              <a:t>=</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1" i="0" u="none" strike="noStrike" cap="none" normalizeH="0" baseline="0" dirty="0">
                <a:ln>
                  <a:noFill/>
                </a:ln>
                <a:solidFill>
                  <a:srgbClr val="008000"/>
                </a:solidFill>
                <a:effectLst/>
                <a:latin typeface="Courier New" panose="02070309020205020404" pitchFamily="49" charset="0"/>
              </a:rPr>
              <a:t>True</a:t>
            </a:r>
            <a:r>
              <a:rPr kumimoji="0" lang="en-US" altLang="en-US" sz="2200" b="0" i="0" u="none" strike="noStrike" cap="none" normalizeH="0" baseline="0" dirty="0">
                <a:ln>
                  <a:noFill/>
                </a:ln>
                <a:solidFill>
                  <a:srgbClr val="333333"/>
                </a:solidFill>
                <a:effectLst/>
                <a:latin typeface="Courier New" panose="02070309020205020404" pitchFamily="49" charset="0"/>
              </a:rPr>
              <a:t>)</a:t>
            </a:r>
            <a:br>
              <a:rPr kumimoji="0" lang="en-US" altLang="en-US" sz="2200" b="0" i="0" u="none" strike="noStrike" cap="none" normalizeH="0" baseline="0" dirty="0">
                <a:ln>
                  <a:noFill/>
                </a:ln>
                <a:solidFill>
                  <a:srgbClr val="333333"/>
                </a:solidFill>
                <a:effectLst/>
                <a:latin typeface="Courier New" panose="02070309020205020404" pitchFamily="49" charset="0"/>
              </a:rPr>
            </a:br>
            <a:r>
              <a:rPr kumimoji="0" lang="en-US" altLang="en-US" sz="2200" b="0" i="0" u="none" strike="noStrike" cap="none" normalizeH="0" baseline="0" dirty="0" err="1">
                <a:ln>
                  <a:noFill/>
                </a:ln>
                <a:solidFill>
                  <a:schemeClr val="tx1"/>
                </a:solidFill>
                <a:effectLst/>
              </a:rPr>
              <a:t>df.head</a:t>
            </a:r>
            <a:r>
              <a:rPr kumimoji="0" lang="en-US" altLang="en-US" sz="2200" b="0" i="0" u="none" strike="noStrike" cap="none" normalizeH="0" baseline="0" dirty="0">
                <a:ln>
                  <a:noFill/>
                </a:ln>
                <a:solidFill>
                  <a:schemeClr val="tx1"/>
                </a:solidFill>
                <a:effectLst/>
              </a:rPr>
              <a:t>()</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9CBA262-A993-443A-95E2-A6862C733E5D}"/>
              </a:ext>
            </a:extLst>
          </p:cNvPr>
          <p:cNvSpPr>
            <a:spLocks noGrp="1" noChangeArrowheads="1"/>
          </p:cNvSpPr>
          <p:nvPr>
            <p:ph idx="1"/>
          </p:nvPr>
        </p:nvSpPr>
        <p:spPr bwMode="auto">
          <a:xfrm>
            <a:off x="838200" y="3096432"/>
            <a:ext cx="4124527" cy="180972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X</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0" i="0" u="none" strike="noStrike" cap="none" normalizeH="0" baseline="0" dirty="0">
                <a:ln>
                  <a:noFill/>
                </a:ln>
                <a:solidFill>
                  <a:srgbClr val="666666"/>
                </a:solidFill>
                <a:effectLst/>
                <a:latin typeface="Arial" panose="020B0604020202020204" pitchFamily="34" charset="0"/>
              </a:rPr>
              <a:t>=</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df</a:t>
            </a:r>
            <a:r>
              <a:rPr kumimoji="0" lang="en-US" altLang="en-US" sz="2400" b="0" i="0" u="none" strike="noStrike" cap="none" normalizeH="0" baseline="0" dirty="0" err="1">
                <a:ln>
                  <a:noFill/>
                </a:ln>
                <a:solidFill>
                  <a:srgbClr val="666666"/>
                </a:solidFill>
                <a:effectLst/>
                <a:latin typeface="Arial" panose="020B0604020202020204" pitchFamily="34" charset="0"/>
              </a:rPr>
              <a:t>.</a:t>
            </a:r>
            <a:r>
              <a:rPr kumimoji="0" lang="en-US" altLang="en-US" sz="2400" b="0" i="0" u="none" strike="noStrike" cap="none" normalizeH="0" baseline="0" dirty="0" err="1">
                <a:ln>
                  <a:noFill/>
                </a:ln>
                <a:solidFill>
                  <a:schemeClr val="tx1"/>
                </a:solidFill>
                <a:effectLst/>
                <a:latin typeface="Arial" panose="020B0604020202020204" pitchFamily="34" charset="0"/>
              </a:rPr>
              <a:t>loc</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a:ln>
                  <a:noFill/>
                </a:ln>
                <a:solidFill>
                  <a:srgbClr val="BA2121"/>
                </a:solidFill>
                <a:effectLst/>
                <a:latin typeface="Courier New" panose="02070309020205020404" pitchFamily="49" charset="0"/>
              </a:rPr>
              <a:t>''</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a:ln>
                  <a:noFill/>
                </a:ln>
                <a:solidFill>
                  <a:srgbClr val="666666"/>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values</a:t>
            </a:r>
            <a:r>
              <a:rPr kumimoji="0" lang="en-US" altLang="en-US" sz="24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y</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0" i="0" u="none" strike="noStrike" cap="none" normalizeH="0" baseline="0" dirty="0">
                <a:ln>
                  <a:noFill/>
                </a:ln>
                <a:solidFill>
                  <a:srgbClr val="666666"/>
                </a:solidFill>
                <a:effectLst/>
                <a:latin typeface="Arial" panose="020B0604020202020204" pitchFamily="34" charset="0"/>
              </a:rPr>
              <a:t>=</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df</a:t>
            </a:r>
            <a:r>
              <a:rPr kumimoji="0" lang="en-US" altLang="en-US" sz="2400" b="0" i="0" u="none" strike="noStrike" cap="none" normalizeH="0" baseline="0" dirty="0" err="1">
                <a:ln>
                  <a:noFill/>
                </a:ln>
                <a:solidFill>
                  <a:srgbClr val="666666"/>
                </a:solidFill>
                <a:effectLst/>
                <a:latin typeface="Arial" panose="020B0604020202020204" pitchFamily="34" charset="0"/>
              </a:rPr>
              <a:t>.</a:t>
            </a:r>
            <a:r>
              <a:rPr kumimoji="0" lang="en-US" altLang="en-US" sz="2400" b="0" i="0" u="none" strike="noStrike" cap="none" normalizeH="0" baseline="0" dirty="0" err="1">
                <a:ln>
                  <a:noFill/>
                </a:ln>
                <a:solidFill>
                  <a:schemeClr val="tx1"/>
                </a:solidFill>
                <a:effectLst/>
                <a:latin typeface="Arial" panose="020B0604020202020204" pitchFamily="34" charset="0"/>
              </a:rPr>
              <a:t>loc</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a:ln>
                  <a:noFill/>
                </a:ln>
                <a:solidFill>
                  <a:srgbClr val="BA2121"/>
                </a:solidFill>
                <a:effectLst/>
                <a:latin typeface="Courier New" panose="02070309020205020404" pitchFamily="49" charset="0"/>
              </a:rPr>
              <a:t>''</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a:ln>
                  <a:noFill/>
                </a:ln>
                <a:solidFill>
                  <a:srgbClr val="666666"/>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values</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400" dirty="0">
                <a:latin typeface="Arial" panose="020B0604020202020204" pitchFamily="34" charset="0"/>
              </a:rPr>
              <a:t>X</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400" dirty="0" err="1">
                <a:latin typeface="Arial" panose="020B0604020202020204" pitchFamily="34" charset="0"/>
              </a:rPr>
              <a:t>y.shape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279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5C48DE1-A278-40FB-B716-D656F5B44F44}"/>
              </a:ext>
            </a:extLst>
          </p:cNvPr>
          <p:cNvSpPr>
            <a:spLocks noGrp="1" noChangeArrowheads="1"/>
          </p:cNvSpPr>
          <p:nvPr>
            <p:ph type="title"/>
          </p:nvPr>
        </p:nvSpPr>
        <p:spPr bwMode="auto">
          <a:xfrm>
            <a:off x="838200" y="255490"/>
            <a:ext cx="11046294" cy="215443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8000"/>
                </a:solidFill>
                <a:effectLst/>
                <a:latin typeface="Courier New" panose="02070309020205020404" pitchFamily="49" charset="0"/>
              </a:rPr>
              <a:t>from</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1" i="0" u="none" strike="noStrike" cap="none" normalizeH="0" baseline="0" dirty="0" err="1">
                <a:ln>
                  <a:noFill/>
                </a:ln>
                <a:solidFill>
                  <a:srgbClr val="0000FF"/>
                </a:solidFill>
                <a:effectLst/>
                <a:latin typeface="Courier New" panose="02070309020205020404" pitchFamily="49" charset="0"/>
              </a:rPr>
              <a:t>sklearn.model_selection</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1" i="0" u="none" strike="noStrike" cap="none" normalizeH="0" baseline="0" dirty="0">
                <a:ln>
                  <a:noFill/>
                </a:ln>
                <a:solidFill>
                  <a:srgbClr val="008000"/>
                </a:solidFill>
                <a:effectLst/>
                <a:latin typeface="Courier New" panose="02070309020205020404" pitchFamily="49" charset="0"/>
              </a:rPr>
              <a:t>import</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train_test_split</a:t>
            </a:r>
            <a:r>
              <a:rPr kumimoji="0" lang="en-US" altLang="en-US" sz="2000" b="0" i="0" u="none" strike="noStrike" cap="none" normalizeH="0" baseline="0" dirty="0">
                <a:ln>
                  <a:noFill/>
                </a:ln>
                <a:solidFill>
                  <a:srgbClr val="333333"/>
                </a:solidFill>
                <a:effectLst/>
                <a:latin typeface="Courier New" panose="02070309020205020404" pitchFamily="49" charset="0"/>
              </a:rPr>
              <a:t> </a:t>
            </a:r>
            <a:br>
              <a:rPr kumimoji="0" lang="en-US" altLang="en-US" sz="2000" b="0" i="0" u="none" strike="noStrike" cap="none" normalizeH="0" baseline="0" dirty="0">
                <a:ln>
                  <a:noFill/>
                </a:ln>
                <a:solidFill>
                  <a:srgbClr val="333333"/>
                </a:solidFill>
                <a:effectLst/>
                <a:latin typeface="Courier New" panose="02070309020205020404" pitchFamily="49" charset="0"/>
              </a:rPr>
            </a:br>
            <a:r>
              <a:rPr kumimoji="0" lang="en-US" altLang="en-US" sz="2000" b="0" i="0" u="none" strike="noStrike" cap="none" normalizeH="0" baseline="0" dirty="0" err="1">
                <a:ln>
                  <a:noFill/>
                </a:ln>
                <a:solidFill>
                  <a:schemeClr val="tx1"/>
                </a:solidFill>
                <a:effectLst/>
                <a:latin typeface="Arial" panose="020B0604020202020204" pitchFamily="34" charset="0"/>
              </a:rPr>
              <a:t>X_train</a:t>
            </a:r>
            <a:r>
              <a:rPr kumimoji="0" lang="en-US" altLang="en-US" sz="2000" b="0" i="0" u="none" strike="noStrike" cap="none" normalizeH="0" baseline="0" dirty="0" err="1">
                <a:ln>
                  <a:noFill/>
                </a:ln>
                <a:solidFill>
                  <a:srgbClr val="333333"/>
                </a:solidFill>
                <a:effectLst/>
                <a:latin typeface="Courier New" panose="02070309020205020404" pitchFamily="49"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X_test</a:t>
            </a:r>
            <a:r>
              <a:rPr kumimoji="0" lang="en-US" altLang="en-US" sz="2000" b="0" i="0" u="none" strike="noStrike" cap="none" normalizeH="0" baseline="0" dirty="0" err="1">
                <a:ln>
                  <a:noFill/>
                </a:ln>
                <a:solidFill>
                  <a:srgbClr val="333333"/>
                </a:solidFill>
                <a:effectLst/>
                <a:latin typeface="Courier New" panose="02070309020205020404" pitchFamily="49"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y_train</a:t>
            </a:r>
            <a:r>
              <a:rPr kumimoji="0" lang="en-US" altLang="en-US" sz="2000" b="0" i="0" u="none" strike="noStrike" cap="none" normalizeH="0" baseline="0" dirty="0" err="1">
                <a:ln>
                  <a:noFill/>
                </a:ln>
                <a:solidFill>
                  <a:srgbClr val="333333"/>
                </a:solidFill>
                <a:effectLst/>
                <a:latin typeface="Courier New" panose="02070309020205020404" pitchFamily="49"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y_test</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a:ln>
                  <a:noFill/>
                </a:ln>
                <a:solidFill>
                  <a:srgbClr val="666666"/>
                </a:solidFill>
                <a:effectLst/>
                <a:latin typeface="Arial" panose="020B0604020202020204" pitchFamily="34" charset="0"/>
              </a:rPr>
              <a:t>=</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train_test_split</a:t>
            </a:r>
            <a:r>
              <a:rPr kumimoji="0" lang="en-US" altLang="en-US" sz="2000" b="0" i="0" u="none" strike="noStrike" cap="none" normalizeH="0" baseline="0" dirty="0">
                <a:ln>
                  <a:noFill/>
                </a:ln>
                <a:solidFill>
                  <a:srgbClr val="333333"/>
                </a:solidFill>
                <a:effectLst/>
                <a:latin typeface="Courier New" panose="02070309020205020404" pitchFamily="49"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X</a:t>
            </a:r>
            <a:r>
              <a:rPr kumimoji="0" lang="en-US" altLang="en-US" sz="2000" b="0" i="0" u="none" strike="noStrike" cap="none" normalizeH="0" baseline="0" dirty="0" err="1">
                <a:ln>
                  <a:noFill/>
                </a:ln>
                <a:solidFill>
                  <a:srgbClr val="333333"/>
                </a:solidFill>
                <a:effectLst/>
                <a:latin typeface="Courier New" panose="02070309020205020404" pitchFamily="49"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y</a:t>
            </a:r>
            <a:r>
              <a:rPr kumimoji="0" lang="en-US" altLang="en-US" sz="2000" b="0" i="0" u="none" strike="noStrike" cap="none" normalizeH="0" baseline="0" dirty="0" err="1">
                <a:ln>
                  <a:noFill/>
                </a:ln>
                <a:solidFill>
                  <a:srgbClr val="333333"/>
                </a:solidFill>
                <a:effectLst/>
                <a:latin typeface="Courier New" panose="02070309020205020404" pitchFamily="49"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random_state</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a:ln>
                  <a:noFill/>
                </a:ln>
                <a:solidFill>
                  <a:srgbClr val="666666"/>
                </a:solidFill>
                <a:effectLst/>
                <a:latin typeface="Arial" panose="020B0604020202020204" pitchFamily="34" charset="0"/>
              </a:rPr>
              <a:t>=</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a:ln>
                  <a:noFill/>
                </a:ln>
                <a:solidFill>
                  <a:srgbClr val="666666"/>
                </a:solidFill>
                <a:effectLst/>
                <a:latin typeface="Courier New" panose="02070309020205020404" pitchFamily="49" charset="0"/>
              </a:rPr>
              <a:t>0</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test_size</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a:ln>
                  <a:noFill/>
                </a:ln>
                <a:solidFill>
                  <a:srgbClr val="666666"/>
                </a:solidFill>
                <a:effectLst/>
                <a:latin typeface="Arial" panose="020B0604020202020204" pitchFamily="34" charset="0"/>
              </a:rPr>
              <a:t>=</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a:ln>
                  <a:noFill/>
                </a:ln>
                <a:solidFill>
                  <a:srgbClr val="666666"/>
                </a:solidFill>
                <a:effectLst/>
                <a:latin typeface="Courier New" panose="02070309020205020404" pitchFamily="49" charset="0"/>
              </a:rPr>
              <a:t>0.25</a:t>
            </a:r>
            <a:r>
              <a:rPr kumimoji="0" lang="en-US" altLang="en-US" sz="2000" b="0" i="0" u="none" strike="noStrike" cap="none" normalizeH="0" baseline="0" dirty="0">
                <a:ln>
                  <a:noFill/>
                </a:ln>
                <a:solidFill>
                  <a:srgbClr val="333333"/>
                </a:solidFill>
                <a:effectLst/>
                <a:latin typeface="Courier New" panose="02070309020205020404" pitchFamily="49" charset="0"/>
              </a:rPr>
              <a:t>)</a:t>
            </a:r>
            <a:br>
              <a:rPr kumimoji="0" lang="en-US" altLang="en-US" sz="2000" b="0" i="0" u="none" strike="noStrike" cap="none" normalizeH="0" baseline="0" dirty="0">
                <a:ln>
                  <a:noFill/>
                </a:ln>
                <a:solidFill>
                  <a:srgbClr val="333333"/>
                </a:solidFill>
                <a:effectLst/>
                <a:latin typeface="Courier New" panose="02070309020205020404" pitchFamily="49" charset="0"/>
              </a:rPr>
            </a:br>
            <a:br>
              <a:rPr kumimoji="0" lang="en-US" altLang="en-US" sz="2000" b="0" i="0" u="none" strike="noStrike" cap="none" normalizeH="0" baseline="0" dirty="0">
                <a:ln>
                  <a:noFill/>
                </a:ln>
                <a:solidFill>
                  <a:srgbClr val="333333"/>
                </a:solidFill>
                <a:effectLst/>
                <a:latin typeface="Courier New" panose="02070309020205020404" pitchFamily="49" charset="0"/>
              </a:rPr>
            </a:br>
            <a:r>
              <a:rPr lang="en-US" sz="1600" b="0" i="0" dirty="0">
                <a:solidFill>
                  <a:srgbClr val="202124"/>
                </a:solidFill>
                <a:effectLst/>
                <a:latin typeface="arial" panose="020B0604020202020204" pitchFamily="34" charset="0"/>
              </a:rPr>
              <a:t>Train/Test is </a:t>
            </a:r>
            <a:r>
              <a:rPr lang="en-US" sz="1600" b="1" i="0" dirty="0">
                <a:solidFill>
                  <a:srgbClr val="202124"/>
                </a:solidFill>
                <a:effectLst/>
                <a:latin typeface="arial" panose="020B0604020202020204" pitchFamily="34" charset="0"/>
              </a:rPr>
              <a:t>a method to measure the accuracy of your model</a:t>
            </a:r>
            <a:r>
              <a:rPr lang="en-US" sz="1600" b="0" i="0" dirty="0">
                <a:solidFill>
                  <a:srgbClr val="202124"/>
                </a:solidFill>
                <a:effectLst/>
                <a:latin typeface="arial" panose="020B0604020202020204" pitchFamily="34" charset="0"/>
              </a:rPr>
              <a:t>. </a:t>
            </a:r>
            <a:br>
              <a:rPr lang="en-US" sz="1600" b="0" i="0" dirty="0">
                <a:solidFill>
                  <a:srgbClr val="202124"/>
                </a:solidFill>
                <a:effectLst/>
                <a:latin typeface="arial" panose="020B0604020202020204" pitchFamily="34" charset="0"/>
              </a:rPr>
            </a:br>
            <a:r>
              <a:rPr lang="en-US" sz="1600" b="0" i="0" dirty="0">
                <a:solidFill>
                  <a:srgbClr val="202124"/>
                </a:solidFill>
                <a:effectLst/>
                <a:latin typeface="arial" panose="020B0604020202020204" pitchFamily="34" charset="0"/>
              </a:rPr>
              <a:t>It is called Train/Test because you split the </a:t>
            </a:r>
            <a:r>
              <a:rPr lang="en-US" sz="1600" b="0" i="0" dirty="0" err="1">
                <a:solidFill>
                  <a:srgbClr val="202124"/>
                </a:solidFill>
                <a:effectLst/>
                <a:latin typeface="arial" panose="020B0604020202020204" pitchFamily="34" charset="0"/>
              </a:rPr>
              <a:t>the</a:t>
            </a:r>
            <a:r>
              <a:rPr lang="en-US" sz="1600" b="0" i="0" dirty="0">
                <a:solidFill>
                  <a:srgbClr val="202124"/>
                </a:solidFill>
                <a:effectLst/>
                <a:latin typeface="arial" panose="020B0604020202020204" pitchFamily="34" charset="0"/>
              </a:rPr>
              <a:t> data set into two sets: a training set </a:t>
            </a:r>
            <a:br>
              <a:rPr lang="en-US" sz="1600" b="0" i="0" dirty="0">
                <a:solidFill>
                  <a:srgbClr val="202124"/>
                </a:solidFill>
                <a:effectLst/>
                <a:latin typeface="arial" panose="020B0604020202020204" pitchFamily="34" charset="0"/>
              </a:rPr>
            </a:br>
            <a:r>
              <a:rPr lang="en-US" sz="1600" b="0" i="0" dirty="0">
                <a:solidFill>
                  <a:srgbClr val="202124"/>
                </a:solidFill>
                <a:effectLst/>
                <a:latin typeface="arial" panose="020B0604020202020204" pitchFamily="34" charset="0"/>
              </a:rPr>
              <a:t>and a testing set. </a:t>
            </a:r>
            <a:br>
              <a:rPr lang="en-US" sz="1600" b="0" i="0" dirty="0">
                <a:solidFill>
                  <a:srgbClr val="202124"/>
                </a:solidFill>
                <a:effectLst/>
                <a:latin typeface="arial" panose="020B0604020202020204" pitchFamily="34" charset="0"/>
              </a:rPr>
            </a:br>
            <a:r>
              <a:rPr lang="en-US" sz="1600" b="0" i="0" dirty="0">
                <a:solidFill>
                  <a:srgbClr val="202124"/>
                </a:solidFill>
                <a:effectLst/>
                <a:latin typeface="arial" panose="020B0604020202020204" pitchFamily="34" charset="0"/>
              </a:rPr>
              <a:t>80% for training, and 20% for testing. </a:t>
            </a:r>
            <a:br>
              <a:rPr lang="en-US" sz="1600" b="0" i="0" dirty="0">
                <a:solidFill>
                  <a:srgbClr val="202124"/>
                </a:solidFill>
                <a:effectLst/>
                <a:latin typeface="arial" panose="020B0604020202020204" pitchFamily="34" charset="0"/>
              </a:rPr>
            </a:br>
            <a:r>
              <a:rPr lang="en-US" sz="1600" b="0" i="0" dirty="0">
                <a:solidFill>
                  <a:srgbClr val="202124"/>
                </a:solidFill>
                <a:effectLst/>
                <a:latin typeface="arial" panose="020B0604020202020204" pitchFamily="34" charset="0"/>
              </a:rPr>
              <a:t>You train the model using the training set. You test the model using the testing set.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4033BDC-2548-478C-9855-5EDF7A34C896}"/>
              </a:ext>
            </a:extLst>
          </p:cNvPr>
          <p:cNvSpPr>
            <a:spLocks noGrp="1" noChangeArrowheads="1"/>
          </p:cNvSpPr>
          <p:nvPr>
            <p:ph idx="1"/>
          </p:nvPr>
        </p:nvSpPr>
        <p:spPr bwMode="auto">
          <a:xfrm>
            <a:off x="838200" y="2948869"/>
            <a:ext cx="8493778" cy="197900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1" i="0" u="none" strike="noStrike" cap="none" normalizeH="0" baseline="0" dirty="0">
                <a:ln>
                  <a:noFill/>
                </a:ln>
                <a:solidFill>
                  <a:srgbClr val="008000"/>
                </a:solidFill>
                <a:effectLst/>
                <a:latin typeface="Courier New" panose="02070309020205020404" pitchFamily="49" charset="0"/>
              </a:rPr>
              <a:t>from</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1" i="0" u="none" strike="noStrike" cap="none" normalizeH="0" baseline="0" dirty="0" err="1">
                <a:ln>
                  <a:noFill/>
                </a:ln>
                <a:solidFill>
                  <a:srgbClr val="0000FF"/>
                </a:solidFill>
                <a:effectLst/>
                <a:latin typeface="Courier New" panose="02070309020205020404" pitchFamily="49" charset="0"/>
              </a:rPr>
              <a:t>sklearn.metrics</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1" i="0" u="none" strike="noStrike" cap="none" normalizeH="0" baseline="0" dirty="0">
                <a:ln>
                  <a:noFill/>
                </a:ln>
                <a:solidFill>
                  <a:srgbClr val="008000"/>
                </a:solidFill>
                <a:effectLst/>
                <a:latin typeface="Courier New" panose="02070309020205020404" pitchFamily="49" charset="0"/>
              </a:rPr>
              <a:t>import</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confusion_matrix</a:t>
            </a:r>
            <a:r>
              <a:rPr kumimoji="0" lang="en-US" altLang="en-US" sz="2000" b="0" i="0" u="none" strike="noStrike" cap="none" normalizeH="0" baseline="0" dirty="0" err="1">
                <a:ln>
                  <a:noFill/>
                </a:ln>
                <a:solidFill>
                  <a:srgbClr val="333333"/>
                </a:solidFill>
                <a:effectLst/>
                <a:latin typeface="Courier New" panose="02070309020205020404" pitchFamily="49"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accuracy_score</a:t>
            </a: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lang="en-US" sz="1400" b="0" i="0" dirty="0">
                <a:solidFill>
                  <a:srgbClr val="202124"/>
                </a:solidFill>
                <a:effectLst/>
                <a:latin typeface="arial" panose="020B0604020202020204" pitchFamily="34" charset="0"/>
              </a:rPr>
              <a:t>A Confusion matrix is an </a:t>
            </a:r>
            <a:r>
              <a:rPr lang="en-US" sz="1400" b="1" i="0" dirty="0">
                <a:solidFill>
                  <a:srgbClr val="202124"/>
                </a:solidFill>
                <a:effectLst/>
                <a:latin typeface="arial" panose="020B0604020202020204" pitchFamily="34" charset="0"/>
              </a:rPr>
              <a:t>N x N matrix used for evaluating the performance of a classification model</a:t>
            </a:r>
            <a:r>
              <a:rPr lang="en-US" sz="1400" b="0" i="0" dirty="0">
                <a:solidFill>
                  <a:srgbClr val="202124"/>
                </a:solidFill>
                <a:effectLst/>
                <a:latin typeface="arial" panose="020B0604020202020204" pitchFamily="34" charset="0"/>
              </a:rPr>
              <a:t>, where N is the number of target classes. The matrix compares the actual target values with those predicted by the machine learning model. ... The rows represent the predicted values of the target variable.</a:t>
            </a:r>
          </a:p>
          <a:p>
            <a:pPr marL="0" marR="0" lvl="0" indent="0" algn="l" defTabSz="914400" rtl="0" eaLnBrk="0" fontAlgn="base" latinLnBrk="0" hangingPunct="0">
              <a:lnSpc>
                <a:spcPct val="100000"/>
              </a:lnSpc>
              <a:spcBef>
                <a:spcPct val="30000"/>
              </a:spcBef>
              <a:spcAft>
                <a:spcPct val="0"/>
              </a:spcAft>
              <a:buClrTx/>
              <a:buSzTx/>
              <a:buFontTx/>
              <a:buNone/>
              <a:tabLst/>
            </a:pPr>
            <a:endParaRPr lang="en-US" sz="1400" dirty="0">
              <a:solidFill>
                <a:srgbClr val="202124"/>
              </a:solidFill>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lang="en-US" sz="1400" b="0" i="0" dirty="0">
              <a:solidFill>
                <a:srgbClr val="70757A"/>
              </a:solidFill>
              <a:effectLst/>
              <a:latin typeface="arial" panose="020B0604020202020204" pitchFamily="34" charset="0"/>
            </a:endParaRPr>
          </a:p>
        </p:txBody>
      </p:sp>
    </p:spTree>
    <p:extLst>
      <p:ext uri="{BB962C8B-B14F-4D97-AF65-F5344CB8AC3E}">
        <p14:creationId xmlns:p14="http://schemas.microsoft.com/office/powerpoint/2010/main" val="362136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B2E8C4-6502-475A-95D3-D94CD2477BB8}"/>
              </a:ext>
            </a:extLst>
          </p:cNvPr>
          <p:cNvSpPr>
            <a:spLocks noGrp="1" noChangeArrowheads="1"/>
          </p:cNvSpPr>
          <p:nvPr>
            <p:ph type="title"/>
          </p:nvPr>
        </p:nvSpPr>
        <p:spPr bwMode="auto">
          <a:xfrm>
            <a:off x="838200" y="894488"/>
            <a:ext cx="7797006"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200" b="1" i="0" u="none" strike="noStrike" cap="none" normalizeH="0" baseline="0" dirty="0">
                <a:ln>
                  <a:noFill/>
                </a:ln>
                <a:solidFill>
                  <a:srgbClr val="008000"/>
                </a:solidFill>
                <a:effectLst/>
                <a:latin typeface="Courier New" panose="02070309020205020404" pitchFamily="49" charset="0"/>
              </a:rPr>
              <a:t>from</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1" i="0" u="none" strike="noStrike" cap="none" normalizeH="0" baseline="0" dirty="0" err="1">
                <a:ln>
                  <a:noFill/>
                </a:ln>
                <a:solidFill>
                  <a:srgbClr val="0000FF"/>
                </a:solidFill>
                <a:effectLst/>
                <a:latin typeface="Courier New" panose="02070309020205020404" pitchFamily="49" charset="0"/>
              </a:rPr>
              <a:t>sklearn.neighbors</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1" i="0" u="none" strike="noStrike" cap="none" normalizeH="0" baseline="0" dirty="0">
                <a:ln>
                  <a:noFill/>
                </a:ln>
                <a:solidFill>
                  <a:srgbClr val="008000"/>
                </a:solidFill>
                <a:effectLst/>
                <a:latin typeface="Courier New" panose="02070309020205020404" pitchFamily="49" charset="0"/>
              </a:rPr>
              <a:t>import</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err="1">
                <a:ln>
                  <a:noFill/>
                </a:ln>
                <a:solidFill>
                  <a:schemeClr val="tx1"/>
                </a:solidFill>
                <a:effectLst/>
                <a:latin typeface="Arial" panose="020B0604020202020204" pitchFamily="34" charset="0"/>
              </a:rPr>
              <a:t>KNeighborsClassifier</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9A04224-44D7-4D01-A5C1-A568E01F2128}"/>
              </a:ext>
            </a:extLst>
          </p:cNvPr>
          <p:cNvSpPr>
            <a:spLocks noGrp="1" noChangeArrowheads="1"/>
          </p:cNvSpPr>
          <p:nvPr>
            <p:ph idx="1"/>
          </p:nvPr>
        </p:nvSpPr>
        <p:spPr bwMode="auto">
          <a:xfrm>
            <a:off x="838200" y="2046915"/>
            <a:ext cx="8925520" cy="390876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panose="020B0604020202020204" pitchFamily="34" charset="0"/>
              </a:rPr>
              <a:t>acc_list</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a:ln>
                  <a:noFill/>
                </a:ln>
                <a:solidFill>
                  <a:srgbClr val="666666"/>
                </a:solidFill>
                <a:effectLst/>
                <a:latin typeface="Arial" panose="020B0604020202020204" pitchFamily="34" charset="0"/>
              </a:rPr>
              <a:t>=</a:t>
            </a:r>
            <a:r>
              <a:rPr kumimoji="0" lang="en-US" altLang="en-US" sz="2000" b="0" i="0" u="none" strike="noStrike" cap="none" normalizeH="0" baseline="0" dirty="0">
                <a:ln>
                  <a:noFill/>
                </a:ln>
                <a:solidFill>
                  <a:srgbClr val="333333"/>
                </a:solidFill>
                <a:effectLst/>
                <a:latin typeface="Courier New" panose="02070309020205020404" pitchFamily="49" charset="0"/>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panose="020B0604020202020204" pitchFamily="34" charset="0"/>
              </a:rPr>
              <a:t>err_list</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a:ln>
                  <a:noFill/>
                </a:ln>
                <a:solidFill>
                  <a:srgbClr val="666666"/>
                </a:solidFill>
                <a:effectLst/>
                <a:latin typeface="Arial" panose="020B0604020202020204" pitchFamily="34" charset="0"/>
              </a:rPr>
              <a:t>=</a:t>
            </a:r>
            <a:r>
              <a:rPr kumimoji="0" lang="en-US" altLang="en-US" sz="2000" b="0" i="0" u="none" strike="noStrike" cap="none" normalizeH="0" baseline="0" dirty="0">
                <a:ln>
                  <a:noFill/>
                </a:ln>
                <a:solidFill>
                  <a:srgbClr val="333333"/>
                </a:solidFill>
                <a:effectLst/>
                <a:latin typeface="Courier New" panose="02070309020205020404" pitchFamily="49" charset="0"/>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1" i="0" u="none" strike="noStrike" cap="none" normalizeH="0" baseline="0" dirty="0">
                <a:ln>
                  <a:noFill/>
                </a:ln>
                <a:solidFill>
                  <a:srgbClr val="008000"/>
                </a:solidFill>
                <a:effectLst/>
                <a:latin typeface="Courier New" panose="02070309020205020404" pitchFamily="49" charset="0"/>
              </a:rPr>
              <a:t>for</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i</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1" i="0" u="none" strike="noStrike" cap="none" normalizeH="0" baseline="0" dirty="0">
                <a:ln>
                  <a:noFill/>
                </a:ln>
                <a:solidFill>
                  <a:srgbClr val="AA22FF"/>
                </a:solidFill>
                <a:effectLst/>
                <a:latin typeface="Courier New" panose="02070309020205020404" pitchFamily="49" charset="0"/>
              </a:rPr>
              <a:t>in</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lang="en-US" altLang="en-US" sz="2000" dirty="0">
                <a:solidFill>
                  <a:srgbClr val="008000"/>
                </a:solidFill>
              </a:rPr>
              <a:t>range </a:t>
            </a:r>
            <a:r>
              <a:rPr kumimoji="0" lang="en-US" altLang="en-US" sz="2000" b="0" i="0" u="none" strike="noStrike" cap="none" normalizeH="0" baseline="0" dirty="0">
                <a:ln>
                  <a:noFill/>
                </a:ln>
                <a:solidFill>
                  <a:srgbClr val="333333"/>
                </a:solidFill>
                <a:effectLst/>
                <a:latin typeface="Courier New" panose="02070309020205020404" pitchFamily="49" charset="0"/>
              </a:rPr>
              <a:t>(</a:t>
            </a:r>
            <a:r>
              <a:rPr kumimoji="0" lang="en-US" altLang="en-US" sz="2000" b="0" i="0" u="none" strike="noStrike" cap="none" normalizeH="0" baseline="0" dirty="0">
                <a:ln>
                  <a:noFill/>
                </a:ln>
                <a:solidFill>
                  <a:srgbClr val="666666"/>
                </a:solidFill>
                <a:effectLst/>
                <a:latin typeface="Courier New" panose="02070309020205020404" pitchFamily="49" charset="0"/>
              </a:rPr>
              <a:t>1</a:t>
            </a:r>
            <a:r>
              <a:rPr kumimoji="0" lang="en-US" altLang="en-US" sz="2000" b="0" i="0" u="none" strike="noStrike" cap="none" normalizeH="0" baseline="0" dirty="0">
                <a:ln>
                  <a:noFill/>
                </a:ln>
                <a:solidFill>
                  <a:srgbClr val="333333"/>
                </a:solidFill>
                <a:effectLst/>
                <a:latin typeface="Courier New" panose="02070309020205020404" pitchFamily="49" charset="0"/>
              </a:rPr>
              <a:t>,</a:t>
            </a:r>
            <a:r>
              <a:rPr kumimoji="0" lang="en-US" altLang="en-US" sz="2000" b="0" i="0" u="none" strike="noStrike" cap="none" normalizeH="0" baseline="0" dirty="0">
                <a:ln>
                  <a:noFill/>
                </a:ln>
                <a:solidFill>
                  <a:srgbClr val="666666"/>
                </a:solidFill>
                <a:effectLst/>
                <a:latin typeface="Courier New" panose="02070309020205020404" pitchFamily="49" charset="0"/>
              </a:rPr>
              <a:t>25</a:t>
            </a:r>
            <a:r>
              <a:rPr kumimoji="0" lang="en-US" altLang="en-US" sz="2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solidFill>
                  <a:srgbClr val="333333"/>
                </a:solidFill>
                <a:latin typeface="Courier New" panose="02070309020205020404" pitchFamily="49" charset="0"/>
              </a:rPr>
              <a:t>     </a:t>
            </a:r>
            <a:r>
              <a:rPr kumimoji="0" lang="en-US" altLang="en-US" sz="2000" b="0" i="0" u="none" strike="noStrike" cap="none" normalizeH="0" baseline="0" dirty="0">
                <a:ln>
                  <a:noFill/>
                </a:ln>
                <a:solidFill>
                  <a:schemeClr val="tx1"/>
                </a:solidFill>
                <a:effectLst/>
                <a:latin typeface="Arial" panose="020B0604020202020204" pitchFamily="34" charset="0"/>
              </a:rPr>
              <a:t>model</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a:ln>
                  <a:noFill/>
                </a:ln>
                <a:solidFill>
                  <a:srgbClr val="666666"/>
                </a:solidFill>
                <a:effectLst/>
                <a:latin typeface="Arial" panose="020B0604020202020204" pitchFamily="34" charset="0"/>
              </a:rPr>
              <a:t>=</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KNeighborsClassifier</a:t>
            </a:r>
            <a:r>
              <a:rPr kumimoji="0" lang="en-US" altLang="en-US" sz="2000" b="0" i="0" u="none" strike="noStrike" cap="none" normalizeH="0" baseline="0" dirty="0">
                <a:ln>
                  <a:noFill/>
                </a:ln>
                <a:solidFill>
                  <a:srgbClr val="333333"/>
                </a:solidFill>
                <a:effectLst/>
                <a:latin typeface="Courier New" panose="02070309020205020404" pitchFamily="49"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n_neighbors</a:t>
            </a:r>
            <a:r>
              <a:rPr kumimoji="0" lang="en-US" altLang="en-US" sz="2000" b="0" i="0" u="none" strike="noStrike" cap="none" normalizeH="0" baseline="0" dirty="0">
                <a:ln>
                  <a:noFill/>
                </a:ln>
                <a:solidFill>
                  <a:srgbClr val="666666"/>
                </a:solidFill>
                <a:effectLst/>
                <a:latin typeface="Arial" panose="020B0604020202020204" pitchFamily="34"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i</a:t>
            </a:r>
            <a:r>
              <a:rPr kumimoji="0" lang="en-US" altLang="en-US" sz="2000" b="0" i="0" u="none" strike="noStrike" cap="none" normalizeH="0" baseline="0" dirty="0">
                <a:ln>
                  <a:noFill/>
                </a:ln>
                <a:solidFill>
                  <a:srgbClr val="333333"/>
                </a:solidFill>
                <a:effectLst/>
                <a:latin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solidFill>
                  <a:srgbClr val="333333"/>
                </a:solidFill>
                <a:latin typeface="Courier New" panose="02070309020205020404" pitchFamily="49" charset="0"/>
              </a:rPr>
              <a:t>    </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model</a:t>
            </a:r>
            <a:r>
              <a:rPr kumimoji="0" lang="en-US" altLang="en-US" sz="2000" b="0" i="0" u="none" strike="noStrike" cap="none" normalizeH="0" baseline="0" dirty="0" err="1">
                <a:ln>
                  <a:noFill/>
                </a:ln>
                <a:solidFill>
                  <a:srgbClr val="666666"/>
                </a:solidFill>
                <a:effectLst/>
                <a:latin typeface="Arial" panose="020B0604020202020204" pitchFamily="34"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fit</a:t>
            </a:r>
            <a:r>
              <a:rPr kumimoji="0" lang="en-US" altLang="en-US" sz="2000" b="0" i="0" u="none" strike="noStrike" cap="none" normalizeH="0" baseline="0" dirty="0">
                <a:ln>
                  <a:noFill/>
                </a:ln>
                <a:solidFill>
                  <a:srgbClr val="333333"/>
                </a:solidFill>
                <a:effectLst/>
                <a:latin typeface="Courier New" panose="02070309020205020404" pitchFamily="49"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X_train</a:t>
            </a:r>
            <a:r>
              <a:rPr kumimoji="0" lang="en-US" altLang="en-US" sz="2000" b="0" i="0" u="none" strike="noStrike" cap="none" normalizeH="0" baseline="0" dirty="0" err="1">
                <a:ln>
                  <a:noFill/>
                </a:ln>
                <a:solidFill>
                  <a:srgbClr val="333333"/>
                </a:solidFill>
                <a:effectLst/>
                <a:latin typeface="Courier New" panose="02070309020205020404" pitchFamily="49"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y_train</a:t>
            </a:r>
            <a:r>
              <a:rPr kumimoji="0" lang="en-US" altLang="en-US" sz="2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solidFill>
                  <a:srgbClr val="333333"/>
                </a:solidFill>
                <a:latin typeface="Courier New" panose="02070309020205020404" pitchFamily="49"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y_pred</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a:ln>
                  <a:noFill/>
                </a:ln>
                <a:solidFill>
                  <a:srgbClr val="666666"/>
                </a:solidFill>
                <a:effectLst/>
                <a:latin typeface="Arial" panose="020B0604020202020204" pitchFamily="34" charset="0"/>
              </a:rPr>
              <a:t>=</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model</a:t>
            </a:r>
            <a:r>
              <a:rPr kumimoji="0" lang="en-US" altLang="en-US" sz="2000" b="0" i="0" u="none" strike="noStrike" cap="none" normalizeH="0" baseline="0" dirty="0" err="1">
                <a:ln>
                  <a:noFill/>
                </a:ln>
                <a:solidFill>
                  <a:srgbClr val="666666"/>
                </a:solidFill>
                <a:effectLst/>
                <a:latin typeface="Arial" panose="020B0604020202020204" pitchFamily="34"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predict</a:t>
            </a:r>
            <a:r>
              <a:rPr kumimoji="0" lang="en-US" altLang="en-US" sz="2000" b="0" i="0" u="none" strike="noStrike" cap="none" normalizeH="0" baseline="0" dirty="0">
                <a:ln>
                  <a:noFill/>
                </a:ln>
                <a:solidFill>
                  <a:srgbClr val="333333"/>
                </a:solidFill>
                <a:effectLst/>
                <a:latin typeface="Courier New" panose="02070309020205020404" pitchFamily="49"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X_test</a:t>
            </a:r>
            <a:r>
              <a:rPr kumimoji="0" lang="en-US" altLang="en-US" sz="2000" b="0" i="0" u="none" strike="noStrike" cap="none" normalizeH="0" baseline="0" dirty="0">
                <a:ln>
                  <a:noFill/>
                </a:ln>
                <a:solidFill>
                  <a:srgbClr val="333333"/>
                </a:solidFill>
                <a:effectLst/>
                <a:latin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solidFill>
                  <a:srgbClr val="333333"/>
                </a:solidFill>
                <a:latin typeface="Courier New" panose="02070309020205020404" pitchFamily="49" charset="0"/>
              </a:rPr>
              <a:t>    </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a:ln>
                  <a:noFill/>
                </a:ln>
                <a:solidFill>
                  <a:schemeClr val="tx1"/>
                </a:solidFill>
                <a:effectLst/>
                <a:latin typeface="Arial" panose="020B0604020202020204" pitchFamily="34" charset="0"/>
              </a:rPr>
              <a:t>acc</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a:ln>
                  <a:noFill/>
                </a:ln>
                <a:solidFill>
                  <a:srgbClr val="666666"/>
                </a:solidFill>
                <a:effectLst/>
                <a:latin typeface="Arial" panose="020B0604020202020204" pitchFamily="34" charset="0"/>
              </a:rPr>
              <a:t>=</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accuracy_score</a:t>
            </a:r>
            <a:r>
              <a:rPr kumimoji="0" lang="en-US" altLang="en-US" sz="2000" b="0" i="0" u="none" strike="noStrike" cap="none" normalizeH="0" baseline="0" dirty="0">
                <a:ln>
                  <a:noFill/>
                </a:ln>
                <a:solidFill>
                  <a:srgbClr val="333333"/>
                </a:solidFill>
                <a:effectLst/>
                <a:latin typeface="Courier New" panose="02070309020205020404" pitchFamily="49"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y_test</a:t>
            </a:r>
            <a:r>
              <a:rPr kumimoji="0" lang="en-US" altLang="en-US" sz="2000" b="0" i="0" u="none" strike="noStrike" cap="none" normalizeH="0" baseline="0" dirty="0" err="1">
                <a:ln>
                  <a:noFill/>
                </a:ln>
                <a:solidFill>
                  <a:srgbClr val="333333"/>
                </a:solidFill>
                <a:effectLst/>
                <a:latin typeface="Courier New" panose="02070309020205020404" pitchFamily="49"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y_pred</a:t>
            </a:r>
            <a:r>
              <a:rPr kumimoji="0" lang="en-US" altLang="en-US" sz="2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solidFill>
                  <a:srgbClr val="333333"/>
                </a:solidFill>
                <a:latin typeface="Courier New" panose="02070309020205020404" pitchFamily="49" charset="0"/>
              </a:rPr>
              <a:t>       </a:t>
            </a:r>
            <a:r>
              <a:rPr kumimoji="0" lang="en-US" altLang="en-US" sz="2000" b="0" i="1" u="none" strike="noStrike" cap="none" normalizeH="0" baseline="0" dirty="0">
                <a:ln>
                  <a:noFill/>
                </a:ln>
                <a:solidFill>
                  <a:srgbClr val="408080"/>
                </a:solidFill>
                <a:effectLst/>
                <a:latin typeface="Courier New" panose="02070309020205020404" pitchFamily="49" charset="0"/>
              </a:rPr>
              <a:t># print("For k = {}, accuracy = {}".format(</a:t>
            </a:r>
            <a:r>
              <a:rPr kumimoji="0" lang="en-US" altLang="en-US" sz="2000" b="0" i="1" u="none" strike="noStrike" cap="none" normalizeH="0" baseline="0" dirty="0" err="1">
                <a:ln>
                  <a:noFill/>
                </a:ln>
                <a:solidFill>
                  <a:srgbClr val="408080"/>
                </a:solidFill>
                <a:effectLst/>
                <a:latin typeface="Courier New" panose="02070309020205020404" pitchFamily="49" charset="0"/>
              </a:rPr>
              <a:t>i,acc</a:t>
            </a:r>
            <a:r>
              <a:rPr kumimoji="0" lang="en-US" altLang="en-US" sz="2000" b="0" i="1" u="none" strike="noStrike" cap="none" normalizeH="0" baseline="0" dirty="0">
                <a:ln>
                  <a:noFill/>
                </a:ln>
                <a:solidFill>
                  <a:srgbClr val="408080"/>
                </a:solidFill>
                <a:effectLst/>
                <a:latin typeface="Courier New" panose="02070309020205020404" pitchFamily="49" charset="0"/>
              </a:rPr>
              <a:t>))</a:t>
            </a:r>
            <a:r>
              <a:rPr kumimoji="0" lang="en-US" altLang="en-US" sz="2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solidFill>
                  <a:srgbClr val="333333"/>
                </a:solidFill>
                <a:latin typeface="Courier New" panose="02070309020205020404" pitchFamily="49"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acc_list</a:t>
            </a:r>
            <a:r>
              <a:rPr kumimoji="0" lang="en-US" altLang="en-US" sz="2000" b="0" i="0" u="none" strike="noStrike" cap="none" normalizeH="0" baseline="0" dirty="0" err="1">
                <a:ln>
                  <a:noFill/>
                </a:ln>
                <a:solidFill>
                  <a:srgbClr val="666666"/>
                </a:solidFill>
                <a:effectLst/>
                <a:latin typeface="Arial" panose="020B0604020202020204" pitchFamily="34"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append</a:t>
            </a:r>
            <a:r>
              <a:rPr kumimoji="0" lang="en-US" altLang="en-US" sz="2000" b="0" i="0" u="none" strike="noStrike" cap="none" normalizeH="0" baseline="0" dirty="0">
                <a:ln>
                  <a:noFill/>
                </a:ln>
                <a:solidFill>
                  <a:srgbClr val="333333"/>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latin typeface="Arial" panose="020B0604020202020204" pitchFamily="34" charset="0"/>
              </a:rPr>
              <a:t>acc</a:t>
            </a:r>
            <a:r>
              <a:rPr kumimoji="0" lang="en-US" altLang="en-US" sz="2000" b="0" i="0" u="none" strike="noStrike" cap="none" normalizeH="0" baseline="0" dirty="0">
                <a:ln>
                  <a:noFill/>
                </a:ln>
                <a:solidFill>
                  <a:srgbClr val="333333"/>
                </a:solidFill>
                <a:effectLst/>
                <a:latin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solidFill>
                  <a:srgbClr val="333333"/>
                </a:solidFill>
                <a:latin typeface="Courier New" panose="02070309020205020404" pitchFamily="49" charset="0"/>
              </a:rPr>
              <a:t>    </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err_list</a:t>
            </a:r>
            <a:r>
              <a:rPr kumimoji="0" lang="en-US" altLang="en-US" sz="2000" b="0" i="0" u="none" strike="noStrike" cap="none" normalizeH="0" baseline="0" dirty="0" err="1">
                <a:ln>
                  <a:noFill/>
                </a:ln>
                <a:solidFill>
                  <a:srgbClr val="666666"/>
                </a:solidFill>
                <a:effectLst/>
                <a:latin typeface="Arial" panose="020B0604020202020204" pitchFamily="34"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append</a:t>
            </a:r>
            <a:r>
              <a:rPr kumimoji="0" lang="en-US" altLang="en-US" sz="2000" b="0" i="0" u="none" strike="noStrike" cap="none" normalizeH="0" baseline="0" dirty="0">
                <a:ln>
                  <a:noFill/>
                </a:ln>
                <a:solidFill>
                  <a:srgbClr val="333333"/>
                </a:solidFill>
                <a:effectLst/>
                <a:latin typeface="Courier New" panose="02070309020205020404" pitchFamily="49" charset="0"/>
              </a:rPr>
              <a:t>(</a:t>
            </a:r>
            <a:r>
              <a:rPr kumimoji="0" lang="en-US" altLang="en-US" sz="2000" b="0" i="0" u="none" strike="noStrike" cap="none" normalizeH="0" baseline="0" dirty="0">
                <a:ln>
                  <a:noFill/>
                </a:ln>
                <a:solidFill>
                  <a:srgbClr val="666666"/>
                </a:solidFill>
                <a:effectLst/>
                <a:latin typeface="Courier New" panose="02070309020205020404" pitchFamily="49" charset="0"/>
              </a:rPr>
              <a:t>1</a:t>
            </a:r>
            <a:r>
              <a:rPr kumimoji="0" lang="en-US" altLang="en-US" sz="2000" b="0" i="0" u="none" strike="noStrike" cap="none" normalizeH="0" baseline="0" dirty="0">
                <a:ln>
                  <a:noFill/>
                </a:ln>
                <a:solidFill>
                  <a:srgbClr val="666666"/>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acc</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529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81FF-D7F6-445F-B997-3054D188F76D}"/>
              </a:ext>
            </a:extLst>
          </p:cNvPr>
          <p:cNvSpPr>
            <a:spLocks noGrp="1"/>
          </p:cNvSpPr>
          <p:nvPr>
            <p:ph type="title"/>
          </p:nvPr>
        </p:nvSpPr>
        <p:spPr/>
        <p:txBody>
          <a:bodyPr>
            <a:normAutofit fontScale="90000"/>
          </a:bodyPr>
          <a:lstStyle/>
          <a:p>
            <a:br>
              <a:rPr lang="en-IN" b="0" i="0" dirty="0">
                <a:solidFill>
                  <a:srgbClr val="333333"/>
                </a:solidFill>
                <a:effectLst/>
                <a:latin typeface="Courier New" panose="02070309020205020404" pitchFamily="49" charset="0"/>
              </a:rPr>
            </a:br>
            <a:r>
              <a:rPr lang="en-IN" sz="2200" b="0" i="0" dirty="0" err="1">
                <a:solidFill>
                  <a:srgbClr val="333333"/>
                </a:solidFill>
                <a:effectLst/>
                <a:latin typeface="Courier New" panose="02070309020205020404" pitchFamily="49" charset="0"/>
              </a:rPr>
              <a:t>plt</a:t>
            </a:r>
            <a:r>
              <a:rPr lang="en-IN" sz="2200" b="0" i="0" dirty="0" err="1">
                <a:solidFill>
                  <a:srgbClr val="666666"/>
                </a:solidFill>
                <a:effectLst/>
                <a:latin typeface="Courier New" panose="02070309020205020404" pitchFamily="49" charset="0"/>
              </a:rPr>
              <a:t>.</a:t>
            </a:r>
            <a:r>
              <a:rPr lang="en-IN" sz="2200" b="0" i="0" dirty="0" err="1">
                <a:solidFill>
                  <a:srgbClr val="333333"/>
                </a:solidFill>
                <a:effectLst/>
                <a:latin typeface="Courier New" panose="02070309020205020404" pitchFamily="49" charset="0"/>
              </a:rPr>
              <a:t>plot</a:t>
            </a:r>
            <a:r>
              <a:rPr lang="en-IN" sz="2200" b="0" i="0" dirty="0">
                <a:solidFill>
                  <a:srgbClr val="333333"/>
                </a:solidFill>
                <a:effectLst/>
                <a:latin typeface="Courier New" panose="02070309020205020404" pitchFamily="49" charset="0"/>
              </a:rPr>
              <a:t>(</a:t>
            </a:r>
            <a:r>
              <a:rPr lang="en-IN" sz="2200" b="0" i="0" dirty="0">
                <a:solidFill>
                  <a:srgbClr val="008000"/>
                </a:solidFill>
                <a:effectLst/>
                <a:latin typeface="Courier New" panose="02070309020205020404" pitchFamily="49" charset="0"/>
              </a:rPr>
              <a:t>list</a:t>
            </a:r>
            <a:r>
              <a:rPr lang="en-IN" sz="2200" b="0" i="0" dirty="0">
                <a:solidFill>
                  <a:srgbClr val="333333"/>
                </a:solidFill>
                <a:effectLst/>
                <a:latin typeface="Courier New" panose="02070309020205020404" pitchFamily="49" charset="0"/>
              </a:rPr>
              <a:t>(</a:t>
            </a:r>
            <a:r>
              <a:rPr lang="en-IN" sz="2200" b="0" i="0" dirty="0">
                <a:solidFill>
                  <a:srgbClr val="008000"/>
                </a:solidFill>
                <a:effectLst/>
                <a:latin typeface="Courier New" panose="02070309020205020404" pitchFamily="49" charset="0"/>
              </a:rPr>
              <a:t>range</a:t>
            </a:r>
            <a:r>
              <a:rPr lang="en-IN" sz="2200" b="0" i="0" dirty="0">
                <a:solidFill>
                  <a:srgbClr val="333333"/>
                </a:solidFill>
                <a:effectLst/>
                <a:latin typeface="Courier New" panose="02070309020205020404" pitchFamily="49" charset="0"/>
              </a:rPr>
              <a:t>(</a:t>
            </a:r>
            <a:r>
              <a:rPr lang="en-IN" sz="2200" b="0" i="0" dirty="0">
                <a:solidFill>
                  <a:srgbClr val="666666"/>
                </a:solidFill>
                <a:effectLst/>
                <a:latin typeface="Courier New" panose="02070309020205020404" pitchFamily="49" charset="0"/>
              </a:rPr>
              <a:t>1</a:t>
            </a:r>
            <a:r>
              <a:rPr lang="en-IN" sz="2200" b="0" i="0" dirty="0">
                <a:solidFill>
                  <a:srgbClr val="333333"/>
                </a:solidFill>
                <a:effectLst/>
                <a:latin typeface="Courier New" panose="02070309020205020404" pitchFamily="49" charset="0"/>
              </a:rPr>
              <a:t>,</a:t>
            </a:r>
            <a:r>
              <a:rPr lang="en-IN" sz="2200" b="0" i="0" dirty="0">
                <a:solidFill>
                  <a:srgbClr val="666666"/>
                </a:solidFill>
                <a:effectLst/>
                <a:latin typeface="Courier New" panose="02070309020205020404" pitchFamily="49" charset="0"/>
              </a:rPr>
              <a:t>25</a:t>
            </a:r>
            <a:r>
              <a:rPr lang="en-IN" sz="2200" b="0" i="0" dirty="0">
                <a:solidFill>
                  <a:srgbClr val="333333"/>
                </a:solidFill>
                <a:effectLst/>
                <a:latin typeface="Courier New" panose="02070309020205020404" pitchFamily="49" charset="0"/>
              </a:rPr>
              <a:t>)),</a:t>
            </a:r>
            <a:r>
              <a:rPr lang="en-IN" sz="2200" b="0" i="0" dirty="0" err="1">
                <a:solidFill>
                  <a:srgbClr val="333333"/>
                </a:solidFill>
                <a:effectLst/>
                <a:latin typeface="Courier New" panose="02070309020205020404" pitchFamily="49" charset="0"/>
              </a:rPr>
              <a:t>err_list,c</a:t>
            </a:r>
            <a:r>
              <a:rPr lang="en-IN" sz="2200" b="0" i="0" dirty="0">
                <a:solidFill>
                  <a:srgbClr val="666666"/>
                </a:solidFill>
                <a:effectLst/>
                <a:latin typeface="Courier New" panose="02070309020205020404" pitchFamily="49" charset="0"/>
              </a:rPr>
              <a:t>=</a:t>
            </a:r>
            <a:r>
              <a:rPr lang="en-IN" sz="2200" b="0" i="0" dirty="0">
                <a:solidFill>
                  <a:srgbClr val="333333"/>
                </a:solidFill>
                <a:effectLst/>
                <a:latin typeface="Courier New" panose="02070309020205020404" pitchFamily="49" charset="0"/>
              </a:rPr>
              <a:t> </a:t>
            </a:r>
            <a:r>
              <a:rPr lang="en-IN" sz="2200" b="0" i="0" dirty="0">
                <a:solidFill>
                  <a:srgbClr val="BA2121"/>
                </a:solidFill>
                <a:effectLst/>
                <a:latin typeface="Courier New" panose="02070309020205020404" pitchFamily="49" charset="0"/>
              </a:rPr>
              <a:t>'r’</a:t>
            </a:r>
            <a:r>
              <a:rPr lang="en-IN" sz="2200" b="0" i="0" dirty="0">
                <a:solidFill>
                  <a:srgbClr val="333333"/>
                </a:solidFill>
                <a:effectLst/>
                <a:latin typeface="Courier New" panose="02070309020205020404" pitchFamily="49" charset="0"/>
              </a:rPr>
              <a:t>) </a:t>
            </a:r>
            <a:br>
              <a:rPr lang="en-IN" sz="2200" b="0" i="0" dirty="0">
                <a:solidFill>
                  <a:srgbClr val="333333"/>
                </a:solidFill>
                <a:effectLst/>
                <a:latin typeface="Courier New" panose="02070309020205020404" pitchFamily="49" charset="0"/>
              </a:rPr>
            </a:br>
            <a:r>
              <a:rPr lang="en-IN" sz="2200" b="0" i="0" dirty="0" err="1">
                <a:solidFill>
                  <a:srgbClr val="333333"/>
                </a:solidFill>
                <a:effectLst/>
                <a:latin typeface="Courier New" panose="02070309020205020404" pitchFamily="49" charset="0"/>
              </a:rPr>
              <a:t>plt</a:t>
            </a:r>
            <a:r>
              <a:rPr lang="en-IN" sz="2200" b="0" i="0" dirty="0" err="1">
                <a:solidFill>
                  <a:srgbClr val="666666"/>
                </a:solidFill>
                <a:effectLst/>
                <a:latin typeface="Courier New" panose="02070309020205020404" pitchFamily="49" charset="0"/>
              </a:rPr>
              <a:t>.</a:t>
            </a:r>
            <a:r>
              <a:rPr lang="en-IN" sz="2200" b="0" i="0" dirty="0" err="1">
                <a:solidFill>
                  <a:srgbClr val="333333"/>
                </a:solidFill>
                <a:effectLst/>
                <a:latin typeface="Courier New" panose="02070309020205020404" pitchFamily="49" charset="0"/>
              </a:rPr>
              <a:t>title</a:t>
            </a:r>
            <a:r>
              <a:rPr lang="en-IN" sz="2200" b="0" i="0" dirty="0">
                <a:solidFill>
                  <a:srgbClr val="333333"/>
                </a:solidFill>
                <a:effectLst/>
                <a:latin typeface="Courier New" panose="02070309020205020404" pitchFamily="49" charset="0"/>
              </a:rPr>
              <a:t>(</a:t>
            </a:r>
            <a:r>
              <a:rPr lang="en-IN" sz="2200" b="0" i="0" dirty="0">
                <a:solidFill>
                  <a:srgbClr val="BA2121"/>
                </a:solidFill>
                <a:effectLst/>
                <a:latin typeface="Courier New" panose="02070309020205020404" pitchFamily="49" charset="0"/>
              </a:rPr>
              <a:t>'Error rate v/s K’</a:t>
            </a:r>
            <a:r>
              <a:rPr lang="en-IN" sz="2200" b="0" i="0" dirty="0">
                <a:solidFill>
                  <a:srgbClr val="333333"/>
                </a:solidFill>
                <a:effectLst/>
                <a:latin typeface="Courier New" panose="02070309020205020404" pitchFamily="49" charset="0"/>
              </a:rPr>
              <a:t>) </a:t>
            </a:r>
            <a:br>
              <a:rPr lang="en-IN" sz="2200" b="0" i="0" dirty="0">
                <a:solidFill>
                  <a:srgbClr val="333333"/>
                </a:solidFill>
                <a:effectLst/>
                <a:latin typeface="Courier New" panose="02070309020205020404" pitchFamily="49" charset="0"/>
              </a:rPr>
            </a:br>
            <a:r>
              <a:rPr lang="en-IN" sz="2200" b="0" i="0" dirty="0" err="1">
                <a:solidFill>
                  <a:srgbClr val="333333"/>
                </a:solidFill>
                <a:effectLst/>
                <a:latin typeface="Courier New" panose="02070309020205020404" pitchFamily="49" charset="0"/>
              </a:rPr>
              <a:t>plt</a:t>
            </a:r>
            <a:r>
              <a:rPr lang="en-IN" sz="2200" b="0" i="0" dirty="0" err="1">
                <a:solidFill>
                  <a:srgbClr val="666666"/>
                </a:solidFill>
                <a:effectLst/>
                <a:latin typeface="Courier New" panose="02070309020205020404" pitchFamily="49" charset="0"/>
              </a:rPr>
              <a:t>.</a:t>
            </a:r>
            <a:r>
              <a:rPr lang="en-IN" sz="2200" b="0" i="0" dirty="0" err="1">
                <a:solidFill>
                  <a:srgbClr val="333333"/>
                </a:solidFill>
                <a:effectLst/>
                <a:latin typeface="Courier New" panose="02070309020205020404" pitchFamily="49" charset="0"/>
              </a:rPr>
              <a:t>xlabel</a:t>
            </a:r>
            <a:r>
              <a:rPr lang="en-IN" sz="2200" b="0" i="0" dirty="0">
                <a:solidFill>
                  <a:srgbClr val="333333"/>
                </a:solidFill>
                <a:effectLst/>
                <a:latin typeface="Courier New" panose="02070309020205020404" pitchFamily="49" charset="0"/>
              </a:rPr>
              <a:t>(</a:t>
            </a:r>
            <a:r>
              <a:rPr lang="en-IN" sz="2200" b="0" i="0" dirty="0">
                <a:solidFill>
                  <a:srgbClr val="BA2121"/>
                </a:solidFill>
                <a:effectLst/>
                <a:latin typeface="Courier New" panose="02070309020205020404" pitchFamily="49" charset="0"/>
              </a:rPr>
              <a:t>'K’</a:t>
            </a:r>
            <a:r>
              <a:rPr lang="en-IN" sz="2200" b="0" i="0" dirty="0">
                <a:solidFill>
                  <a:srgbClr val="333333"/>
                </a:solidFill>
                <a:effectLst/>
                <a:latin typeface="Courier New" panose="02070309020205020404" pitchFamily="49" charset="0"/>
              </a:rPr>
              <a:t>) </a:t>
            </a:r>
            <a:br>
              <a:rPr lang="en-IN" sz="2200" b="0" i="0" dirty="0">
                <a:solidFill>
                  <a:srgbClr val="333333"/>
                </a:solidFill>
                <a:effectLst/>
                <a:latin typeface="Courier New" panose="02070309020205020404" pitchFamily="49" charset="0"/>
              </a:rPr>
            </a:br>
            <a:r>
              <a:rPr lang="en-IN" sz="2200" b="0" i="0" dirty="0" err="1">
                <a:solidFill>
                  <a:srgbClr val="333333"/>
                </a:solidFill>
                <a:effectLst/>
                <a:latin typeface="Courier New" panose="02070309020205020404" pitchFamily="49" charset="0"/>
              </a:rPr>
              <a:t>plt</a:t>
            </a:r>
            <a:r>
              <a:rPr lang="en-IN" sz="2200" b="0" i="0" dirty="0" err="1">
                <a:solidFill>
                  <a:srgbClr val="666666"/>
                </a:solidFill>
                <a:effectLst/>
                <a:latin typeface="Courier New" panose="02070309020205020404" pitchFamily="49" charset="0"/>
              </a:rPr>
              <a:t>.</a:t>
            </a:r>
            <a:r>
              <a:rPr lang="en-IN" sz="2200" b="0" i="0" dirty="0" err="1">
                <a:solidFill>
                  <a:srgbClr val="333333"/>
                </a:solidFill>
                <a:effectLst/>
                <a:latin typeface="Courier New" panose="02070309020205020404" pitchFamily="49" charset="0"/>
              </a:rPr>
              <a:t>ylabel</a:t>
            </a:r>
            <a:r>
              <a:rPr lang="en-IN" sz="2200" b="0" i="0" dirty="0">
                <a:solidFill>
                  <a:srgbClr val="333333"/>
                </a:solidFill>
                <a:effectLst/>
                <a:latin typeface="Courier New" panose="02070309020205020404" pitchFamily="49" charset="0"/>
              </a:rPr>
              <a:t>(</a:t>
            </a:r>
            <a:r>
              <a:rPr lang="en-IN" sz="2200" b="0" i="0" dirty="0">
                <a:solidFill>
                  <a:srgbClr val="BA2121"/>
                </a:solidFill>
                <a:effectLst/>
                <a:latin typeface="Courier New" panose="02070309020205020404" pitchFamily="49" charset="0"/>
              </a:rPr>
              <a:t>'Error rate'</a:t>
            </a:r>
            <a:r>
              <a:rPr lang="en-IN" sz="2200" b="0" i="0" dirty="0">
                <a:solidFill>
                  <a:srgbClr val="333333"/>
                </a:solidFill>
                <a:effectLst/>
                <a:latin typeface="Courier New" panose="02070309020205020404" pitchFamily="49" charset="0"/>
              </a:rPr>
              <a:t>) </a:t>
            </a:r>
            <a:r>
              <a:rPr lang="en-IN" sz="2200" b="0" i="0" dirty="0" err="1">
                <a:solidFill>
                  <a:srgbClr val="333333"/>
                </a:solidFill>
                <a:effectLst/>
                <a:latin typeface="Courier New" panose="02070309020205020404" pitchFamily="49" charset="0"/>
              </a:rPr>
              <a:t>plt</a:t>
            </a:r>
            <a:r>
              <a:rPr lang="en-IN" sz="2200" b="0" i="0" dirty="0" err="1">
                <a:solidFill>
                  <a:srgbClr val="666666"/>
                </a:solidFill>
                <a:effectLst/>
                <a:latin typeface="Courier New" panose="02070309020205020404" pitchFamily="49" charset="0"/>
              </a:rPr>
              <a:t>.</a:t>
            </a:r>
            <a:r>
              <a:rPr lang="en-IN" sz="2200" b="0" i="0" dirty="0" err="1">
                <a:solidFill>
                  <a:srgbClr val="333333"/>
                </a:solidFill>
                <a:effectLst/>
                <a:latin typeface="Courier New" panose="02070309020205020404" pitchFamily="49" charset="0"/>
              </a:rPr>
              <a:t>show</a:t>
            </a:r>
            <a:r>
              <a:rPr lang="en-IN" sz="2200" b="0" i="0" dirty="0">
                <a:solidFill>
                  <a:srgbClr val="333333"/>
                </a:solidFill>
                <a:effectLst/>
                <a:latin typeface="Courier New" panose="02070309020205020404" pitchFamily="49" charset="0"/>
              </a:rPr>
              <a:t>()</a:t>
            </a:r>
            <a:endParaRPr lang="en-IN" sz="2200" dirty="0"/>
          </a:p>
        </p:txBody>
      </p:sp>
      <p:pic>
        <p:nvPicPr>
          <p:cNvPr id="4098" name="Picture 2">
            <a:extLst>
              <a:ext uri="{FF2B5EF4-FFF2-40B4-BE49-F238E27FC236}">
                <a16:creationId xmlns:a16="http://schemas.microsoft.com/office/drawing/2014/main" id="{CA7C02ED-D6EF-4181-9596-00C633B7F0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52849" y="2603843"/>
            <a:ext cx="5000733"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4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FF041CE-E256-4B6E-B9FF-CD47E62A2AF8}"/>
              </a:ext>
            </a:extLst>
          </p:cNvPr>
          <p:cNvSpPr>
            <a:spLocks noGrp="1" noChangeArrowheads="1"/>
          </p:cNvSpPr>
          <p:nvPr>
            <p:ph type="title"/>
          </p:nvPr>
        </p:nvSpPr>
        <p:spPr bwMode="auto">
          <a:xfrm>
            <a:off x="838200" y="841461"/>
            <a:ext cx="6697346"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model</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0" i="0" u="none" strike="noStrike" cap="none" normalizeH="0" baseline="0" dirty="0">
                <a:ln>
                  <a:noFill/>
                </a:ln>
                <a:solidFill>
                  <a:srgbClr val="666666"/>
                </a:solidFill>
                <a:effectLst/>
                <a:latin typeface="Arial" panose="020B0604020202020204" pitchFamily="34" charset="0"/>
              </a:rPr>
              <a:t>=</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KNeighborsClassifier</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err="1">
                <a:ln>
                  <a:noFill/>
                </a:ln>
                <a:solidFill>
                  <a:schemeClr val="tx1"/>
                </a:solidFill>
                <a:effectLst/>
                <a:latin typeface="Arial" panose="020B0604020202020204" pitchFamily="34" charset="0"/>
              </a:rPr>
              <a:t>n_neighbors</a:t>
            </a:r>
            <a:r>
              <a:rPr kumimoji="0" lang="en-US" altLang="en-US" sz="2400" b="0" i="0" u="none" strike="noStrike" cap="none" normalizeH="0" baseline="0" dirty="0">
                <a:ln>
                  <a:noFill/>
                </a:ln>
                <a:solidFill>
                  <a:srgbClr val="666666"/>
                </a:solidFill>
                <a:effectLst/>
                <a:latin typeface="Arial" panose="020B0604020202020204" pitchFamily="34" charset="0"/>
              </a:rPr>
              <a:t>=</a:t>
            </a:r>
            <a:r>
              <a:rPr kumimoji="0" lang="en-US" altLang="en-US" sz="2400" b="0" i="0" u="none" strike="noStrike" cap="none" normalizeH="0" baseline="0" dirty="0">
                <a:ln>
                  <a:noFill/>
                </a:ln>
                <a:solidFill>
                  <a:srgbClr val="666666"/>
                </a:solidFill>
                <a:effectLst/>
                <a:latin typeface="Courier New" panose="02070309020205020404" pitchFamily="49" charset="0"/>
              </a:rPr>
              <a:t>5</a:t>
            </a:r>
            <a:r>
              <a:rPr kumimoji="0" lang="en-US" altLang="en-US" sz="2400" b="0" i="0" u="none" strike="noStrike" cap="none" normalizeH="0" baseline="0" dirty="0">
                <a:ln>
                  <a:noFill/>
                </a:ln>
                <a:solidFill>
                  <a:srgbClr val="333333"/>
                </a:solidFill>
                <a:effectLst/>
                <a:latin typeface="Courier New" panose="02070309020205020404" pitchFamily="49" charset="0"/>
              </a:rPr>
              <a:t>)</a:t>
            </a:r>
            <a:br>
              <a:rPr kumimoji="0" lang="en-US" altLang="en-US" sz="2400" b="0" i="0" u="none" strike="noStrike" cap="none" normalizeH="0" baseline="0" dirty="0">
                <a:ln>
                  <a:noFill/>
                </a:ln>
                <a:solidFill>
                  <a:srgbClr val="333333"/>
                </a:solidFill>
                <a:effectLst/>
                <a:latin typeface="Courier New" panose="02070309020205020404" pitchFamily="49" charset="0"/>
              </a:rPr>
            </a:br>
            <a:r>
              <a:rPr kumimoji="0" lang="en-US" altLang="en-US" sz="2400" b="0" i="0" u="none" strike="noStrike" cap="none" normalizeH="0" baseline="0" dirty="0" err="1">
                <a:ln>
                  <a:noFill/>
                </a:ln>
                <a:solidFill>
                  <a:schemeClr val="tx1"/>
                </a:solidFill>
                <a:effectLst/>
                <a:latin typeface="Arial" panose="020B0604020202020204" pitchFamily="34" charset="0"/>
              </a:rPr>
              <a:t>model</a:t>
            </a:r>
            <a:r>
              <a:rPr kumimoji="0" lang="en-US" altLang="en-US" sz="2400" b="0" i="0" u="none" strike="noStrike" cap="none" normalizeH="0" baseline="0" dirty="0" err="1">
                <a:ln>
                  <a:noFill/>
                </a:ln>
                <a:solidFill>
                  <a:srgbClr val="666666"/>
                </a:solidFill>
                <a:effectLst/>
                <a:latin typeface="Arial" panose="020B0604020202020204" pitchFamily="34" charset="0"/>
              </a:rPr>
              <a:t>.</a:t>
            </a:r>
            <a:r>
              <a:rPr kumimoji="0" lang="en-US" altLang="en-US" sz="2400" b="0" i="0" u="none" strike="noStrike" cap="none" normalizeH="0" baseline="0" dirty="0" err="1">
                <a:ln>
                  <a:noFill/>
                </a:ln>
                <a:solidFill>
                  <a:schemeClr val="tx1"/>
                </a:solidFill>
                <a:effectLst/>
                <a:latin typeface="Arial" panose="020B0604020202020204" pitchFamily="34" charset="0"/>
              </a:rPr>
              <a:t>fit</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err="1">
                <a:ln>
                  <a:noFill/>
                </a:ln>
                <a:solidFill>
                  <a:schemeClr val="tx1"/>
                </a:solidFill>
                <a:effectLst/>
                <a:latin typeface="Arial" panose="020B0604020202020204" pitchFamily="34" charset="0"/>
              </a:rPr>
              <a:t>X_train</a:t>
            </a:r>
            <a:r>
              <a:rPr kumimoji="0" lang="en-US" altLang="en-US" sz="2400" b="0" i="0" u="none" strike="noStrike" cap="none" normalizeH="0" baseline="0" dirty="0" err="1">
                <a:ln>
                  <a:noFill/>
                </a:ln>
                <a:solidFill>
                  <a:srgbClr val="333333"/>
                </a:solidFill>
                <a:effectLst/>
                <a:latin typeface="Courier New" panose="02070309020205020404" pitchFamily="49" charset="0"/>
              </a:rPr>
              <a:t>,</a:t>
            </a:r>
            <a:r>
              <a:rPr kumimoji="0" lang="en-US" altLang="en-US" sz="2400" b="0" i="0" u="none" strike="noStrike" cap="none" normalizeH="0" baseline="0" dirty="0" err="1">
                <a:ln>
                  <a:noFill/>
                </a:ln>
                <a:solidFill>
                  <a:schemeClr val="tx1"/>
                </a:solidFill>
                <a:effectLst/>
                <a:latin typeface="Arial" panose="020B0604020202020204" pitchFamily="34" charset="0"/>
              </a:rPr>
              <a:t>y_train</a:t>
            </a:r>
            <a:r>
              <a:rPr kumimoji="0" lang="en-US" altLang="en-US" sz="2400" b="0" i="0" u="none" strike="noStrike" cap="none" normalizeH="0" baseline="0" dirty="0">
                <a:ln>
                  <a:noFill/>
                </a:ln>
                <a:solidFill>
                  <a:srgbClr val="333333"/>
                </a:solidFill>
                <a:effectLst/>
                <a:latin typeface="Courier New" panose="02070309020205020404" pitchFamily="49" charset="0"/>
              </a:rPr>
              <a:t>)</a:t>
            </a:r>
            <a:br>
              <a:rPr kumimoji="0" lang="en-US" altLang="en-US" sz="2400" b="0" i="0" u="none" strike="noStrike" cap="none" normalizeH="0" baseline="0" dirty="0">
                <a:ln>
                  <a:noFill/>
                </a:ln>
                <a:solidFill>
                  <a:srgbClr val="333333"/>
                </a:solidFill>
                <a:effectLst/>
                <a:latin typeface="Courier New" panose="02070309020205020404" pitchFamily="49" charset="0"/>
              </a:rPr>
            </a:br>
            <a:r>
              <a:rPr kumimoji="0" lang="en-US" altLang="en-US" sz="2400" b="0" i="0" u="none" strike="noStrike" cap="none" normalizeH="0" baseline="0" dirty="0" err="1">
                <a:ln>
                  <a:noFill/>
                </a:ln>
                <a:solidFill>
                  <a:schemeClr val="tx1"/>
                </a:solidFill>
                <a:effectLst/>
                <a:latin typeface="Arial" panose="020B0604020202020204" pitchFamily="34" charset="0"/>
              </a:rPr>
              <a:t>y_pred</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0" i="0" u="none" strike="noStrike" cap="none" normalizeH="0" baseline="0" dirty="0">
                <a:ln>
                  <a:noFill/>
                </a:ln>
                <a:solidFill>
                  <a:srgbClr val="666666"/>
                </a:solidFill>
                <a:effectLst/>
                <a:latin typeface="Arial" panose="020B0604020202020204" pitchFamily="34" charset="0"/>
              </a:rPr>
              <a:t>=</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model</a:t>
            </a:r>
            <a:r>
              <a:rPr kumimoji="0" lang="en-US" altLang="en-US" sz="2400" b="0" i="0" u="none" strike="noStrike" cap="none" normalizeH="0" baseline="0" dirty="0" err="1">
                <a:ln>
                  <a:noFill/>
                </a:ln>
                <a:solidFill>
                  <a:srgbClr val="666666"/>
                </a:solidFill>
                <a:effectLst/>
                <a:latin typeface="Arial" panose="020B0604020202020204" pitchFamily="34" charset="0"/>
              </a:rPr>
              <a:t>.</a:t>
            </a:r>
            <a:r>
              <a:rPr kumimoji="0" lang="en-US" altLang="en-US" sz="2400" b="0" i="0" u="none" strike="noStrike" cap="none" normalizeH="0" baseline="0" dirty="0" err="1">
                <a:ln>
                  <a:noFill/>
                </a:ln>
                <a:solidFill>
                  <a:schemeClr val="tx1"/>
                </a:solidFill>
                <a:effectLst/>
                <a:latin typeface="Arial" panose="020B0604020202020204" pitchFamily="34" charset="0"/>
              </a:rPr>
              <a:t>predict</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err="1">
                <a:ln>
                  <a:noFill/>
                </a:ln>
                <a:solidFill>
                  <a:schemeClr val="tx1"/>
                </a:solidFill>
                <a:effectLst/>
                <a:latin typeface="Arial" panose="020B0604020202020204" pitchFamily="34" charset="0"/>
              </a:rPr>
              <a:t>X_test</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9C251A7-3E5C-4E05-B4B6-0D68FE30B74F}"/>
              </a:ext>
            </a:extLst>
          </p:cNvPr>
          <p:cNvSpPr>
            <a:spLocks noGrp="1" noChangeArrowheads="1"/>
          </p:cNvSpPr>
          <p:nvPr>
            <p:ph idx="1"/>
          </p:nvPr>
        </p:nvSpPr>
        <p:spPr bwMode="auto">
          <a:xfrm>
            <a:off x="838200" y="3151830"/>
            <a:ext cx="5430974" cy="169892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panose="020B0604020202020204" pitchFamily="34" charset="0"/>
              </a:rPr>
              <a:t>confusion_matrix</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err="1">
                <a:ln>
                  <a:noFill/>
                </a:ln>
                <a:solidFill>
                  <a:schemeClr val="tx1"/>
                </a:solidFill>
                <a:effectLst/>
                <a:latin typeface="Arial" panose="020B0604020202020204" pitchFamily="34" charset="0"/>
              </a:rPr>
              <a:t>y_test</a:t>
            </a:r>
            <a:r>
              <a:rPr kumimoji="0" lang="en-US" altLang="en-US" sz="2400" b="0" i="0" u="none" strike="noStrike" cap="none" normalizeH="0" baseline="0" dirty="0" err="1">
                <a:ln>
                  <a:noFill/>
                </a:ln>
                <a:solidFill>
                  <a:srgbClr val="333333"/>
                </a:solidFill>
                <a:effectLst/>
                <a:latin typeface="Courier New" panose="02070309020205020404" pitchFamily="49" charset="0"/>
              </a:rPr>
              <a:t>,</a:t>
            </a:r>
            <a:r>
              <a:rPr kumimoji="0" lang="en-US" altLang="en-US" sz="2400" b="0" i="0" u="none" strike="noStrike" cap="none" normalizeH="0" baseline="0" dirty="0" err="1">
                <a:ln>
                  <a:noFill/>
                </a:ln>
                <a:solidFill>
                  <a:schemeClr val="tx1"/>
                </a:solidFill>
                <a:effectLst/>
                <a:latin typeface="Arial" panose="020B0604020202020204" pitchFamily="34" charset="0"/>
              </a:rPr>
              <a:t>y_pred</a:t>
            </a:r>
            <a:r>
              <a:rPr kumimoji="0" lang="en-US" altLang="en-US" sz="2400" b="0" i="0" u="none" strike="noStrike" cap="none" normalizeH="0" baseline="0" dirty="0">
                <a:ln>
                  <a:noFill/>
                </a:ln>
                <a:solidFill>
                  <a:srgbClr val="333333"/>
                </a:solidFill>
                <a:effectLst/>
                <a:latin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sz="2400" dirty="0">
              <a:solidFill>
                <a:srgbClr val="333333"/>
              </a:solidFill>
              <a:latin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br>
              <a:rPr lang="en-IN" sz="2400" b="0" i="0" dirty="0">
                <a:solidFill>
                  <a:srgbClr val="333333"/>
                </a:solidFill>
                <a:effectLst/>
                <a:latin typeface="Courier New" panose="02070309020205020404" pitchFamily="49" charset="0"/>
              </a:rPr>
            </a:br>
            <a:r>
              <a:rPr lang="en-IN" sz="2400" b="0" i="0" dirty="0" err="1">
                <a:solidFill>
                  <a:srgbClr val="333333"/>
                </a:solidFill>
                <a:effectLst/>
                <a:latin typeface="Courier New" panose="02070309020205020404" pitchFamily="49" charset="0"/>
              </a:rPr>
              <a:t>accuracy_score</a:t>
            </a:r>
            <a:r>
              <a:rPr lang="en-IN" sz="2400" b="0" i="0" dirty="0">
                <a:solidFill>
                  <a:srgbClr val="333333"/>
                </a:solidFill>
                <a:effectLst/>
                <a:latin typeface="Courier New" panose="02070309020205020404" pitchFamily="49" charset="0"/>
              </a:rPr>
              <a:t>(</a:t>
            </a:r>
            <a:r>
              <a:rPr lang="en-IN" sz="2400" b="0" i="0" dirty="0" err="1">
                <a:solidFill>
                  <a:srgbClr val="333333"/>
                </a:solidFill>
                <a:effectLst/>
                <a:latin typeface="Courier New" panose="02070309020205020404" pitchFamily="49" charset="0"/>
              </a:rPr>
              <a:t>y_test,y_pred</a:t>
            </a:r>
            <a:r>
              <a:rPr lang="en-IN" sz="2400" b="0" i="0" dirty="0">
                <a:solidFill>
                  <a:srgbClr val="333333"/>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8599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36</TotalTime>
  <Words>687</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vt:lpstr>
      <vt:lpstr>Courier New</vt:lpstr>
      <vt:lpstr>Gill Sans MT</vt:lpstr>
      <vt:lpstr>Gallery</vt:lpstr>
      <vt:lpstr> KNN  The K – nearest  neighbours (KNN) algorithm is a simple, supervised, machine learning algorithm that can be used to solve both classification and regression problems. It is easy to implement and understand but has a drawback that significantly slows as the size of data increases.</vt:lpstr>
      <vt:lpstr>KNN is highly accurate prediction</vt:lpstr>
      <vt:lpstr>How do you use KNN for classification? KNN algorithm is used to classify by finding the K nearest matches in training data and then using the label of closest matches to predict. Traditionally, distance such as euclidean is used to find the closest match </vt:lpstr>
      <vt:lpstr>df = pd.get_dummies(df,drop_first= True) df.head()</vt:lpstr>
      <vt:lpstr>from sklearn.model_selection import train_test_split  X_train,X_test,y_train,y_test = train_test_split(X,y,random_state = 0, test_size = 0.25)  Train/Test is a method to measure the accuracy of your model.  It is called Train/Test because you split the the data set into two sets: a training set  and a testing set.  80% for training, and 20% for testing.  You train the model using the training set. You test the model using the testing set. </vt:lpstr>
      <vt:lpstr>from sklearn.neighbors import KNeighborsClassifier </vt:lpstr>
      <vt:lpstr> plt.plot(list(range(1,25)),err_list,c= 'r’)  plt.title('Error rate v/s K’)  plt.xlabel('K’)  plt.ylabel('Error rate') plt.show()</vt:lpstr>
      <vt:lpstr>model = KNeighborsClassifier(n_neighbors=5) model.fit(X_train,y_train) y_pred = model.predict(X_test)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  The K – nearest  neighbours (KNN) algorithm is a simple, supervised, machine learning algorithm that can be used to solve both classification and regression problems. It is easy to implement and understand but has a drawback that significantly slows as the size of data increases.</dc:title>
  <dc:creator>akhileshdesai21@outlook.com</dc:creator>
  <cp:lastModifiedBy>akhileshdesai21@outlook.com</cp:lastModifiedBy>
  <cp:revision>6</cp:revision>
  <dcterms:created xsi:type="dcterms:W3CDTF">2021-10-24T19:04:49Z</dcterms:created>
  <dcterms:modified xsi:type="dcterms:W3CDTF">2021-10-25T08:14:07Z</dcterms:modified>
</cp:coreProperties>
</file>