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F9699-B64B-46B1-BBE1-38353F06C10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FC544-BBB7-4E10-8539-64F6718FE9C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39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9699-B64B-46B1-BBE1-38353F06C10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FC544-BBB7-4E10-8539-64F6718FE9C5}" type="slidenum">
              <a:rPr lang="en-IN" smtClean="0"/>
              <a:t>‹#›</a:t>
            </a:fld>
            <a:endParaRPr lang="en-IN"/>
          </a:p>
        </p:txBody>
      </p:sp>
    </p:spTree>
    <p:extLst>
      <p:ext uri="{BB962C8B-B14F-4D97-AF65-F5344CB8AC3E}">
        <p14:creationId xmlns:p14="http://schemas.microsoft.com/office/powerpoint/2010/main" val="313928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9699-B64B-46B1-BBE1-38353F06C10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FC544-BBB7-4E10-8539-64F6718FE9C5}" type="slidenum">
              <a:rPr lang="en-IN" smtClean="0"/>
              <a:t>‹#›</a:t>
            </a:fld>
            <a:endParaRPr lang="en-IN"/>
          </a:p>
        </p:txBody>
      </p:sp>
    </p:spTree>
    <p:extLst>
      <p:ext uri="{BB962C8B-B14F-4D97-AF65-F5344CB8AC3E}">
        <p14:creationId xmlns:p14="http://schemas.microsoft.com/office/powerpoint/2010/main" val="171386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9699-B64B-46B1-BBE1-38353F06C10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FC544-BBB7-4E10-8539-64F6718FE9C5}" type="slidenum">
              <a:rPr lang="en-IN" smtClean="0"/>
              <a:t>‹#›</a:t>
            </a:fld>
            <a:endParaRPr lang="en-IN"/>
          </a:p>
        </p:txBody>
      </p:sp>
    </p:spTree>
    <p:extLst>
      <p:ext uri="{BB962C8B-B14F-4D97-AF65-F5344CB8AC3E}">
        <p14:creationId xmlns:p14="http://schemas.microsoft.com/office/powerpoint/2010/main" val="331439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9699-B64B-46B1-BBE1-38353F06C100}"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FC544-BBB7-4E10-8539-64F6718FE9C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38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F9699-B64B-46B1-BBE1-38353F06C10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DFC544-BBB7-4E10-8539-64F6718FE9C5}" type="slidenum">
              <a:rPr lang="en-IN" smtClean="0"/>
              <a:t>‹#›</a:t>
            </a:fld>
            <a:endParaRPr lang="en-IN"/>
          </a:p>
        </p:txBody>
      </p:sp>
    </p:spTree>
    <p:extLst>
      <p:ext uri="{BB962C8B-B14F-4D97-AF65-F5344CB8AC3E}">
        <p14:creationId xmlns:p14="http://schemas.microsoft.com/office/powerpoint/2010/main" val="3023005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F9699-B64B-46B1-BBE1-38353F06C100}"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DFC544-BBB7-4E10-8539-64F6718FE9C5}" type="slidenum">
              <a:rPr lang="en-IN" smtClean="0"/>
              <a:t>‹#›</a:t>
            </a:fld>
            <a:endParaRPr lang="en-IN"/>
          </a:p>
        </p:txBody>
      </p:sp>
    </p:spTree>
    <p:extLst>
      <p:ext uri="{BB962C8B-B14F-4D97-AF65-F5344CB8AC3E}">
        <p14:creationId xmlns:p14="http://schemas.microsoft.com/office/powerpoint/2010/main" val="250429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F9699-B64B-46B1-BBE1-38353F06C100}"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DFC544-BBB7-4E10-8539-64F6718FE9C5}" type="slidenum">
              <a:rPr lang="en-IN" smtClean="0"/>
              <a:t>‹#›</a:t>
            </a:fld>
            <a:endParaRPr lang="en-IN"/>
          </a:p>
        </p:txBody>
      </p:sp>
    </p:spTree>
    <p:extLst>
      <p:ext uri="{BB962C8B-B14F-4D97-AF65-F5344CB8AC3E}">
        <p14:creationId xmlns:p14="http://schemas.microsoft.com/office/powerpoint/2010/main" val="412372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0F9699-B64B-46B1-BBE1-38353F06C100}" type="datetimeFigureOut">
              <a:rPr lang="en-IN" smtClean="0"/>
              <a:t>29-10-2021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FDFC544-BBB7-4E10-8539-64F6718FE9C5}" type="slidenum">
              <a:rPr lang="en-IN" smtClean="0"/>
              <a:t>‹#›</a:t>
            </a:fld>
            <a:endParaRPr lang="en-IN"/>
          </a:p>
        </p:txBody>
      </p:sp>
    </p:spTree>
    <p:extLst>
      <p:ext uri="{BB962C8B-B14F-4D97-AF65-F5344CB8AC3E}">
        <p14:creationId xmlns:p14="http://schemas.microsoft.com/office/powerpoint/2010/main" val="32891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C0F9699-B64B-46B1-BBE1-38353F06C100}" type="datetimeFigureOut">
              <a:rPr lang="en-IN" smtClean="0"/>
              <a:t>29-10-2021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DFC544-BBB7-4E10-8539-64F6718FE9C5}" type="slidenum">
              <a:rPr lang="en-IN" smtClean="0"/>
              <a:t>‹#›</a:t>
            </a:fld>
            <a:endParaRPr lang="en-IN"/>
          </a:p>
        </p:txBody>
      </p:sp>
    </p:spTree>
    <p:extLst>
      <p:ext uri="{BB962C8B-B14F-4D97-AF65-F5344CB8AC3E}">
        <p14:creationId xmlns:p14="http://schemas.microsoft.com/office/powerpoint/2010/main" val="179908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F9699-B64B-46B1-BBE1-38353F06C100}"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DFC544-BBB7-4E10-8539-64F6718FE9C5}" type="slidenum">
              <a:rPr lang="en-IN" smtClean="0"/>
              <a:t>‹#›</a:t>
            </a:fld>
            <a:endParaRPr lang="en-IN"/>
          </a:p>
        </p:txBody>
      </p:sp>
    </p:spTree>
    <p:extLst>
      <p:ext uri="{BB962C8B-B14F-4D97-AF65-F5344CB8AC3E}">
        <p14:creationId xmlns:p14="http://schemas.microsoft.com/office/powerpoint/2010/main" val="330316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0F9699-B64B-46B1-BBE1-38353F06C100}" type="datetimeFigureOut">
              <a:rPr lang="en-IN" smtClean="0"/>
              <a:t>29-10-2021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DFC544-BBB7-4E10-8539-64F6718FE9C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8283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1493-BB47-45E7-B045-A071A953B6BA}"/>
              </a:ext>
            </a:extLst>
          </p:cNvPr>
          <p:cNvSpPr>
            <a:spLocks noGrp="1"/>
          </p:cNvSpPr>
          <p:nvPr>
            <p:ph type="ctrTitle"/>
          </p:nvPr>
        </p:nvSpPr>
        <p:spPr>
          <a:xfrm>
            <a:off x="1524000" y="-141661"/>
            <a:ext cx="9144000" cy="2387600"/>
          </a:xfrm>
        </p:spPr>
        <p:txBody>
          <a:bodyPr/>
          <a:lstStyle/>
          <a:p>
            <a:r>
              <a:rPr lang="en-US" dirty="0"/>
              <a:t>LASSO REGRESSION</a:t>
            </a:r>
            <a:endParaRPr lang="en-IN" dirty="0"/>
          </a:p>
        </p:txBody>
      </p:sp>
      <p:sp>
        <p:nvSpPr>
          <p:cNvPr id="3" name="Subtitle 2">
            <a:extLst>
              <a:ext uri="{FF2B5EF4-FFF2-40B4-BE49-F238E27FC236}">
                <a16:creationId xmlns:a16="http://schemas.microsoft.com/office/drawing/2014/main" id="{47A4EA48-4B25-46F2-80B5-696463A42FA6}"/>
              </a:ext>
            </a:extLst>
          </p:cNvPr>
          <p:cNvSpPr>
            <a:spLocks noGrp="1"/>
          </p:cNvSpPr>
          <p:nvPr>
            <p:ph type="subTitle" idx="1"/>
          </p:nvPr>
        </p:nvSpPr>
        <p:spPr>
          <a:xfrm>
            <a:off x="1649506" y="2601119"/>
            <a:ext cx="9144000" cy="1655762"/>
          </a:xfrm>
        </p:spPr>
        <p:txBody>
          <a:bodyPr>
            <a:noAutofit/>
          </a:bodyPr>
          <a:lstStyle/>
          <a:p>
            <a:r>
              <a:rPr lang="en-US" b="0" i="0" dirty="0">
                <a:effectLst/>
                <a:latin typeface="arial" panose="020B0604020202020204" pitchFamily="34" charset="0"/>
              </a:rPr>
              <a:t>In statistics and machine learning, lasso is a regression analysis method that performs both variable selection and regularization in order to enhance the prediction accuracy and interpretability of the resulting statistical model.</a:t>
            </a:r>
          </a:p>
          <a:p>
            <a:r>
              <a:rPr lang="en-US" b="0" i="0" dirty="0">
                <a:solidFill>
                  <a:srgbClr val="202124"/>
                </a:solidFill>
                <a:effectLst/>
                <a:latin typeface="arial" panose="020B0604020202020204" pitchFamily="34" charset="0"/>
              </a:rPr>
              <a:t>Lasso regression is used for </a:t>
            </a:r>
            <a:r>
              <a:rPr lang="en-US" b="1" i="0" dirty="0">
                <a:solidFill>
                  <a:srgbClr val="202124"/>
                </a:solidFill>
                <a:effectLst/>
                <a:latin typeface="arial" panose="020B0604020202020204" pitchFamily="34" charset="0"/>
              </a:rPr>
              <a:t>eliminating automated variables and the selection of features</a:t>
            </a:r>
            <a:endParaRPr lang="en-IN" dirty="0"/>
          </a:p>
        </p:txBody>
      </p:sp>
    </p:spTree>
    <p:extLst>
      <p:ext uri="{BB962C8B-B14F-4D97-AF65-F5344CB8AC3E}">
        <p14:creationId xmlns:p14="http://schemas.microsoft.com/office/powerpoint/2010/main" val="373604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ED1E-5FF7-4B70-8E2D-4C6B6C51CE44}"/>
              </a:ext>
            </a:extLst>
          </p:cNvPr>
          <p:cNvSpPr>
            <a:spLocks noGrp="1"/>
          </p:cNvSpPr>
          <p:nvPr>
            <p:ph type="title"/>
          </p:nvPr>
        </p:nvSpPr>
        <p:spPr>
          <a:xfrm>
            <a:off x="838200" y="858184"/>
            <a:ext cx="10515600" cy="1325563"/>
          </a:xfrm>
        </p:spPr>
        <p:txBody>
          <a:bodyPr>
            <a:noAutofit/>
          </a:bodyPr>
          <a:lstStyle/>
          <a:p>
            <a:r>
              <a:rPr lang="en-US" sz="2200" b="0" i="0" dirty="0">
                <a:solidFill>
                  <a:srgbClr val="202124"/>
                </a:solidFill>
                <a:effectLst/>
                <a:latin typeface="arial" panose="020B0604020202020204" pitchFamily="34" charset="0"/>
              </a:rPr>
              <a:t>Lasso regression is </a:t>
            </a:r>
            <a:r>
              <a:rPr lang="en-US" sz="2200" b="1" i="0" dirty="0">
                <a:solidFill>
                  <a:srgbClr val="202124"/>
                </a:solidFill>
                <a:effectLst/>
                <a:latin typeface="arial" panose="020B0604020202020204" pitchFamily="34" charset="0"/>
              </a:rPr>
              <a:t>a type of linear regression that uses shrinkage</a:t>
            </a:r>
            <a:r>
              <a:rPr lang="en-US" sz="2200" b="0" i="0" dirty="0">
                <a:solidFill>
                  <a:srgbClr val="202124"/>
                </a:solidFill>
                <a:effectLst/>
                <a:latin typeface="arial" panose="020B0604020202020204" pitchFamily="34" charset="0"/>
              </a:rPr>
              <a:t>. Shrinkage is where data values are shrunk towards a central point, like the mean. The lasso procedure encourages simple, sparse models (i.e. models with fewer parameters). ... The acronym “LASSO” stands for Least Absolute Shrinkage and Selection Operator</a:t>
            </a:r>
            <a:endParaRPr lang="en-IN" sz="2200" dirty="0"/>
          </a:p>
        </p:txBody>
      </p:sp>
      <p:pic>
        <p:nvPicPr>
          <p:cNvPr id="1026" name="Picture 2" descr="Introduction to Lasso Regression - Statology">
            <a:extLst>
              <a:ext uri="{FF2B5EF4-FFF2-40B4-BE49-F238E27FC236}">
                <a16:creationId xmlns:a16="http://schemas.microsoft.com/office/drawing/2014/main" id="{F55AFB82-84E5-44BA-BFC4-DA1E3268D0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53553" y="2411506"/>
            <a:ext cx="4725147" cy="236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25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145D-4801-4FF0-93E2-BD38336F6B1D}"/>
              </a:ext>
            </a:extLst>
          </p:cNvPr>
          <p:cNvSpPr>
            <a:spLocks noGrp="1"/>
          </p:cNvSpPr>
          <p:nvPr>
            <p:ph type="title"/>
          </p:nvPr>
        </p:nvSpPr>
        <p:spPr>
          <a:xfrm>
            <a:off x="838200" y="-35253"/>
            <a:ext cx="10515600" cy="1325563"/>
          </a:xfrm>
        </p:spPr>
        <p:txBody>
          <a:bodyPr/>
          <a:lstStyle/>
          <a:p>
            <a:pPr algn="ctr"/>
            <a:r>
              <a:rPr lang="en-US" dirty="0"/>
              <a:t>RIDGE REGRESSION</a:t>
            </a:r>
            <a:endParaRPr lang="en-IN" dirty="0"/>
          </a:p>
        </p:txBody>
      </p:sp>
      <p:sp>
        <p:nvSpPr>
          <p:cNvPr id="5" name="TextBox 4">
            <a:extLst>
              <a:ext uri="{FF2B5EF4-FFF2-40B4-BE49-F238E27FC236}">
                <a16:creationId xmlns:a16="http://schemas.microsoft.com/office/drawing/2014/main" id="{F8D8CE4F-0FC9-4D4F-9310-7D53169222AE}"/>
              </a:ext>
            </a:extLst>
          </p:cNvPr>
          <p:cNvSpPr txBox="1"/>
          <p:nvPr/>
        </p:nvSpPr>
        <p:spPr>
          <a:xfrm>
            <a:off x="1658471" y="1182505"/>
            <a:ext cx="9179859" cy="2800767"/>
          </a:xfrm>
          <a:prstGeom prst="rect">
            <a:avLst/>
          </a:prstGeom>
          <a:noFill/>
        </p:spPr>
        <p:txBody>
          <a:bodyPr wrap="square">
            <a:spAutoFit/>
          </a:bodyPr>
          <a:lstStyle/>
          <a:p>
            <a:r>
              <a:rPr lang="en-US" sz="2200" b="0" i="0" dirty="0">
                <a:effectLst/>
                <a:latin typeface="arial" panose="020B0604020202020204" pitchFamily="34" charset="0"/>
              </a:rPr>
              <a:t>Ridge regression is a method of estimating the coefficients of multiple-regression models in scenarios where independent variables are highly correlated. </a:t>
            </a:r>
          </a:p>
          <a:p>
            <a:r>
              <a:rPr lang="en-US" sz="2200" b="0" i="0" dirty="0">
                <a:solidFill>
                  <a:srgbClr val="202124"/>
                </a:solidFill>
                <a:effectLst/>
                <a:latin typeface="arial" panose="020B0604020202020204" pitchFamily="34" charset="0"/>
              </a:rPr>
              <a:t>Ridge regression is </a:t>
            </a:r>
            <a:r>
              <a:rPr lang="en-US" sz="2200" b="1" i="0" dirty="0">
                <a:solidFill>
                  <a:srgbClr val="202124"/>
                </a:solidFill>
                <a:effectLst/>
                <a:latin typeface="arial" panose="020B0604020202020204" pitchFamily="34" charset="0"/>
              </a:rPr>
              <a:t>a model tuning method that is used to </a:t>
            </a:r>
            <a:r>
              <a:rPr lang="en-US" sz="2200" b="1" i="0" dirty="0" err="1">
                <a:solidFill>
                  <a:srgbClr val="202124"/>
                </a:solidFill>
                <a:effectLst/>
                <a:latin typeface="arial" panose="020B0604020202020204" pitchFamily="34" charset="0"/>
              </a:rPr>
              <a:t>analyse</a:t>
            </a:r>
            <a:r>
              <a:rPr lang="en-US" sz="2200" b="1" i="0" dirty="0">
                <a:solidFill>
                  <a:srgbClr val="202124"/>
                </a:solidFill>
                <a:effectLst/>
                <a:latin typeface="arial" panose="020B0604020202020204" pitchFamily="34" charset="0"/>
              </a:rPr>
              <a:t> any data that suffers from multicollinearity</a:t>
            </a:r>
            <a:r>
              <a:rPr lang="en-US" sz="2200" b="0" i="0" dirty="0">
                <a:solidFill>
                  <a:srgbClr val="202124"/>
                </a:solidFill>
                <a:effectLst/>
                <a:latin typeface="arial" panose="020B0604020202020204" pitchFamily="34" charset="0"/>
              </a:rPr>
              <a:t>. This method performs L2 regularization. When the issue of multicollinearity occurs, least-squares are unbiased, and variances are large, this results in predicted values to be far away from the actual values.</a:t>
            </a:r>
            <a:endParaRPr lang="en-IN" sz="2200" dirty="0"/>
          </a:p>
        </p:txBody>
      </p:sp>
      <p:pic>
        <p:nvPicPr>
          <p:cNvPr id="2050" name="Picture 2" descr="Introduction to Ridge Regression - Statology">
            <a:extLst>
              <a:ext uri="{FF2B5EF4-FFF2-40B4-BE49-F238E27FC236}">
                <a16:creationId xmlns:a16="http://schemas.microsoft.com/office/drawing/2014/main" id="{52917DF6-D8E8-4946-835B-21A18A4DD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646" y="3648258"/>
            <a:ext cx="4473389" cy="258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32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E7FC-2AD9-4E5C-9902-CA95E81EAAD2}"/>
              </a:ext>
            </a:extLst>
          </p:cNvPr>
          <p:cNvSpPr>
            <a:spLocks noGrp="1"/>
          </p:cNvSpPr>
          <p:nvPr>
            <p:ph type="title"/>
          </p:nvPr>
        </p:nvSpPr>
        <p:spPr/>
        <p:txBody>
          <a:bodyPr>
            <a:normAutofit/>
          </a:bodyPr>
          <a:lstStyle/>
          <a:p>
            <a:r>
              <a:rPr lang="en-US" sz="2200" b="0" i="0" dirty="0">
                <a:solidFill>
                  <a:srgbClr val="202124"/>
                </a:solidFill>
                <a:effectLst/>
                <a:latin typeface="arial" panose="020B0604020202020204" pitchFamily="34" charset="0"/>
              </a:rPr>
              <a:t>The difference between ridge and lasso regression is that </a:t>
            </a:r>
            <a:r>
              <a:rPr lang="en-US" sz="2200" b="1" i="0" dirty="0">
                <a:solidFill>
                  <a:srgbClr val="202124"/>
                </a:solidFill>
                <a:effectLst/>
                <a:latin typeface="arial" panose="020B0604020202020204" pitchFamily="34" charset="0"/>
              </a:rPr>
              <a:t>it tends to make coefficients to absolute zero</a:t>
            </a:r>
            <a:r>
              <a:rPr lang="en-US" sz="2200" b="0" i="0" dirty="0">
                <a:solidFill>
                  <a:srgbClr val="202124"/>
                </a:solidFill>
                <a:effectLst/>
                <a:latin typeface="arial" panose="020B0604020202020204" pitchFamily="34" charset="0"/>
              </a:rPr>
              <a:t> as compared to Ridge which never sets the value of coefficient to absolute zero </a:t>
            </a:r>
            <a:br>
              <a:rPr lang="en-US" sz="2200" b="0" i="0" dirty="0">
                <a:solidFill>
                  <a:srgbClr val="202124"/>
                </a:solidFill>
                <a:effectLst/>
                <a:latin typeface="arial" panose="020B0604020202020204" pitchFamily="34" charset="0"/>
              </a:rPr>
            </a:br>
            <a:r>
              <a:rPr lang="en-US" sz="2200" b="0" i="0" dirty="0">
                <a:solidFill>
                  <a:srgbClr val="202124"/>
                </a:solidFill>
                <a:effectLst/>
                <a:latin typeface="arial" panose="020B0604020202020204" pitchFamily="34" charset="0"/>
              </a:rPr>
              <a:t>Y = </a:t>
            </a:r>
            <a:r>
              <a:rPr lang="en-US" sz="2200" b="0" i="0" dirty="0" err="1">
                <a:solidFill>
                  <a:srgbClr val="202124"/>
                </a:solidFill>
                <a:effectLst/>
                <a:latin typeface="arial" panose="020B0604020202020204" pitchFamily="34" charset="0"/>
              </a:rPr>
              <a:t>mX</a:t>
            </a:r>
            <a:r>
              <a:rPr lang="en-US" sz="2200" b="0" i="0" dirty="0">
                <a:solidFill>
                  <a:srgbClr val="202124"/>
                </a:solidFill>
                <a:effectLst/>
                <a:latin typeface="arial" panose="020B0604020202020204" pitchFamily="34" charset="0"/>
              </a:rPr>
              <a:t> + C + </a:t>
            </a:r>
            <a:r>
              <a:rPr lang="el-GR" sz="2400" i="0" dirty="0">
                <a:solidFill>
                  <a:srgbClr val="202124"/>
                </a:solidFill>
                <a:effectLst/>
                <a:latin typeface="arial" panose="020B0604020202020204" pitchFamily="34" charset="0"/>
              </a:rPr>
              <a:t>λ</a:t>
            </a:r>
            <a:r>
              <a:rPr lang="en-US" sz="2400" i="0" dirty="0">
                <a:solidFill>
                  <a:srgbClr val="202124"/>
                </a:solidFill>
                <a:effectLst/>
                <a:latin typeface="arial" panose="020B0604020202020204" pitchFamily="34" charset="0"/>
              </a:rPr>
              <a:t>(m)^2</a:t>
            </a:r>
            <a:endParaRPr lang="en-IN" sz="2400" dirty="0"/>
          </a:p>
        </p:txBody>
      </p:sp>
      <p:pic>
        <p:nvPicPr>
          <p:cNvPr id="3074" name="Picture 2" descr="Linear, Ridge and Lasso Regression comprehensive guide for beginners">
            <a:extLst>
              <a:ext uri="{FF2B5EF4-FFF2-40B4-BE49-F238E27FC236}">
                <a16:creationId xmlns:a16="http://schemas.microsoft.com/office/drawing/2014/main" id="{4110A872-7945-4864-A4D3-AC0567B091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247" y="1837765"/>
            <a:ext cx="5526181" cy="25913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idge and Lasso Regression - Andrea Perlato">
            <a:extLst>
              <a:ext uri="{FF2B5EF4-FFF2-40B4-BE49-F238E27FC236}">
                <a16:creationId xmlns:a16="http://schemas.microsoft.com/office/drawing/2014/main" id="{CA75A059-B841-43BC-B7AF-54EB4A8DE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6514" y="1901333"/>
            <a:ext cx="4277285" cy="240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65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4CC1BDF-8C66-4850-B62F-E9F7DE2C428A}"/>
              </a:ext>
            </a:extLst>
          </p:cNvPr>
          <p:cNvSpPr>
            <a:spLocks noGrp="1" noChangeArrowheads="1"/>
          </p:cNvSpPr>
          <p:nvPr>
            <p:ph type="title"/>
          </p:nvPr>
        </p:nvSpPr>
        <p:spPr bwMode="auto">
          <a:xfrm>
            <a:off x="838200" y="658574"/>
            <a:ext cx="3811941"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X</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chemeClr val="tx1"/>
                </a:solidFill>
                <a:effectLst/>
                <a:latin typeface="Arial" panose="020B0604020202020204" pitchFamily="34" charset="0"/>
              </a:rPr>
              <a:t>df2</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iloc</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values</a:t>
            </a:r>
            <a:r>
              <a:rPr kumimoji="0" lang="en-US" altLang="en-US" sz="2400" b="0" i="0" u="none" strike="noStrike" cap="none" normalizeH="0" baseline="0" dirty="0">
                <a:ln>
                  <a:noFill/>
                </a:ln>
                <a:solidFill>
                  <a:srgbClr val="333333"/>
                </a:solidFill>
                <a:effectLst/>
                <a:latin typeface="Courier New" panose="02070309020205020404" pitchFamily="49" charset="0"/>
              </a:rPr>
              <a:t> </a:t>
            </a:r>
            <a:br>
              <a:rPr kumimoji="0" lang="en-US" altLang="en-US" sz="2400" b="0" i="0" u="none" strike="noStrike" cap="none" normalizeH="0" baseline="0" dirty="0">
                <a:ln>
                  <a:noFill/>
                </a:ln>
                <a:solidFill>
                  <a:srgbClr val="333333"/>
                </a:solidFill>
                <a:effectLst/>
                <a:latin typeface="Courier New" panose="02070309020205020404" pitchFamily="49" charset="0"/>
              </a:rPr>
            </a:br>
            <a:r>
              <a:rPr kumimoji="0" lang="en-US" altLang="en-US" sz="2400" b="0" i="0" u="none" strike="noStrike" cap="none" normalizeH="0" baseline="0" dirty="0">
                <a:ln>
                  <a:noFill/>
                </a:ln>
                <a:solidFill>
                  <a:schemeClr val="tx1"/>
                </a:solidFill>
                <a:effectLst/>
                <a:latin typeface="Arial" panose="020B0604020202020204" pitchFamily="34" charset="0"/>
              </a:rPr>
              <a:t>y</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rgbClr val="333333"/>
                </a:solidFill>
                <a:effectLst/>
                <a:latin typeface="Courier New" panose="02070309020205020404" pitchFamily="49" charset="0"/>
              </a:rPr>
              <a:t> </a:t>
            </a:r>
            <a:r>
              <a:rPr kumimoji="0" lang="en-US" altLang="en-US" sz="2400" b="0" i="0" u="none" strike="noStrike" cap="none" normalizeH="0" baseline="0" dirty="0">
                <a:ln>
                  <a:noFill/>
                </a:ln>
                <a:solidFill>
                  <a:schemeClr val="tx1"/>
                </a:solidFill>
                <a:effectLst/>
                <a:latin typeface="Arial" panose="020B0604020202020204" pitchFamily="34" charset="0"/>
              </a:rPr>
              <a:t>df2</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iloc</a:t>
            </a:r>
            <a:r>
              <a:rPr kumimoji="0" lang="en-US" altLang="en-US" sz="2400" b="0" i="0" u="none" strike="noStrike" cap="none" normalizeH="0" baseline="0" dirty="0">
                <a:ln>
                  <a:noFill/>
                </a:ln>
                <a:solidFill>
                  <a:srgbClr val="333333"/>
                </a:solidFill>
                <a:effectLst/>
                <a:latin typeface="Courier New" panose="02070309020205020404" pitchFamily="49" charset="0"/>
              </a:rPr>
              <a:t>[:,]</a:t>
            </a:r>
            <a:r>
              <a:rPr kumimoji="0" lang="en-US" altLang="en-US" sz="2400" b="0" i="0" u="none" strike="noStrike" cap="none" normalizeH="0" baseline="0" dirty="0">
                <a:ln>
                  <a:noFill/>
                </a:ln>
                <a:solidFill>
                  <a:srgbClr val="666666"/>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values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5F3F4B7-A7E3-440F-B921-404833E265ED}"/>
              </a:ext>
            </a:extLst>
          </p:cNvPr>
          <p:cNvSpPr>
            <a:spLocks noGrp="1" noChangeArrowheads="1"/>
          </p:cNvSpPr>
          <p:nvPr>
            <p:ph idx="1"/>
          </p:nvPr>
        </p:nvSpPr>
        <p:spPr bwMode="auto">
          <a:xfrm>
            <a:off x="143248" y="2383945"/>
            <a:ext cx="11735585"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urier New" panose="02070309020205020404" pitchFamily="49" charset="0"/>
              </a:rPr>
              <a:t>from</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err="1">
                <a:ln>
                  <a:noFill/>
                </a:ln>
                <a:solidFill>
                  <a:srgbClr val="0000FF"/>
                </a:solidFill>
                <a:effectLst/>
                <a:latin typeface="Courier New" panose="02070309020205020404" pitchFamily="49" charset="0"/>
              </a:rPr>
              <a:t>sklearn.model_selection</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a:ln>
                  <a:noFill/>
                </a:ln>
                <a:solidFill>
                  <a:srgbClr val="008000"/>
                </a:solidFill>
                <a:effectLst/>
                <a:latin typeface="Courier New" panose="02070309020205020404" pitchFamily="49" charset="0"/>
              </a:rPr>
              <a:t>import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train_test_split</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Arial" panose="020B0604020202020204" pitchFamily="34" charset="0"/>
              </a:rPr>
              <a:t>X_train</a:t>
            </a:r>
            <a:r>
              <a:rPr kumimoji="0" lang="en-US" altLang="en-US" sz="2200" b="0" i="0" u="none" strike="noStrike" cap="none" normalizeH="0" baseline="0" dirty="0" err="1">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X_test</a:t>
            </a:r>
            <a:r>
              <a:rPr kumimoji="0" lang="en-US" altLang="en-US" sz="2200" b="0" i="0" u="none" strike="noStrike" cap="none" normalizeH="0" baseline="0" dirty="0" err="1">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y_train</a:t>
            </a:r>
            <a:r>
              <a:rPr kumimoji="0" lang="en-US" altLang="en-US" sz="2200" b="0" i="0" u="none" strike="noStrike" cap="none" normalizeH="0" baseline="0" dirty="0" err="1">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y_test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train_test_split</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X</a:t>
            </a:r>
            <a:r>
              <a:rPr kumimoji="0" lang="en-US" altLang="en-US" sz="2200" b="0" i="0" u="none" strike="noStrike" cap="none" normalizeH="0" baseline="0" dirty="0" err="1">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y</a:t>
            </a:r>
            <a:r>
              <a:rPr kumimoji="0" lang="en-US" altLang="en-US" sz="2200" b="0" i="0" u="none" strike="noStrike" cap="none" normalizeH="0" baseline="0" dirty="0" err="1">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test_size</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Courier New" panose="02070309020205020404" pitchFamily="49" charset="0"/>
              </a:rPr>
              <a:t>0.2</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latin typeface="Arial" panose="020B0604020202020204" pitchFamily="34" charset="0"/>
              </a:rPr>
              <a:t>random_state</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Courier New" panose="02070309020205020404" pitchFamily="49" charset="0"/>
              </a:rPr>
              <a:t>0</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This methodology of lasso and ridge used in linear models by increasing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Tr and decreasing Ts</a:t>
            </a:r>
          </a:p>
        </p:txBody>
      </p:sp>
    </p:spTree>
    <p:extLst>
      <p:ext uri="{BB962C8B-B14F-4D97-AF65-F5344CB8AC3E}">
        <p14:creationId xmlns:p14="http://schemas.microsoft.com/office/powerpoint/2010/main" val="118311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F0353E-BA83-441F-9B74-6D3A0229ED66}"/>
              </a:ext>
            </a:extLst>
          </p:cNvPr>
          <p:cNvSpPr>
            <a:spLocks noGrp="1" noChangeArrowheads="1"/>
          </p:cNvSpPr>
          <p:nvPr>
            <p:ph type="title"/>
          </p:nvPr>
        </p:nvSpPr>
        <p:spPr bwMode="auto">
          <a:xfrm>
            <a:off x="838200" y="689352"/>
            <a:ext cx="6360716"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urier New" panose="02070309020205020404" pitchFamily="49" charset="0"/>
              </a:rPr>
              <a:t>from</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err="1">
                <a:ln>
                  <a:noFill/>
                </a:ln>
                <a:solidFill>
                  <a:srgbClr val="0000FF"/>
                </a:solidFill>
                <a:effectLst/>
                <a:latin typeface="Courier New" panose="02070309020205020404" pitchFamily="49" charset="0"/>
              </a:rPr>
              <a:t>sklearn.linear_model</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a:ln>
                  <a:noFill/>
                </a:ln>
                <a:solidFill>
                  <a:srgbClr val="008000"/>
                </a:solidFill>
                <a:effectLst/>
                <a:latin typeface="Courier New" panose="02070309020205020404" pitchFamily="49" charset="0"/>
              </a:rPr>
              <a:t>import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chemeClr val="tx1"/>
                </a:solidFill>
                <a:effectLst/>
                <a:latin typeface="Arial" panose="020B0604020202020204" pitchFamily="34" charset="0"/>
              </a:rPr>
              <a:t>Lasso</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4AF6F5F-DD69-4047-A011-D41007BCC8C6}"/>
              </a:ext>
            </a:extLst>
          </p:cNvPr>
          <p:cNvSpPr>
            <a:spLocks noGrp="1" noChangeArrowheads="1"/>
          </p:cNvSpPr>
          <p:nvPr>
            <p:ph idx="1"/>
          </p:nvPr>
        </p:nvSpPr>
        <p:spPr bwMode="auto">
          <a:xfrm>
            <a:off x="838200" y="3663186"/>
            <a:ext cx="5921493"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urier New" panose="02070309020205020404" pitchFamily="49" charset="0"/>
              </a:rPr>
              <a:t>from</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err="1">
                <a:ln>
                  <a:noFill/>
                </a:ln>
                <a:solidFill>
                  <a:srgbClr val="0000FF"/>
                </a:solidFill>
                <a:effectLst/>
                <a:latin typeface="Courier New" panose="02070309020205020404" pitchFamily="49" charset="0"/>
              </a:rPr>
              <a:t>sklearn.metrics</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1" i="0" u="none" strike="noStrike" cap="none" normalizeH="0" baseline="0" dirty="0">
                <a:ln>
                  <a:noFill/>
                </a:ln>
                <a:solidFill>
                  <a:srgbClr val="008000"/>
                </a:solidFill>
                <a:effectLst/>
                <a:latin typeface="Courier New" panose="02070309020205020404" pitchFamily="49" charset="0"/>
              </a:rPr>
              <a:t>import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chemeClr val="tx1"/>
                </a:solidFill>
                <a:effectLst/>
                <a:latin typeface="Arial" panose="020B0604020202020204" pitchFamily="34" charset="0"/>
              </a:rPr>
              <a:t>r2_score</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1295AF7-4A0C-4059-8728-7BD699C0278F}"/>
              </a:ext>
            </a:extLst>
          </p:cNvPr>
          <p:cNvSpPr>
            <a:spLocks noChangeArrowheads="1"/>
          </p:cNvSpPr>
          <p:nvPr/>
        </p:nvSpPr>
        <p:spPr bwMode="auto">
          <a:xfrm>
            <a:off x="838200" y="1208821"/>
            <a:ext cx="6391173"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model</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chemeClr val="tx1"/>
                </a:solidFill>
                <a:effectLst/>
                <a:latin typeface="Arial" panose="020B0604020202020204" pitchFamily="34" charset="0"/>
              </a:rPr>
              <a:t>Lasso</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latin typeface="Arial" panose="020B0604020202020204" pitchFamily="34" charset="0"/>
              </a:rPr>
              <a:t>alpha</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Courier New" panose="02070309020205020404" pitchFamily="49" charset="0"/>
              </a:rPr>
              <a:t>0.1</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latin typeface="Arial" panose="020B0604020202020204" pitchFamily="34" charset="0"/>
              </a:rPr>
              <a:t>normalize</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1" i="0" u="none" strike="noStrike" cap="none" normalizeH="0" baseline="0" dirty="0">
                <a:ln>
                  <a:noFill/>
                </a:ln>
                <a:solidFill>
                  <a:srgbClr val="008000"/>
                </a:solidFill>
                <a:effectLst/>
                <a:latin typeface="Courier New" panose="02070309020205020404" pitchFamily="49" charset="0"/>
              </a:rPr>
              <a:t>True</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5AE72C9-D83A-4D26-A004-FEDFB80BA5CC}"/>
              </a:ext>
            </a:extLst>
          </p:cNvPr>
          <p:cNvSpPr>
            <a:spLocks noChangeArrowheads="1"/>
          </p:cNvSpPr>
          <p:nvPr/>
        </p:nvSpPr>
        <p:spPr bwMode="auto">
          <a:xfrm>
            <a:off x="838200" y="1762107"/>
            <a:ext cx="3398366"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Arial" panose="020B0604020202020204" pitchFamily="34" charset="0"/>
              </a:rPr>
              <a:t>model</a:t>
            </a:r>
            <a:r>
              <a:rPr kumimoji="0" lang="en-US" altLang="en-US" sz="2200" b="0" i="0" u="none" strike="noStrike" cap="none" normalizeH="0" baseline="0" dirty="0" err="1">
                <a:ln>
                  <a:noFill/>
                </a:ln>
                <a:solidFill>
                  <a:srgbClr val="666666"/>
                </a:solidFill>
                <a:effectLst/>
                <a:latin typeface="Arial" panose="020B0604020202020204" pitchFamily="34"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fit</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X_train</a:t>
            </a:r>
            <a:r>
              <a:rPr kumimoji="0" lang="en-US" altLang="en-US" sz="2200" b="0" i="0" u="none" strike="noStrike" cap="none" normalizeH="0" baseline="0" dirty="0" err="1">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y_train</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C629C9C-FFA8-4401-AB75-4C3050547894}"/>
              </a:ext>
            </a:extLst>
          </p:cNvPr>
          <p:cNvSpPr>
            <a:spLocks noChangeArrowheads="1"/>
          </p:cNvSpPr>
          <p:nvPr/>
        </p:nvSpPr>
        <p:spPr bwMode="auto">
          <a:xfrm>
            <a:off x="838200" y="2315393"/>
            <a:ext cx="4283224"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Arial" panose="020B0604020202020204" pitchFamily="34" charset="0"/>
              </a:rPr>
              <a:t>y_pred</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a:ln>
                  <a:noFill/>
                </a:ln>
                <a:solidFill>
                  <a:srgbClr val="666666"/>
                </a:solidFill>
                <a:effectLst/>
                <a:latin typeface="Arial" panose="020B0604020202020204" pitchFamily="34" charset="0"/>
              </a:rPr>
              <a:t>=</a:t>
            </a:r>
            <a:r>
              <a:rPr kumimoji="0" lang="en-US" altLang="en-US" sz="2200" b="0" i="0" u="none" strike="noStrike" cap="none" normalizeH="0" baseline="0" dirty="0">
                <a:ln>
                  <a:noFill/>
                </a:ln>
                <a:solidFill>
                  <a:srgbClr val="333333"/>
                </a:solidFill>
                <a:effectLst/>
                <a:latin typeface="Courier New" panose="02070309020205020404" pitchFamily="49" charset="0"/>
              </a:rPr>
              <a:t> </a:t>
            </a:r>
            <a:r>
              <a:rPr kumimoji="0" lang="en-US" altLang="en-US" sz="2200" b="0" i="0" u="none" strike="noStrike" cap="none" normalizeH="0" baseline="0" dirty="0" err="1">
                <a:ln>
                  <a:noFill/>
                </a:ln>
                <a:solidFill>
                  <a:schemeClr val="tx1"/>
                </a:solidFill>
                <a:effectLst/>
                <a:latin typeface="Arial" panose="020B0604020202020204" pitchFamily="34" charset="0"/>
              </a:rPr>
              <a:t>model</a:t>
            </a:r>
            <a:r>
              <a:rPr kumimoji="0" lang="en-US" altLang="en-US" sz="2200" b="0" i="0" u="none" strike="noStrike" cap="none" normalizeH="0" baseline="0" dirty="0" err="1">
                <a:ln>
                  <a:noFill/>
                </a:ln>
                <a:solidFill>
                  <a:srgbClr val="666666"/>
                </a:solidFill>
                <a:effectLst/>
                <a:latin typeface="Arial" panose="020B0604020202020204" pitchFamily="34"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predict</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X_test</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239CA00-0352-44CB-A596-E0CA2B6767EF}"/>
              </a:ext>
            </a:extLst>
          </p:cNvPr>
          <p:cNvSpPr>
            <a:spLocks noChangeArrowheads="1"/>
          </p:cNvSpPr>
          <p:nvPr/>
        </p:nvSpPr>
        <p:spPr bwMode="auto">
          <a:xfrm>
            <a:off x="838200" y="4235875"/>
            <a:ext cx="3305392"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r2_score</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y_test</a:t>
            </a:r>
            <a:r>
              <a:rPr kumimoji="0" lang="en-US" altLang="en-US" sz="2200" b="0" i="0" u="none" strike="noStrike" cap="none" normalizeH="0" baseline="0" dirty="0" err="1">
                <a:ln>
                  <a:noFill/>
                </a:ln>
                <a:solidFill>
                  <a:srgbClr val="333333"/>
                </a:solidFill>
                <a:effectLst/>
                <a:latin typeface="Courier New" panose="02070309020205020404" pitchFamily="49" charset="0"/>
              </a:rPr>
              <a:t>,</a:t>
            </a:r>
            <a:r>
              <a:rPr kumimoji="0" lang="en-US" altLang="en-US" sz="2200" b="0" i="0" u="none" strike="noStrike" cap="none" normalizeH="0" baseline="0" dirty="0" err="1">
                <a:ln>
                  <a:noFill/>
                </a:ln>
                <a:solidFill>
                  <a:schemeClr val="tx1"/>
                </a:solidFill>
                <a:effectLst/>
                <a:latin typeface="Arial" panose="020B0604020202020204" pitchFamily="34" charset="0"/>
              </a:rPr>
              <a:t>y_pred</a:t>
            </a:r>
            <a:r>
              <a:rPr kumimoji="0" lang="en-US" altLang="en-US" sz="2200" b="0" i="0" u="none" strike="noStrike" cap="none" normalizeH="0" baseline="0" dirty="0">
                <a:ln>
                  <a:noFill/>
                </a:ln>
                <a:solidFill>
                  <a:srgbClr val="333333"/>
                </a:solidFill>
                <a:effectLst/>
                <a:latin typeface="Courier New" panose="020703090202050204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2639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TotalTime>
  <Words>377</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Calibri</vt:lpstr>
      <vt:lpstr>Calibri Light</vt:lpstr>
      <vt:lpstr>Courier New</vt:lpstr>
      <vt:lpstr>Retrospect</vt:lpstr>
      <vt:lpstr>LASSO REGRESSION</vt:lpstr>
      <vt:lpstr>Lasso regression is a type of linear regression that uses shrinkage. Shrinkage is where data values are shrunk towards a central point, like the mean. The lasso procedure encourages simple, sparse models (i.e. models with fewer parameters). ... The acronym “LASSO” stands for Least Absolute Shrinkage and Selection Operator</vt:lpstr>
      <vt:lpstr>RIDGE REGRESSION</vt:lpstr>
      <vt:lpstr>The difference between ridge and lasso regression is that it tends to make coefficients to absolute zero as compared to Ridge which never sets the value of coefficient to absolute zero  Y = mX + C + λ(m)^2</vt:lpstr>
      <vt:lpstr>X = df2.iloc[:,:].values  y = df2.iloc[:,].values </vt:lpstr>
      <vt:lpstr>from sklearn.linear_model import Lasso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LASSO REGRESSION</dc:title>
  <dc:creator>akhileshdesai21@outlook.com</dc:creator>
  <cp:lastModifiedBy>akhileshdesai21@outlook.com</cp:lastModifiedBy>
  <cp:revision>1</cp:revision>
  <dcterms:created xsi:type="dcterms:W3CDTF">2021-10-29T09:35:40Z</dcterms:created>
  <dcterms:modified xsi:type="dcterms:W3CDTF">2021-10-29T09:38:42Z</dcterms:modified>
</cp:coreProperties>
</file>