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A5516-CEB3-4F6E-8583-869D791F9BBF}" v="306" dt="2021-08-31T09:57:15.687"/>
    <p1510:client id="{2EB9C954-5C4A-4EDE-A60A-FC15FB9A9B27}" v="2627" dt="2021-08-31T09:37:51.802"/>
    <p1510:client id="{815D1B5B-D200-48FF-8A56-22111D6C7ED0}" v="63" dt="2021-09-15T15:47:48.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8679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6698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6066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1097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69297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8472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9/15/2021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9067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3894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9/15/2021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8964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234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6616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9/15/2021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43752967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8"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9"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6"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8"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0"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 name="Rectangle 35">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47" name="Rectangle 6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0485" y="841375"/>
            <a:ext cx="6230857" cy="1230570"/>
          </a:xfrm>
        </p:spPr>
        <p:txBody>
          <a:bodyPr vert="horz" lIns="228600" tIns="228600" rIns="228600" bIns="228600" rtlCol="0" anchor="t">
            <a:normAutofit/>
          </a:bodyPr>
          <a:lstStyle/>
          <a:p>
            <a:pPr algn="l">
              <a:lnSpc>
                <a:spcPct val="85000"/>
              </a:lnSpc>
            </a:pPr>
            <a:r>
              <a:rPr lang="en-US" sz="2800" dirty="0"/>
              <a:t>Pro</a:t>
            </a:r>
            <a:br>
              <a:rPr lang="en-US" sz="2800" dirty="0"/>
            </a:br>
            <a:endParaRPr lang="en-US" sz="2800">
              <a:solidFill>
                <a:schemeClr val="accent1"/>
              </a:solidFill>
            </a:endParaRPr>
          </a:p>
        </p:txBody>
      </p:sp>
      <p:sp>
        <p:nvSpPr>
          <p:cNvPr id="149" name="Isosceles Triangle 62">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p:cNvSpPr>
            <a:spLocks noGrp="1"/>
          </p:cNvSpPr>
          <p:nvPr>
            <p:ph type="subTitle" idx="1"/>
          </p:nvPr>
        </p:nvSpPr>
        <p:spPr>
          <a:xfrm>
            <a:off x="2880487" y="2249046"/>
            <a:ext cx="6123783" cy="3802762"/>
          </a:xfrm>
        </p:spPr>
        <p:txBody>
          <a:bodyPr vert="horz" lIns="91440" tIns="45720" rIns="91440" bIns="45720" rtlCol="0" anchor="t">
            <a:normAutofit/>
          </a:bodyPr>
          <a:lstStyle/>
          <a:p>
            <a:pPr algn="l">
              <a:lnSpc>
                <a:spcPct val="120000"/>
              </a:lnSpc>
            </a:pPr>
            <a:r>
              <a:rPr lang="en-US" dirty="0">
                <a:solidFill>
                  <a:schemeClr val="tx1"/>
                </a:solidFill>
              </a:rPr>
              <a:t>1) What is probability?</a:t>
            </a:r>
            <a:endParaRPr lang="en-US">
              <a:solidFill>
                <a:schemeClr val="tx1"/>
              </a:solidFill>
            </a:endParaRPr>
          </a:p>
          <a:p>
            <a:pPr marL="342900" indent="-228600" algn="l">
              <a:lnSpc>
                <a:spcPct val="120000"/>
              </a:lnSpc>
              <a:buFont typeface="Wingdings" panose="05000000000000000000" pitchFamily="2" charset="2"/>
              <a:buChar char="§"/>
            </a:pPr>
            <a:r>
              <a:rPr lang="en-US" dirty="0">
                <a:solidFill>
                  <a:schemeClr val="tx1"/>
                </a:solidFill>
              </a:rPr>
              <a:t>A probability is a number that reflects the chance      or likelihood that a particular event will occur. </a:t>
            </a:r>
          </a:p>
          <a:p>
            <a:pPr marL="342900" indent="-228600" algn="l">
              <a:lnSpc>
                <a:spcPct val="120000"/>
              </a:lnSpc>
              <a:buFont typeface="Wingdings" panose="05000000000000000000" pitchFamily="2" charset="2"/>
              <a:buChar char="§"/>
            </a:pPr>
            <a:r>
              <a:rPr lang="en-US" dirty="0">
                <a:solidFill>
                  <a:schemeClr val="tx1"/>
                </a:solidFill>
              </a:rPr>
              <a:t>Probability ranges between 0 to 1</a:t>
            </a:r>
          </a:p>
          <a:p>
            <a:pPr marL="342900" indent="-228600" algn="l">
              <a:lnSpc>
                <a:spcPct val="120000"/>
              </a:lnSpc>
              <a:buFont typeface="Wingdings" panose="05000000000000000000" pitchFamily="2" charset="2"/>
              <a:buChar char="§"/>
            </a:pPr>
            <a:r>
              <a:rPr lang="en-US" dirty="0">
                <a:solidFill>
                  <a:schemeClr val="tx1"/>
                </a:solidFill>
              </a:rPr>
              <a:t>Where 0 is impossibility and 1 indicates </a:t>
            </a:r>
            <a:r>
              <a:rPr lang="en-US" dirty="0" err="1">
                <a:solidFill>
                  <a:schemeClr val="tx1"/>
                </a:solidFill>
              </a:rPr>
              <a:t>certainity</a:t>
            </a:r>
            <a:endParaRPr lang="en-US" dirty="0">
              <a:solidFill>
                <a:schemeClr val="tx1"/>
              </a:solidFill>
            </a:endParaRPr>
          </a:p>
          <a:p>
            <a:pPr marL="342900" indent="-228600" algn="l">
              <a:lnSpc>
                <a:spcPct val="120000"/>
              </a:lnSpc>
              <a:buFont typeface="Wingdings" panose="05000000000000000000" pitchFamily="2" charset="2"/>
              <a:buChar char="§"/>
            </a:pPr>
            <a:r>
              <a:rPr lang="en-US" dirty="0">
                <a:solidFill>
                  <a:schemeClr val="tx1"/>
                </a:solidFill>
              </a:rPr>
              <a:t>Probability = ways/outcome</a:t>
            </a:r>
          </a:p>
          <a:p>
            <a:pPr marL="342900" indent="-228600" algn="l">
              <a:lnSpc>
                <a:spcPct val="120000"/>
              </a:lnSpc>
              <a:buFont typeface="Wingdings" panose="05000000000000000000" pitchFamily="2" charset="2"/>
              <a:buChar char="§"/>
            </a:pPr>
            <a:endParaRPr lang="en-US" dirty="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p:txBody>
      </p:sp>
      <p:sp>
        <p:nvSpPr>
          <p:cNvPr id="4" name="TextBox 3">
            <a:extLst>
              <a:ext uri="{FF2B5EF4-FFF2-40B4-BE49-F238E27FC236}">
                <a16:creationId xmlns:a16="http://schemas.microsoft.com/office/drawing/2014/main" id="{3CA7E01D-2BA2-46C0-AE8B-7535511F26E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0"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5"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6"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0"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01"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2"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4" name="Rectangle 35">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37">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3"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27" name="Rectangle 6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0485" y="841375"/>
            <a:ext cx="6230857" cy="1230570"/>
          </a:xfrm>
        </p:spPr>
        <p:txBody>
          <a:bodyPr vert="horz" lIns="228600" tIns="228600" rIns="228600" bIns="228600" rtlCol="0" anchor="t">
            <a:normAutofit/>
          </a:bodyPr>
          <a:lstStyle/>
          <a:p>
            <a:pPr algn="l">
              <a:lnSpc>
                <a:spcPct val="85000"/>
              </a:lnSpc>
            </a:pPr>
            <a:r>
              <a:rPr lang="en-US" sz="2800">
                <a:solidFill>
                  <a:schemeClr val="accent1"/>
                </a:solidFill>
              </a:rPr>
              <a:t> </a:t>
            </a:r>
            <a:br>
              <a:rPr lang="en-US" sz="2800">
                <a:solidFill>
                  <a:schemeClr val="accent1"/>
                </a:solidFill>
              </a:rPr>
            </a:br>
            <a:endParaRPr lang="en-US" sz="2800">
              <a:solidFill>
                <a:schemeClr val="accent1"/>
              </a:solidFill>
            </a:endParaRPr>
          </a:p>
        </p:txBody>
      </p:sp>
      <p:sp>
        <p:nvSpPr>
          <p:cNvPr id="128" name="Isosceles Triangle 62">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p:cNvSpPr>
            <a:spLocks noGrp="1"/>
          </p:cNvSpPr>
          <p:nvPr>
            <p:ph type="subTitle" idx="1"/>
          </p:nvPr>
        </p:nvSpPr>
        <p:spPr>
          <a:xfrm>
            <a:off x="2932679" y="1142580"/>
            <a:ext cx="6123783" cy="3802762"/>
          </a:xfrm>
        </p:spPr>
        <p:txBody>
          <a:bodyPr vert="horz" lIns="91440" tIns="45720" rIns="91440" bIns="45720" rtlCol="0" anchor="t">
            <a:noAutofit/>
          </a:bodyPr>
          <a:lstStyle/>
          <a:p>
            <a:pPr algn="l">
              <a:lnSpc>
                <a:spcPct val="120000"/>
              </a:lnSpc>
            </a:pPr>
            <a:r>
              <a:rPr lang="en-US" dirty="0">
                <a:solidFill>
                  <a:schemeClr val="tx1"/>
                </a:solidFill>
              </a:rPr>
              <a:t>2) Define mutual exclusive and mutual inclusive events.</a:t>
            </a:r>
            <a:endParaRPr lang="en-US"/>
          </a:p>
          <a:p>
            <a:pPr marL="342900" indent="-228600" algn="l">
              <a:lnSpc>
                <a:spcPct val="120000"/>
              </a:lnSpc>
              <a:buFont typeface="Wingdings" panose="05000000000000000000" pitchFamily="2" charset="2"/>
              <a:buChar char="§"/>
            </a:pPr>
            <a:r>
              <a:rPr lang="en-US" dirty="0">
                <a:solidFill>
                  <a:schemeClr val="tx1"/>
                </a:solidFill>
              </a:rPr>
              <a:t>Mutual Exclusive Event: mutually exclusive events are the events if they cannot both occur at the same time. </a:t>
            </a:r>
          </a:p>
          <a:p>
            <a:pPr indent="-228600" algn="l">
              <a:lnSpc>
                <a:spcPct val="120000"/>
              </a:lnSpc>
              <a:buFont typeface="Wingdings" panose="05000000000000000000" pitchFamily="2" charset="2"/>
              <a:buChar char="§"/>
            </a:pPr>
            <a:r>
              <a:rPr lang="en-US" dirty="0">
                <a:solidFill>
                  <a:schemeClr val="tx1"/>
                </a:solidFill>
              </a:rPr>
              <a:t>     For ex : the outcomes of a single coin toss, which can result in either heads or tails, but not both.</a:t>
            </a:r>
          </a:p>
          <a:p>
            <a:pPr indent="-228600" algn="l">
              <a:lnSpc>
                <a:spcPct val="120000"/>
              </a:lnSpc>
              <a:buFont typeface="Wingdings" panose="05000000000000000000" pitchFamily="2" charset="2"/>
              <a:buChar char="§"/>
            </a:pPr>
            <a:r>
              <a:rPr lang="en-US" dirty="0">
                <a:solidFill>
                  <a:schemeClr val="tx1"/>
                </a:solidFill>
              </a:rPr>
              <a:t>     P(A or B)=P(A)+P(B)</a:t>
            </a:r>
          </a:p>
          <a:p>
            <a:pPr marL="342900" indent="-228600" algn="l">
              <a:lnSpc>
                <a:spcPct val="120000"/>
              </a:lnSpc>
              <a:buFont typeface="Wingdings" panose="05000000000000000000" pitchFamily="2" charset="2"/>
              <a:buChar char="§"/>
            </a:pPr>
            <a:r>
              <a:rPr lang="en-US" dirty="0">
                <a:solidFill>
                  <a:schemeClr val="tx1"/>
                </a:solidFill>
              </a:rPr>
              <a:t>Mutually inclusive events allow both events to happen at the        same time or occur in a single trial.</a:t>
            </a:r>
          </a:p>
          <a:p>
            <a:pPr indent="-228600" algn="l">
              <a:lnSpc>
                <a:spcPct val="120000"/>
              </a:lnSpc>
              <a:buFont typeface="Wingdings" panose="05000000000000000000" pitchFamily="2" charset="2"/>
              <a:buChar char="§"/>
            </a:pPr>
            <a:r>
              <a:rPr lang="en-US" dirty="0">
                <a:solidFill>
                  <a:schemeClr val="tx1"/>
                </a:solidFill>
              </a:rPr>
              <a:t>     P(A or B) = P(A) + P(B) - P(A ∩ B)</a:t>
            </a:r>
          </a:p>
          <a:p>
            <a:pPr indent="-228600" algn="l">
              <a:lnSpc>
                <a:spcPct val="120000"/>
              </a:lnSpc>
              <a:buFont typeface="Wingdings" panose="05000000000000000000" pitchFamily="2" charset="2"/>
              <a:buChar char="§"/>
            </a:pPr>
            <a:endParaRPr lang="en-US" dirty="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p:txBody>
      </p:sp>
    </p:spTree>
    <p:extLst>
      <p:ext uri="{BB962C8B-B14F-4D97-AF65-F5344CB8AC3E}">
        <p14:creationId xmlns:p14="http://schemas.microsoft.com/office/powerpoint/2010/main" val="45376870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6"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0"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1"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2"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2"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3"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7"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58"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59"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61" name="Rectangle 35">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2" name="Group 37">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3"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5"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6"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7"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8"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9"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3"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4"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5"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6"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8"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9"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80"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84" name="Rectangle 6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0485" y="841375"/>
            <a:ext cx="6230857" cy="1230570"/>
          </a:xfrm>
        </p:spPr>
        <p:txBody>
          <a:bodyPr vert="horz" lIns="228600" tIns="228600" rIns="228600" bIns="228600" rtlCol="0" anchor="t">
            <a:normAutofit/>
          </a:bodyPr>
          <a:lstStyle/>
          <a:p>
            <a:pPr algn="l">
              <a:lnSpc>
                <a:spcPct val="85000"/>
              </a:lnSpc>
            </a:pPr>
            <a:r>
              <a:rPr lang="en-US" sz="2800">
                <a:solidFill>
                  <a:schemeClr val="accent1"/>
                </a:solidFill>
              </a:rPr>
              <a:t> </a:t>
            </a:r>
            <a:br>
              <a:rPr lang="en-US" sz="2800">
                <a:solidFill>
                  <a:schemeClr val="accent1"/>
                </a:solidFill>
              </a:rPr>
            </a:br>
            <a:endParaRPr lang="en-US" sz="2800">
              <a:solidFill>
                <a:schemeClr val="accent1"/>
              </a:solidFill>
            </a:endParaRPr>
          </a:p>
        </p:txBody>
      </p:sp>
      <p:sp>
        <p:nvSpPr>
          <p:cNvPr id="185" name="Isosceles Triangle 62">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p:cNvSpPr>
            <a:spLocks noGrp="1"/>
          </p:cNvSpPr>
          <p:nvPr>
            <p:ph type="subTitle" idx="1"/>
          </p:nvPr>
        </p:nvSpPr>
        <p:spPr>
          <a:xfrm>
            <a:off x="2598652" y="516279"/>
            <a:ext cx="8722932" cy="6214022"/>
          </a:xfrm>
        </p:spPr>
        <p:txBody>
          <a:bodyPr vert="horz" lIns="91440" tIns="45720" rIns="91440" bIns="45720" rtlCol="0" anchor="t">
            <a:normAutofit/>
          </a:bodyPr>
          <a:lstStyle/>
          <a:p>
            <a:pPr algn="l">
              <a:lnSpc>
                <a:spcPct val="110000"/>
              </a:lnSpc>
            </a:pPr>
            <a:r>
              <a:rPr lang="en-US" dirty="0">
                <a:solidFill>
                  <a:schemeClr val="tx1"/>
                </a:solidFill>
              </a:rPr>
              <a:t>3) Define independent and dependent events.</a:t>
            </a:r>
          </a:p>
          <a:p>
            <a:pPr marL="342900" indent="-228600" algn="l">
              <a:lnSpc>
                <a:spcPct val="110000"/>
              </a:lnSpc>
              <a:buFont typeface="Wingdings" panose="05000000000000000000" pitchFamily="2" charset="2"/>
              <a:buChar char="§"/>
            </a:pPr>
            <a:r>
              <a:rPr lang="en-US" dirty="0">
                <a:solidFill>
                  <a:schemeClr val="tx1"/>
                </a:solidFill>
              </a:rPr>
              <a:t>Two events are independent if the outcome or occurrence of the first does not affects the outcome or occurrence of the second .</a:t>
            </a:r>
          </a:p>
          <a:p>
            <a:pPr indent="-228600" algn="l">
              <a:lnSpc>
                <a:spcPct val="110000"/>
              </a:lnSpc>
              <a:buFont typeface="Wingdings" panose="05000000000000000000" pitchFamily="2" charset="2"/>
              <a:buChar char="§"/>
            </a:pPr>
            <a:r>
              <a:rPr lang="en-US" dirty="0">
                <a:solidFill>
                  <a:schemeClr val="tx1"/>
                </a:solidFill>
              </a:rPr>
              <a:t>     When two events, A and B, are independent, the probability of both                 occurring is: P(A and B)  =  P(A) · P(B)</a:t>
            </a:r>
          </a:p>
          <a:p>
            <a:pPr marL="342900" indent="-228600" algn="l">
              <a:lnSpc>
                <a:spcPct val="110000"/>
              </a:lnSpc>
              <a:buFont typeface="Wingdings" panose="05000000000000000000" pitchFamily="2" charset="2"/>
              <a:buChar char="§"/>
            </a:pPr>
            <a:r>
              <a:rPr lang="en-US" dirty="0">
                <a:solidFill>
                  <a:schemeClr val="tx1"/>
                </a:solidFill>
              </a:rPr>
              <a:t>Example:</a:t>
            </a:r>
          </a:p>
          <a:p>
            <a:pPr indent="-228600" algn="l">
              <a:lnSpc>
                <a:spcPct val="110000"/>
              </a:lnSpc>
              <a:buFont typeface="Wingdings" panose="05000000000000000000" pitchFamily="2" charset="2"/>
              <a:buChar char="§"/>
            </a:pPr>
            <a:r>
              <a:rPr lang="en-US" dirty="0">
                <a:solidFill>
                  <a:schemeClr val="tx1"/>
                </a:solidFill>
              </a:rPr>
              <a:t>     If You flip a coin and get a head and you flip a second coin and get a tail.           The two coins don’t influence each other.</a:t>
            </a:r>
          </a:p>
          <a:p>
            <a:pPr marL="342900" indent="-228600" algn="l">
              <a:lnSpc>
                <a:spcPct val="110000"/>
              </a:lnSpc>
              <a:buFont typeface="Wingdings" panose="05000000000000000000" pitchFamily="2" charset="2"/>
              <a:buChar char="§"/>
            </a:pPr>
            <a:r>
              <a:rPr lang="en-US" dirty="0">
                <a:solidFill>
                  <a:schemeClr val="tx1"/>
                </a:solidFill>
              </a:rPr>
              <a:t>Two events are dependent if the outcome or occurrence of the first affects the outcome or occurrence of the second so that </a:t>
            </a:r>
          </a:p>
          <a:p>
            <a:pPr indent="-228600" algn="l">
              <a:lnSpc>
                <a:spcPct val="110000"/>
              </a:lnSpc>
              <a:buFont typeface="Wingdings" panose="05000000000000000000" pitchFamily="2" charset="2"/>
              <a:buChar char="§"/>
            </a:pPr>
            <a:r>
              <a:rPr lang="en-US" dirty="0">
                <a:solidFill>
                  <a:schemeClr val="tx1"/>
                </a:solidFill>
              </a:rPr>
              <a:t>     the probability is changed. </a:t>
            </a:r>
          </a:p>
          <a:p>
            <a:pPr indent="-228600" algn="l">
              <a:lnSpc>
                <a:spcPct val="110000"/>
              </a:lnSpc>
              <a:buFont typeface="Wingdings" panose="05000000000000000000" pitchFamily="2" charset="2"/>
              <a:buChar char="§"/>
            </a:pPr>
            <a:r>
              <a:rPr lang="en-US" dirty="0">
                <a:solidFill>
                  <a:schemeClr val="tx1"/>
                </a:solidFill>
              </a:rPr>
              <a:t>     When two events, A and B, are dependent, the probability of both                     occurring is: P(A and B)  =  P(A) · P(B/A)</a:t>
            </a:r>
          </a:p>
          <a:p>
            <a:pPr indent="-228600" algn="l">
              <a:lnSpc>
                <a:spcPct val="110000"/>
              </a:lnSpc>
              <a:buFont typeface="Wingdings" panose="05000000000000000000" pitchFamily="2" charset="2"/>
              <a:buChar char="§"/>
            </a:pPr>
            <a:endParaRPr lang="en-US" dirty="0">
              <a:solidFill>
                <a:schemeClr val="tx1"/>
              </a:solidFill>
            </a:endParaRPr>
          </a:p>
          <a:p>
            <a:pPr indent="-228600" algn="l">
              <a:lnSpc>
                <a:spcPct val="110000"/>
              </a:lnSpc>
              <a:buFont typeface="Wingdings" panose="05000000000000000000" pitchFamily="2" charset="2"/>
              <a:buChar char="§"/>
            </a:pPr>
            <a:endParaRPr lang="en-US" sz="1200">
              <a:solidFill>
                <a:schemeClr val="tx1"/>
              </a:solidFill>
            </a:endParaRPr>
          </a:p>
          <a:p>
            <a:pPr indent="-228600" algn="l">
              <a:lnSpc>
                <a:spcPct val="110000"/>
              </a:lnSpc>
              <a:buFont typeface="Wingdings" panose="05000000000000000000" pitchFamily="2" charset="2"/>
              <a:buChar char="§"/>
            </a:pPr>
            <a:endParaRPr lang="en-US" sz="1200">
              <a:solidFill>
                <a:schemeClr val="tx1"/>
              </a:solidFill>
            </a:endParaRPr>
          </a:p>
          <a:p>
            <a:pPr indent="-228600" algn="l">
              <a:lnSpc>
                <a:spcPct val="110000"/>
              </a:lnSpc>
              <a:buFont typeface="Wingdings" panose="05000000000000000000" pitchFamily="2" charset="2"/>
              <a:buChar char="§"/>
            </a:pPr>
            <a:endParaRPr lang="en-US" sz="1200">
              <a:solidFill>
                <a:schemeClr val="tx1"/>
              </a:solidFill>
            </a:endParaRPr>
          </a:p>
          <a:p>
            <a:pPr indent="-228600" algn="l">
              <a:lnSpc>
                <a:spcPct val="110000"/>
              </a:lnSpc>
              <a:buFont typeface="Wingdings" panose="05000000000000000000" pitchFamily="2" charset="2"/>
              <a:buChar char="§"/>
            </a:pPr>
            <a:endParaRPr lang="en-US" sz="1200">
              <a:solidFill>
                <a:schemeClr val="tx1"/>
              </a:solidFill>
            </a:endParaRPr>
          </a:p>
          <a:p>
            <a:pPr indent="-228600" algn="l">
              <a:lnSpc>
                <a:spcPct val="110000"/>
              </a:lnSpc>
              <a:buFont typeface="Wingdings" panose="05000000000000000000" pitchFamily="2" charset="2"/>
              <a:buChar char="§"/>
            </a:pPr>
            <a:endParaRPr lang="en-US" sz="1200">
              <a:solidFill>
                <a:schemeClr val="tx1"/>
              </a:solidFill>
            </a:endParaRPr>
          </a:p>
          <a:p>
            <a:pPr indent="-228600" algn="l">
              <a:lnSpc>
                <a:spcPct val="110000"/>
              </a:lnSpc>
              <a:buFont typeface="Wingdings" panose="05000000000000000000" pitchFamily="2" charset="2"/>
              <a:buChar char="§"/>
            </a:pPr>
            <a:endParaRPr lang="en-US" sz="1200">
              <a:solidFill>
                <a:schemeClr val="tx1"/>
              </a:solidFill>
            </a:endParaRPr>
          </a:p>
        </p:txBody>
      </p:sp>
    </p:spTree>
    <p:extLst>
      <p:ext uri="{BB962C8B-B14F-4D97-AF65-F5344CB8AC3E}">
        <p14:creationId xmlns:p14="http://schemas.microsoft.com/office/powerpoint/2010/main" val="51973453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6"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8" name="Group 97">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9" name="Rectangle 98">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0"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3" name="Rectangle 102">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 name="Group 104">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1"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3"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128" name="Rectangle 127">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0485" y="841375"/>
            <a:ext cx="6230857" cy="1230570"/>
          </a:xfrm>
        </p:spPr>
        <p:txBody>
          <a:bodyPr vert="horz" lIns="228600" tIns="228600" rIns="228600" bIns="228600" rtlCol="0" anchor="t">
            <a:normAutofit/>
          </a:bodyPr>
          <a:lstStyle/>
          <a:p>
            <a:pPr algn="l">
              <a:lnSpc>
                <a:spcPct val="85000"/>
              </a:lnSpc>
            </a:pPr>
            <a:r>
              <a:rPr lang="en-US" sz="2800">
                <a:solidFill>
                  <a:schemeClr val="accent1"/>
                </a:solidFill>
              </a:rPr>
              <a:t> </a:t>
            </a:r>
            <a:br>
              <a:rPr lang="en-US" sz="2800">
                <a:solidFill>
                  <a:schemeClr val="accent1"/>
                </a:solidFill>
              </a:rPr>
            </a:br>
            <a:endParaRPr lang="en-US" sz="2800">
              <a:solidFill>
                <a:schemeClr val="accent1"/>
              </a:solidFill>
            </a:endParaRPr>
          </a:p>
        </p:txBody>
      </p:sp>
      <p:sp>
        <p:nvSpPr>
          <p:cNvPr id="130" name="Isosceles Triangle 129">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p:cNvSpPr>
            <a:spLocks noGrp="1"/>
          </p:cNvSpPr>
          <p:nvPr>
            <p:ph type="subTitle" idx="1"/>
          </p:nvPr>
        </p:nvSpPr>
        <p:spPr>
          <a:xfrm>
            <a:off x="2880487" y="1455731"/>
            <a:ext cx="7094550" cy="4596077"/>
          </a:xfrm>
        </p:spPr>
        <p:txBody>
          <a:bodyPr vert="horz" lIns="91440" tIns="45720" rIns="91440" bIns="45720" rtlCol="0" anchor="t">
            <a:normAutofit fontScale="92500" lnSpcReduction="20000"/>
          </a:bodyPr>
          <a:lstStyle/>
          <a:p>
            <a:pPr algn="l">
              <a:lnSpc>
                <a:spcPct val="110000"/>
              </a:lnSpc>
            </a:pPr>
            <a:r>
              <a:rPr lang="en-US" dirty="0">
                <a:solidFill>
                  <a:schemeClr val="tx1"/>
                </a:solidFill>
              </a:rPr>
              <a:t>4) Explain Conditional probability.</a:t>
            </a:r>
          </a:p>
          <a:p>
            <a:pPr marL="342900" indent="-228600" algn="l">
              <a:lnSpc>
                <a:spcPct val="110000"/>
              </a:lnSpc>
              <a:buFont typeface="Wingdings" panose="05000000000000000000" pitchFamily="2" charset="2"/>
              <a:buChar char="§"/>
            </a:pPr>
            <a:r>
              <a:rPr lang="en-US" dirty="0">
                <a:solidFill>
                  <a:schemeClr val="tx1"/>
                </a:solidFill>
              </a:rPr>
              <a:t>Conditional probability is the probability of an event occurring given that another event has already occurred.</a:t>
            </a:r>
          </a:p>
          <a:p>
            <a:pPr indent="-228600" algn="l">
              <a:lnSpc>
                <a:spcPct val="110000"/>
              </a:lnSpc>
              <a:buFont typeface="Wingdings" panose="05000000000000000000" pitchFamily="2" charset="2"/>
              <a:buChar char="§"/>
            </a:pPr>
            <a:r>
              <a:rPr lang="en-US" dirty="0">
                <a:solidFill>
                  <a:schemeClr val="tx1"/>
                </a:solidFill>
              </a:rPr>
              <a:t>     P(A/B) = P(A and B)/P(B)</a:t>
            </a:r>
          </a:p>
          <a:p>
            <a:pPr marL="342900" indent="-228600" algn="l">
              <a:lnSpc>
                <a:spcPct val="110000"/>
              </a:lnSpc>
              <a:buFont typeface="Wingdings" panose="05000000000000000000" pitchFamily="2" charset="2"/>
              <a:buChar char="§"/>
            </a:pPr>
            <a:r>
              <a:rPr lang="en-US" dirty="0">
                <a:solidFill>
                  <a:schemeClr val="tx1"/>
                </a:solidFill>
              </a:rPr>
              <a:t>Example: </a:t>
            </a:r>
          </a:p>
          <a:p>
            <a:pPr indent="-228600" algn="l">
              <a:lnSpc>
                <a:spcPct val="110000"/>
              </a:lnSpc>
              <a:buFont typeface="Wingdings" panose="05000000000000000000" pitchFamily="2" charset="2"/>
              <a:buChar char="§"/>
            </a:pPr>
            <a:r>
              <a:rPr lang="en-US" dirty="0">
                <a:solidFill>
                  <a:schemeClr val="tx1"/>
                </a:solidFill>
              </a:rPr>
              <a:t>     Probability that it is </a:t>
            </a:r>
            <a:r>
              <a:rPr lang="en-US" dirty="0" err="1">
                <a:solidFill>
                  <a:schemeClr val="tx1"/>
                </a:solidFill>
              </a:rPr>
              <a:t>friday</a:t>
            </a:r>
            <a:r>
              <a:rPr lang="en-US" dirty="0">
                <a:solidFill>
                  <a:schemeClr val="tx1"/>
                </a:solidFill>
              </a:rPr>
              <a:t> and that a student is absent is 0.03, since there are 5 school days in a week, the probability that is a </a:t>
            </a:r>
            <a:r>
              <a:rPr lang="en-US" dirty="0" err="1">
                <a:solidFill>
                  <a:schemeClr val="tx1"/>
                </a:solidFill>
              </a:rPr>
              <a:t>friday</a:t>
            </a:r>
            <a:r>
              <a:rPr lang="en-US" dirty="0">
                <a:solidFill>
                  <a:schemeClr val="tx1"/>
                </a:solidFill>
              </a:rPr>
              <a:t> is 0.2 what is probability that student is absent given that today is </a:t>
            </a:r>
            <a:r>
              <a:rPr lang="en-US" dirty="0" err="1">
                <a:solidFill>
                  <a:schemeClr val="tx1"/>
                </a:solidFill>
              </a:rPr>
              <a:t>friday</a:t>
            </a:r>
            <a:endParaRPr lang="en-US" dirty="0">
              <a:solidFill>
                <a:schemeClr val="tx1"/>
              </a:solidFill>
            </a:endParaRPr>
          </a:p>
          <a:p>
            <a:pPr indent="-228600" algn="l">
              <a:lnSpc>
                <a:spcPct val="110000"/>
              </a:lnSpc>
              <a:buFont typeface="Wingdings" panose="05000000000000000000" pitchFamily="2" charset="2"/>
              <a:buChar char="§"/>
            </a:pPr>
            <a:r>
              <a:rPr lang="en-US" dirty="0">
                <a:solidFill>
                  <a:schemeClr val="tx1"/>
                </a:solidFill>
              </a:rPr>
              <a:t>Sol: P(Absent/Friday) = P(Friday and Absent) / P(Friday)</a:t>
            </a:r>
          </a:p>
          <a:p>
            <a:pPr algn="l">
              <a:lnSpc>
                <a:spcPct val="110000"/>
              </a:lnSpc>
            </a:pPr>
            <a:r>
              <a:rPr lang="en-US" dirty="0">
                <a:solidFill>
                  <a:schemeClr val="tx1"/>
                </a:solidFill>
              </a:rPr>
              <a:t>                                       = 0.03/0.2</a:t>
            </a:r>
          </a:p>
          <a:p>
            <a:pPr algn="l">
              <a:lnSpc>
                <a:spcPct val="110000"/>
              </a:lnSpc>
            </a:pPr>
            <a:r>
              <a:rPr lang="en-US" dirty="0">
                <a:solidFill>
                  <a:schemeClr val="tx1"/>
                </a:solidFill>
              </a:rPr>
              <a:t>                                       = 0.15                                   </a:t>
            </a:r>
          </a:p>
          <a:p>
            <a:pPr algn="l">
              <a:lnSpc>
                <a:spcPct val="110000"/>
              </a:lnSpc>
            </a:pPr>
            <a:r>
              <a:rPr lang="en-US" dirty="0">
                <a:solidFill>
                  <a:schemeClr val="tx1"/>
                </a:solidFill>
              </a:rPr>
              <a:t>                                       = 15%</a:t>
            </a:r>
          </a:p>
          <a:p>
            <a:pPr algn="l">
              <a:lnSpc>
                <a:spcPct val="110000"/>
              </a:lnSpc>
            </a:pPr>
            <a:r>
              <a:rPr lang="en-US" sz="1100" dirty="0">
                <a:solidFill>
                  <a:schemeClr val="tx1"/>
                </a:solidFill>
              </a:rPr>
              <a:t>                                           </a:t>
            </a:r>
            <a:endParaRPr lang="en-US" sz="1100" u="sng">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p:txBody>
      </p:sp>
      <p:sp>
        <p:nvSpPr>
          <p:cNvPr id="4" name="TextBox 3">
            <a:extLst>
              <a:ext uri="{FF2B5EF4-FFF2-40B4-BE49-F238E27FC236}">
                <a16:creationId xmlns:a16="http://schemas.microsoft.com/office/drawing/2014/main" id="{4FFAB19E-FB81-41B4-859F-2543178DAB6D}"/>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8640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6"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8"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1" name="Rectangle 6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0485" y="841375"/>
            <a:ext cx="6230857" cy="1230570"/>
          </a:xfrm>
        </p:spPr>
        <p:txBody>
          <a:bodyPr vert="horz" lIns="228600" tIns="228600" rIns="228600" bIns="228600" rtlCol="0" anchor="t">
            <a:normAutofit/>
          </a:bodyPr>
          <a:lstStyle/>
          <a:p>
            <a:pPr algn="l">
              <a:lnSpc>
                <a:spcPct val="85000"/>
              </a:lnSpc>
            </a:pPr>
            <a:r>
              <a:rPr lang="en-US" sz="2800">
                <a:solidFill>
                  <a:schemeClr val="accent1"/>
                </a:solidFill>
              </a:rPr>
              <a:t> </a:t>
            </a:r>
            <a:br>
              <a:rPr lang="en-US" sz="2800">
                <a:solidFill>
                  <a:schemeClr val="accent1"/>
                </a:solidFill>
              </a:rPr>
            </a:br>
            <a:endParaRPr lang="en-US" sz="2800">
              <a:solidFill>
                <a:schemeClr val="accent1"/>
              </a:solidFill>
            </a:endParaRPr>
          </a:p>
        </p:txBody>
      </p:sp>
      <p:sp>
        <p:nvSpPr>
          <p:cNvPr id="63" name="Isosceles Triangle 62">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p:cNvSpPr>
            <a:spLocks noGrp="1"/>
          </p:cNvSpPr>
          <p:nvPr>
            <p:ph type="subTitle" idx="1"/>
          </p:nvPr>
        </p:nvSpPr>
        <p:spPr>
          <a:xfrm>
            <a:off x="2880487" y="1455731"/>
            <a:ext cx="6123783" cy="4596077"/>
          </a:xfrm>
        </p:spPr>
        <p:txBody>
          <a:bodyPr vert="horz" lIns="91440" tIns="45720" rIns="91440" bIns="45720" rtlCol="0" anchor="t">
            <a:normAutofit/>
          </a:bodyPr>
          <a:lstStyle/>
          <a:p>
            <a:pPr algn="l">
              <a:lnSpc>
                <a:spcPct val="120000"/>
              </a:lnSpc>
            </a:pPr>
            <a:r>
              <a:rPr lang="en-US" dirty="0">
                <a:solidFill>
                  <a:schemeClr val="tx1"/>
                </a:solidFill>
              </a:rPr>
              <a:t>5) Explain Bayes Theorem.</a:t>
            </a:r>
          </a:p>
          <a:p>
            <a:pPr marL="342900" indent="-228600" algn="l">
              <a:lnSpc>
                <a:spcPct val="120000"/>
              </a:lnSpc>
              <a:buFont typeface="Wingdings" panose="05000000000000000000" pitchFamily="2" charset="2"/>
              <a:buChar char="§"/>
            </a:pPr>
            <a:r>
              <a:rPr lang="en-US" dirty="0">
                <a:solidFill>
                  <a:schemeClr val="tx1"/>
                </a:solidFill>
              </a:rPr>
              <a:t>Bays theorem is another way of calculating conditional probability is by using the Bayes’ theorem. The theorem can be used to determine the conditional probability of event A, given that event B has occurred, by knowing the conditional probability of event B, given the event A has occurred, as well as the individual probabilities of events A and B. </a:t>
            </a:r>
          </a:p>
          <a:p>
            <a:pPr marL="342900" indent="-228600" algn="l">
              <a:lnSpc>
                <a:spcPct val="120000"/>
              </a:lnSpc>
              <a:buFont typeface="Wingdings" panose="05000000000000000000" pitchFamily="2" charset="2"/>
              <a:buChar char="§"/>
            </a:pPr>
            <a:r>
              <a:rPr lang="en-US" dirty="0">
                <a:solidFill>
                  <a:schemeClr val="tx1"/>
                </a:solidFill>
              </a:rPr>
              <a:t>P(A/B) = [P(B/A)*p(A)]/P(B)</a:t>
            </a:r>
          </a:p>
          <a:p>
            <a:pPr algn="l">
              <a:lnSpc>
                <a:spcPct val="120000"/>
              </a:lnSpc>
            </a:pPr>
            <a:r>
              <a:rPr lang="en-US" dirty="0">
                <a:solidFill>
                  <a:schemeClr val="tx1"/>
                </a:solidFill>
              </a:rPr>
              <a:t>                                           </a:t>
            </a:r>
            <a:endParaRPr lang="en-US" u="sng">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p:txBody>
      </p:sp>
    </p:spTree>
    <p:extLst>
      <p:ext uri="{BB962C8B-B14F-4D97-AF65-F5344CB8AC3E}">
        <p14:creationId xmlns:p14="http://schemas.microsoft.com/office/powerpoint/2010/main" val="162074831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6"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8"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1" name="Rectangle 6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0485" y="841375"/>
            <a:ext cx="6230857" cy="1230570"/>
          </a:xfrm>
        </p:spPr>
        <p:txBody>
          <a:bodyPr vert="horz" lIns="228600" tIns="228600" rIns="228600" bIns="228600" rtlCol="0" anchor="t">
            <a:normAutofit/>
          </a:bodyPr>
          <a:lstStyle/>
          <a:p>
            <a:pPr algn="l">
              <a:lnSpc>
                <a:spcPct val="85000"/>
              </a:lnSpc>
            </a:pPr>
            <a:r>
              <a:rPr lang="en-US" sz="2800">
                <a:solidFill>
                  <a:schemeClr val="accent1"/>
                </a:solidFill>
              </a:rPr>
              <a:t> </a:t>
            </a:r>
            <a:br>
              <a:rPr lang="en-US" sz="2800">
                <a:solidFill>
                  <a:schemeClr val="accent1"/>
                </a:solidFill>
              </a:rPr>
            </a:br>
            <a:endParaRPr lang="en-US" sz="2800">
              <a:solidFill>
                <a:schemeClr val="accent1"/>
              </a:solidFill>
            </a:endParaRPr>
          </a:p>
        </p:txBody>
      </p:sp>
      <p:sp>
        <p:nvSpPr>
          <p:cNvPr id="63" name="Isosceles Triangle 62">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p:cNvSpPr>
            <a:spLocks noGrp="1"/>
          </p:cNvSpPr>
          <p:nvPr>
            <p:ph type="subTitle" idx="1"/>
          </p:nvPr>
        </p:nvSpPr>
        <p:spPr>
          <a:xfrm>
            <a:off x="2880487" y="1528800"/>
            <a:ext cx="6781399" cy="4523008"/>
          </a:xfrm>
        </p:spPr>
        <p:txBody>
          <a:bodyPr vert="horz" lIns="91440" tIns="45720" rIns="91440" bIns="45720" rtlCol="0" anchor="t">
            <a:normAutofit/>
          </a:bodyPr>
          <a:lstStyle/>
          <a:p>
            <a:pPr algn="l">
              <a:lnSpc>
                <a:spcPct val="120000"/>
              </a:lnSpc>
            </a:pPr>
            <a:r>
              <a:rPr lang="en-US" dirty="0">
                <a:solidFill>
                  <a:schemeClr val="tx1"/>
                </a:solidFill>
              </a:rPr>
              <a:t>6) What is the probability of spinning a prime number or an odd number on a spinner numbered 1 to 8?</a:t>
            </a:r>
            <a:endParaRPr lang="en-US" u="sng" dirty="0">
              <a:solidFill>
                <a:schemeClr val="tx1"/>
              </a:solidFill>
            </a:endParaRPr>
          </a:p>
          <a:p>
            <a:pPr indent="-228600" algn="l">
              <a:lnSpc>
                <a:spcPct val="120000"/>
              </a:lnSpc>
              <a:buFont typeface="Wingdings" panose="05000000000000000000" pitchFamily="2" charset="2"/>
              <a:buChar char="§"/>
            </a:pPr>
            <a:r>
              <a:rPr lang="en-US" dirty="0">
                <a:solidFill>
                  <a:schemeClr val="tx1"/>
                </a:solidFill>
              </a:rPr>
              <a:t>There are 4 prime numbers </a:t>
            </a:r>
            <a:endParaRPr lang="en-US" u="sng" dirty="0">
              <a:solidFill>
                <a:schemeClr val="tx1"/>
              </a:solidFill>
            </a:endParaRPr>
          </a:p>
          <a:p>
            <a:pPr indent="-228600" algn="l">
              <a:lnSpc>
                <a:spcPct val="120000"/>
              </a:lnSpc>
              <a:buFont typeface="Wingdings" panose="05000000000000000000" pitchFamily="2" charset="2"/>
              <a:buChar char="§"/>
            </a:pPr>
            <a:r>
              <a:rPr lang="en-US" dirty="0">
                <a:solidFill>
                  <a:schemeClr val="tx1"/>
                </a:solidFill>
              </a:rPr>
              <a:t>    P(2, 3, 5, 7) =   ½ (probability of landing on prime number)</a:t>
            </a:r>
            <a:endParaRPr lang="en-US" u="sng" dirty="0">
              <a:solidFill>
                <a:schemeClr val="tx1"/>
              </a:solidFill>
            </a:endParaRPr>
          </a:p>
          <a:p>
            <a:pPr indent="-228600" algn="l">
              <a:lnSpc>
                <a:spcPct val="120000"/>
              </a:lnSpc>
              <a:buFont typeface="Wingdings" panose="05000000000000000000" pitchFamily="2" charset="2"/>
              <a:buChar char="§"/>
            </a:pPr>
            <a:r>
              <a:rPr lang="en-US" dirty="0">
                <a:solidFill>
                  <a:schemeClr val="tx1"/>
                </a:solidFill>
              </a:rPr>
              <a:t>     Pc = 1 – ½ = ½ (probability of not landing on prime number)</a:t>
            </a:r>
          </a:p>
          <a:p>
            <a:pPr indent="-228600" algn="l">
              <a:lnSpc>
                <a:spcPct val="120000"/>
              </a:lnSpc>
              <a:buFont typeface="Wingdings" panose="05000000000000000000" pitchFamily="2" charset="2"/>
              <a:buChar char="§"/>
            </a:pPr>
            <a:endParaRPr lang="en-US" dirty="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a:p>
            <a:pPr indent="-228600" algn="l">
              <a:lnSpc>
                <a:spcPct val="120000"/>
              </a:lnSpc>
              <a:buFont typeface="Wingdings" panose="05000000000000000000" pitchFamily="2" charset="2"/>
              <a:buChar char="§"/>
            </a:pPr>
            <a:endParaRPr lang="en-US" sz="1600">
              <a:solidFill>
                <a:schemeClr val="tx1"/>
              </a:solidFill>
            </a:endParaRPr>
          </a:p>
        </p:txBody>
      </p:sp>
    </p:spTree>
    <p:extLst>
      <p:ext uri="{BB962C8B-B14F-4D97-AF65-F5344CB8AC3E}">
        <p14:creationId xmlns:p14="http://schemas.microsoft.com/office/powerpoint/2010/main" val="166077716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15E1AC81-83F2-45A8-9054-15570F4E25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B15AA7C5-9BFE-4B90-A119-467AFACE9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944AB87D-35AF-4719-9940-5822E7702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8B33BE3-7890-4628-9322-7EFBA3375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8">
              <a:extLst>
                <a:ext uri="{FF2B5EF4-FFF2-40B4-BE49-F238E27FC236}">
                  <a16:creationId xmlns:a16="http://schemas.microsoft.com/office/drawing/2014/main" id="{01AD3ECF-519E-45E2-99DA-F5C1B507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C050E700-0FF1-4D25-B54C-84BA04FCD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10">
              <a:extLst>
                <a:ext uri="{FF2B5EF4-FFF2-40B4-BE49-F238E27FC236}">
                  <a16:creationId xmlns:a16="http://schemas.microsoft.com/office/drawing/2014/main" id="{720D9C11-F5C9-41B0-B2F2-EE20BC3D0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623A9DA0-857E-4CDE-80EA-F30F1CE55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2">
              <a:extLst>
                <a:ext uri="{FF2B5EF4-FFF2-40B4-BE49-F238E27FC236}">
                  <a16:creationId xmlns:a16="http://schemas.microsoft.com/office/drawing/2014/main" id="{C48B8F4C-2C83-46F6-AFCD-58166AEB1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234C3795-C44D-41A7-A8F6-891387A66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4">
              <a:extLst>
                <a:ext uri="{FF2B5EF4-FFF2-40B4-BE49-F238E27FC236}">
                  <a16:creationId xmlns:a16="http://schemas.microsoft.com/office/drawing/2014/main" id="{91CC36F4-5DFA-4954-B354-97B180E98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7087A08E-C024-457D-8F99-1F340CED6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6">
              <a:extLst>
                <a:ext uri="{FF2B5EF4-FFF2-40B4-BE49-F238E27FC236}">
                  <a16:creationId xmlns:a16="http://schemas.microsoft.com/office/drawing/2014/main" id="{61CFBC61-7F57-45D7-860E-BF51B0EDA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2591C3DB-4880-431E-BC3D-37F1378A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8">
              <a:extLst>
                <a:ext uri="{FF2B5EF4-FFF2-40B4-BE49-F238E27FC236}">
                  <a16:creationId xmlns:a16="http://schemas.microsoft.com/office/drawing/2014/main" id="{79557EFE-4199-4E24-8A13-1B9CC1715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0B965615-6052-4907-A136-9CAD14604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20">
              <a:extLst>
                <a:ext uri="{FF2B5EF4-FFF2-40B4-BE49-F238E27FC236}">
                  <a16:creationId xmlns:a16="http://schemas.microsoft.com/office/drawing/2014/main" id="{F788FFC4-205D-47C1-91E7-DD1A52E0A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462FADD6-C927-46ED-A6E6-273B35C2F1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6" name="Freeform 22">
              <a:extLst>
                <a:ext uri="{FF2B5EF4-FFF2-40B4-BE49-F238E27FC236}">
                  <a16:creationId xmlns:a16="http://schemas.microsoft.com/office/drawing/2014/main" id="{AF64005E-134D-4444-9425-FB1C18898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E2565CA7-A8CB-463D-8D25-4F41235BC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4">
              <a:extLst>
                <a:ext uri="{FF2B5EF4-FFF2-40B4-BE49-F238E27FC236}">
                  <a16:creationId xmlns:a16="http://schemas.microsoft.com/office/drawing/2014/main" id="{41ABBFC0-4EEA-4634-A73B-945729D6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E422F11F-726A-4A93-9D1B-B1400B061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FBF129BC-EA9E-4D20-898B-399F7727DF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8" name="Rectangle 31">
              <a:extLst>
                <a:ext uri="{FF2B5EF4-FFF2-40B4-BE49-F238E27FC236}">
                  <a16:creationId xmlns:a16="http://schemas.microsoft.com/office/drawing/2014/main" id="{CFF42BAE-3249-46C8-9108-A83C87206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3" name="Isosceles Triangle 22">
              <a:extLst>
                <a:ext uri="{FF2B5EF4-FFF2-40B4-BE49-F238E27FC236}">
                  <a16:creationId xmlns:a16="http://schemas.microsoft.com/office/drawing/2014/main" id="{4DDE2BA8-4174-4A99-BB09-0BA28F26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33">
              <a:extLst>
                <a:ext uri="{FF2B5EF4-FFF2-40B4-BE49-F238E27FC236}">
                  <a16:creationId xmlns:a16="http://schemas.microsoft.com/office/drawing/2014/main" id="{4A893933-F7DD-4DA6-85C7-4CFF587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6" name="Rectangle 35">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61" name="Rectangle 60">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0485" y="841375"/>
            <a:ext cx="6230857" cy="1230570"/>
          </a:xfrm>
        </p:spPr>
        <p:txBody>
          <a:bodyPr vert="horz" lIns="228600" tIns="228600" rIns="228600" bIns="228600" rtlCol="0" anchor="t">
            <a:normAutofit/>
          </a:bodyPr>
          <a:lstStyle/>
          <a:p>
            <a:pPr algn="l">
              <a:lnSpc>
                <a:spcPct val="85000"/>
              </a:lnSpc>
            </a:pPr>
            <a:r>
              <a:rPr lang="en-US" sz="2800">
                <a:solidFill>
                  <a:schemeClr val="accent1"/>
                </a:solidFill>
              </a:rPr>
              <a:t> </a:t>
            </a:r>
            <a:br>
              <a:rPr lang="en-US" sz="2800">
                <a:solidFill>
                  <a:schemeClr val="accent1"/>
                </a:solidFill>
              </a:rPr>
            </a:br>
            <a:endParaRPr lang="en-US" sz="2800">
              <a:solidFill>
                <a:schemeClr val="accent1"/>
              </a:solidFill>
            </a:endParaRPr>
          </a:p>
        </p:txBody>
      </p:sp>
      <p:sp>
        <p:nvSpPr>
          <p:cNvPr id="63" name="Isosceles Triangle 62">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Subtitle 2"/>
          <p:cNvSpPr>
            <a:spLocks noGrp="1"/>
          </p:cNvSpPr>
          <p:nvPr>
            <p:ph type="subTitle" idx="1"/>
          </p:nvPr>
        </p:nvSpPr>
        <p:spPr>
          <a:xfrm>
            <a:off x="2880487" y="933814"/>
            <a:ext cx="6123783" cy="5117994"/>
          </a:xfrm>
        </p:spPr>
        <p:txBody>
          <a:bodyPr vert="horz" lIns="91440" tIns="45720" rIns="91440" bIns="45720" rtlCol="0" anchor="t">
            <a:noAutofit/>
          </a:bodyPr>
          <a:lstStyle/>
          <a:p>
            <a:pPr algn="l">
              <a:lnSpc>
                <a:spcPct val="110000"/>
              </a:lnSpc>
            </a:pPr>
            <a:r>
              <a:rPr lang="en-US" sz="1600" dirty="0">
                <a:solidFill>
                  <a:schemeClr val="tx1"/>
                </a:solidFill>
              </a:rPr>
              <a:t>7) For numbers, one to nine, get the probability of getting a number less                 than 4 or 2?</a:t>
            </a:r>
            <a:endParaRPr lang="en-US"/>
          </a:p>
          <a:p>
            <a:pPr marL="342900" indent="-228600" algn="l">
              <a:lnSpc>
                <a:spcPct val="110000"/>
              </a:lnSpc>
              <a:buFont typeface="Wingdings" panose="05000000000000000000" pitchFamily="2" charset="2"/>
              <a:buChar char="§"/>
            </a:pPr>
            <a:r>
              <a:rPr lang="en-US" sz="1600" dirty="0">
                <a:solidFill>
                  <a:schemeClr val="tx1"/>
                </a:solidFill>
              </a:rPr>
              <a:t>Probability of getting a number less than 4 or 2</a:t>
            </a:r>
            <a:endParaRPr lang="en-US" sz="1600" u="sng" dirty="0">
              <a:solidFill>
                <a:schemeClr val="tx1"/>
              </a:solidFill>
            </a:endParaRPr>
          </a:p>
          <a:p>
            <a:pPr algn="l">
              <a:lnSpc>
                <a:spcPct val="110000"/>
              </a:lnSpc>
            </a:pPr>
            <a:r>
              <a:rPr lang="en-US" sz="1600" dirty="0">
                <a:solidFill>
                  <a:schemeClr val="tx1"/>
                </a:solidFill>
              </a:rPr>
              <a:t>     = 3/6</a:t>
            </a:r>
          </a:p>
          <a:p>
            <a:pPr algn="l">
              <a:lnSpc>
                <a:spcPct val="110000"/>
              </a:lnSpc>
            </a:pPr>
            <a:r>
              <a:rPr lang="en-US" sz="1600" dirty="0">
                <a:solidFill>
                  <a:schemeClr val="tx1"/>
                </a:solidFill>
              </a:rPr>
              <a:t>     = ½</a:t>
            </a:r>
          </a:p>
          <a:p>
            <a:pPr algn="l">
              <a:lnSpc>
                <a:spcPct val="110000"/>
              </a:lnSpc>
            </a:pPr>
            <a:r>
              <a:rPr lang="en-US" sz="1600" dirty="0">
                <a:solidFill>
                  <a:schemeClr val="tx1"/>
                </a:solidFill>
              </a:rPr>
              <a:t>8) Let X and Y are two independent events such that P(X) = 0.3 and P(Y) = 0.7. Find P(X and Y), P(X or Y).</a:t>
            </a:r>
          </a:p>
          <a:p>
            <a:pPr marL="342900" indent="-228600" algn="l">
              <a:lnSpc>
                <a:spcPct val="110000"/>
              </a:lnSpc>
              <a:buFont typeface="Wingdings" panose="05000000000000000000" pitchFamily="2" charset="2"/>
              <a:buChar char="§"/>
            </a:pPr>
            <a:r>
              <a:rPr lang="en-US" sz="1600" dirty="0">
                <a:solidFill>
                  <a:schemeClr val="tx1"/>
                </a:solidFill>
              </a:rPr>
              <a:t>P(X and Y) = P(X) . P(Y)</a:t>
            </a:r>
          </a:p>
          <a:p>
            <a:pPr algn="l">
              <a:lnSpc>
                <a:spcPct val="110000"/>
              </a:lnSpc>
            </a:pPr>
            <a:r>
              <a:rPr lang="en-US" sz="1600" dirty="0">
                <a:solidFill>
                  <a:schemeClr val="tx1"/>
                </a:solidFill>
              </a:rPr>
              <a:t>                        = 0.3 x 0.7</a:t>
            </a:r>
          </a:p>
          <a:p>
            <a:pPr algn="l">
              <a:lnSpc>
                <a:spcPct val="110000"/>
              </a:lnSpc>
            </a:pPr>
            <a:r>
              <a:rPr lang="en-US" sz="1600" dirty="0">
                <a:solidFill>
                  <a:schemeClr val="tx1"/>
                </a:solidFill>
              </a:rPr>
              <a:t>                        = 0.21 </a:t>
            </a:r>
          </a:p>
          <a:p>
            <a:pPr marL="285750" indent="-228600" algn="l">
              <a:lnSpc>
                <a:spcPct val="110000"/>
              </a:lnSpc>
              <a:buFont typeface="Wingdings" panose="05000000000000000000" pitchFamily="2" charset="2"/>
              <a:buChar char="§"/>
            </a:pPr>
            <a:r>
              <a:rPr lang="en-US" sz="1600" dirty="0">
                <a:solidFill>
                  <a:schemeClr val="tx1"/>
                </a:solidFill>
              </a:rPr>
              <a:t>P(X or Y) = P(X) + P(Y) - P(X and Y)</a:t>
            </a:r>
          </a:p>
          <a:p>
            <a:pPr algn="l">
              <a:lnSpc>
                <a:spcPct val="110000"/>
              </a:lnSpc>
            </a:pPr>
            <a:r>
              <a:rPr lang="en-US" sz="1600" dirty="0">
                <a:solidFill>
                  <a:schemeClr val="tx1"/>
                </a:solidFill>
              </a:rPr>
              <a:t>                      = 0.3+0.7-(0.21)</a:t>
            </a:r>
          </a:p>
          <a:p>
            <a:pPr algn="l">
              <a:lnSpc>
                <a:spcPct val="110000"/>
              </a:lnSpc>
            </a:pPr>
            <a:r>
              <a:rPr lang="en-US" sz="1600" dirty="0">
                <a:solidFill>
                  <a:schemeClr val="tx1"/>
                </a:solidFill>
              </a:rPr>
              <a:t>                      = 0.79</a:t>
            </a:r>
          </a:p>
          <a:p>
            <a:pPr marL="342900" indent="-228600" algn="l">
              <a:lnSpc>
                <a:spcPct val="110000"/>
              </a:lnSpc>
              <a:buFont typeface="Wingdings" panose="05000000000000000000" pitchFamily="2" charset="2"/>
              <a:buChar char="§"/>
            </a:pPr>
            <a:endParaRPr lang="en-US" sz="1600" dirty="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a:p>
            <a:pPr indent="-228600" algn="l">
              <a:lnSpc>
                <a:spcPct val="110000"/>
              </a:lnSpc>
              <a:buFont typeface="Wingdings" panose="05000000000000000000" pitchFamily="2" charset="2"/>
              <a:buChar char="§"/>
            </a:pPr>
            <a:endParaRPr lang="en-US" sz="1100">
              <a:solidFill>
                <a:schemeClr val="tx1"/>
              </a:solidFill>
            </a:endParaRPr>
          </a:p>
        </p:txBody>
      </p:sp>
    </p:spTree>
    <p:extLst>
      <p:ext uri="{BB962C8B-B14F-4D97-AF65-F5344CB8AC3E}">
        <p14:creationId xmlns:p14="http://schemas.microsoft.com/office/powerpoint/2010/main" val="399481567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Atlas</vt:lpstr>
      <vt:lpstr>Pro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476</cp:revision>
  <dcterms:created xsi:type="dcterms:W3CDTF">2021-08-31T07:37:47Z</dcterms:created>
  <dcterms:modified xsi:type="dcterms:W3CDTF">2021-09-15T15:48:01Z</dcterms:modified>
</cp:coreProperties>
</file>