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67093D-824D-4921-AC8B-04CCF73BC8A7}" v="85" dt="2021-09-17T08:04:56.443"/>
    <p1510:client id="{5F2C7835-BCA7-45B7-85D5-38C059E9B3A8}" v="717" dt="2021-09-15T11:25:04.963"/>
    <p1510:client id="{7E56E4AC-AA34-4905-93E9-06E370E28A53}" v="10" dt="2021-09-15T11:32:46.951"/>
    <p1510:client id="{FEE2F2E7-F8B7-458A-B490-0CF0AE6337E4}" v="6" dt="2021-09-17T08:08:40.1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6630" y="162034"/>
            <a:ext cx="9144000" cy="1625600"/>
          </a:xfrm>
        </p:spPr>
        <p:txBody>
          <a:bodyPr/>
          <a:lstStyle/>
          <a:p>
            <a:r>
              <a:rPr lang="en-US" dirty="0">
                <a:cs typeface="Calibri Light"/>
              </a:rPr>
              <a:t>Lambda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6630" y="2422504"/>
            <a:ext cx="9144000" cy="26787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 lambda function is a small anonymous function.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 lambda function can take any number of arguments, but can only have one expression.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They are mostly used along with map and filter functions.</a:t>
            </a: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70BD7-5E20-47F7-935A-83119E362F11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E4C9-4BCE-42B4-ACD1-445AC9FA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>
                <a:cs typeface="Calibri Light"/>
              </a:rPr>
              <a:t>Lets</a:t>
            </a:r>
            <a:r>
              <a:rPr lang="en-US" sz="2800" dirty="0">
                <a:cs typeface="Calibri Light"/>
              </a:rPr>
              <a:t> take </a:t>
            </a:r>
            <a:r>
              <a:rPr lang="en-US" sz="2800" dirty="0" err="1">
                <a:cs typeface="Calibri Light"/>
              </a:rPr>
              <a:t>a</a:t>
            </a:r>
            <a:r>
              <a:rPr lang="en-US" sz="2800" dirty="0">
                <a:cs typeface="Calibri Light"/>
              </a:rPr>
              <a:t> example of squaring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E84FD-1FD8-48CA-B81C-CFE95C4F2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486" y="1814739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In [1]:</a:t>
            </a:r>
            <a:r>
              <a:rPr lang="en-US" b="1" dirty="0">
                <a:latin typeface="Consolas"/>
              </a:rPr>
              <a:t>def</a:t>
            </a:r>
            <a:r>
              <a:rPr lang="en-US" dirty="0">
                <a:latin typeface="Consolas"/>
              </a:rPr>
              <a:t> square(num):   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latin typeface="Consolas"/>
              </a:rPr>
              <a:t>          </a:t>
            </a:r>
            <a:r>
              <a:rPr lang="en-US" b="1" dirty="0">
                <a:latin typeface="Consolas"/>
              </a:rPr>
              <a:t>return</a:t>
            </a:r>
            <a:r>
              <a:rPr lang="en-US" dirty="0">
                <a:latin typeface="Consolas"/>
              </a:rPr>
              <a:t> num</a:t>
            </a:r>
            <a:r>
              <a:rPr lang="en-US" b="1" dirty="0">
                <a:latin typeface="Consolas"/>
              </a:rPr>
              <a:t>**</a:t>
            </a:r>
            <a:r>
              <a:rPr lang="en-US" dirty="0">
                <a:latin typeface="Consolas"/>
              </a:rPr>
              <a:t>2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latin typeface="Consolas"/>
              </a:rPr>
              <a:t>     square(10)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Out[1]:100</a:t>
            </a:r>
            <a:endParaRPr lang="en-US" dirty="0">
              <a:latin typeface="Consolas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In</a:t>
            </a:r>
            <a:r>
              <a:rPr lang="en-US" dirty="0">
                <a:ea typeface="+mn-lt"/>
                <a:cs typeface="+mn-lt"/>
              </a:rPr>
              <a:t> [2]:</a:t>
            </a:r>
            <a:r>
              <a:rPr lang="en-US" b="1" dirty="0">
                <a:latin typeface="Consolas"/>
              </a:rPr>
              <a:t>def</a:t>
            </a:r>
            <a:r>
              <a:rPr lang="en-US" dirty="0">
                <a:latin typeface="Consolas"/>
              </a:rPr>
              <a:t> square(num):    </a:t>
            </a:r>
            <a:endParaRPr lang="en-US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</a:rPr>
              <a:t>          return</a:t>
            </a:r>
            <a:r>
              <a:rPr lang="en-US" dirty="0">
                <a:latin typeface="Consolas"/>
              </a:rPr>
              <a:t> num</a:t>
            </a:r>
            <a:r>
              <a:rPr lang="en-US" b="1" dirty="0">
                <a:latin typeface="Consolas"/>
              </a:rPr>
              <a:t>**</a:t>
            </a:r>
            <a:r>
              <a:rPr lang="en-US" dirty="0">
                <a:latin typeface="Consolas"/>
              </a:rPr>
              <a:t>2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latin typeface="Consolas"/>
              </a:rPr>
              <a:t>     square(21)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Out[2]:</a:t>
            </a:r>
            <a:r>
              <a:rPr lang="en-US" dirty="0">
                <a:latin typeface="Consolas"/>
              </a:rPr>
              <a:t>441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4499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14B1-F0A3-4BFC-BF8F-9641F58D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6" y="506639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ea typeface="+mj-lt"/>
                <a:cs typeface="+mj-lt"/>
              </a:rPr>
              <a:t>adding multiple numbers with multiple arguments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CECB6-387A-4615-98DF-EF5EEF548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r>
              <a:rPr lang="en-US" dirty="0">
                <a:latin typeface="Calibri"/>
                <a:cs typeface="Calibri"/>
              </a:rPr>
              <a:t>In [3]</a:t>
            </a:r>
            <a:r>
              <a:rPr lang="en-US" b="1" dirty="0">
                <a:latin typeface="Consolas"/>
              </a:rPr>
              <a:t>def</a:t>
            </a:r>
            <a:r>
              <a:rPr lang="en-US" dirty="0">
                <a:latin typeface="Consolas"/>
              </a:rPr>
              <a:t> add(</a:t>
            </a:r>
            <a:r>
              <a:rPr lang="en-US" dirty="0" err="1">
                <a:latin typeface="Consolas"/>
              </a:rPr>
              <a:t>x,y,z</a:t>
            </a:r>
            <a:r>
              <a:rPr lang="en-US" dirty="0">
                <a:latin typeface="Consolas"/>
              </a:rPr>
              <a:t>):    </a:t>
            </a:r>
            <a:endParaRPr lang="en-US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</a:rPr>
              <a:t>         return</a:t>
            </a:r>
            <a:r>
              <a:rPr lang="en-US" dirty="0">
                <a:latin typeface="Consolas"/>
              </a:rPr>
              <a:t> x </a:t>
            </a:r>
            <a:r>
              <a:rPr lang="en-US" b="1" dirty="0">
                <a:latin typeface="Consolas"/>
              </a:rPr>
              <a:t>+</a:t>
            </a:r>
            <a:r>
              <a:rPr lang="en-US" dirty="0">
                <a:latin typeface="Consolas"/>
              </a:rPr>
              <a:t> y </a:t>
            </a:r>
            <a:r>
              <a:rPr lang="en-US" b="1" dirty="0">
                <a:latin typeface="Consolas"/>
              </a:rPr>
              <a:t>+</a:t>
            </a:r>
            <a:r>
              <a:rPr lang="en-US" dirty="0">
                <a:latin typeface="Consolas"/>
              </a:rPr>
              <a:t> z</a:t>
            </a:r>
            <a:endParaRPr lang="en-US" dirty="0">
              <a:latin typeface="Calibri" panose="020F0502020204030204"/>
              <a:cs typeface="Calibri"/>
            </a:endParaRPr>
          </a:p>
          <a:p>
            <a:pPr marL="0" indent="0">
              <a:buNone/>
            </a:pPr>
            <a:r>
              <a:rPr lang="en-US" dirty="0">
                <a:latin typeface="Consolas"/>
              </a:rPr>
              <a:t>     add(10,25,20)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Out[3]:</a:t>
            </a:r>
            <a:r>
              <a:rPr lang="en-US" dirty="0">
                <a:latin typeface="Consolas"/>
              </a:rPr>
              <a:t>55</a:t>
            </a: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>
              <a:latin typeface="Consolas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In</a:t>
            </a:r>
            <a:r>
              <a:rPr lang="en-US" dirty="0">
                <a:ea typeface="+mn-lt"/>
                <a:cs typeface="+mn-lt"/>
              </a:rPr>
              <a:t> [4]:</a:t>
            </a:r>
            <a:r>
              <a:rPr lang="en-US" b="1" dirty="0">
                <a:latin typeface="Consolas"/>
              </a:rPr>
              <a:t>def</a:t>
            </a:r>
            <a:r>
              <a:rPr lang="en-US" dirty="0">
                <a:latin typeface="Consolas"/>
              </a:rPr>
              <a:t> add(</a:t>
            </a:r>
            <a:r>
              <a:rPr lang="en-US" dirty="0" err="1">
                <a:latin typeface="Consolas"/>
              </a:rPr>
              <a:t>a,b,c,d</a:t>
            </a:r>
            <a:r>
              <a:rPr lang="en-US" dirty="0">
                <a:latin typeface="Consolas"/>
              </a:rPr>
              <a:t>):  </a:t>
            </a:r>
            <a:endParaRPr lang="en-US" dirty="0">
              <a:latin typeface="Calibri" panose="020F0502020204030204"/>
              <a:cs typeface="Calibri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</a:rPr>
              <a:t>          return</a:t>
            </a:r>
            <a:r>
              <a:rPr lang="en-US" dirty="0">
                <a:latin typeface="Consolas"/>
              </a:rPr>
              <a:t> a </a:t>
            </a:r>
            <a:r>
              <a:rPr lang="en-US" b="1" dirty="0">
                <a:latin typeface="Consolas"/>
              </a:rPr>
              <a:t>+</a:t>
            </a:r>
            <a:r>
              <a:rPr lang="en-US" dirty="0">
                <a:latin typeface="Consolas"/>
              </a:rPr>
              <a:t> b </a:t>
            </a:r>
            <a:r>
              <a:rPr lang="en-US" b="1" dirty="0">
                <a:latin typeface="Consolas"/>
              </a:rPr>
              <a:t>+</a:t>
            </a:r>
            <a:r>
              <a:rPr lang="en-US" dirty="0">
                <a:latin typeface="Consolas"/>
              </a:rPr>
              <a:t> c </a:t>
            </a:r>
            <a:r>
              <a:rPr lang="en-US" b="1" dirty="0">
                <a:latin typeface="Consolas"/>
              </a:rPr>
              <a:t>+</a:t>
            </a:r>
            <a:r>
              <a:rPr lang="en-US" dirty="0">
                <a:latin typeface="Consolas"/>
              </a:rPr>
              <a:t> d</a:t>
            </a:r>
            <a:endParaRPr lang="en-US" dirty="0">
              <a:latin typeface="Calibri" panose="020F0502020204030204"/>
              <a:cs typeface="Calibri"/>
            </a:endParaRPr>
          </a:p>
          <a:p>
            <a:pPr marL="0" indent="0">
              <a:buNone/>
            </a:pPr>
            <a:r>
              <a:rPr lang="en-US" dirty="0">
                <a:latin typeface="Consolas"/>
              </a:rPr>
              <a:t>     add(30,15,28,32)</a:t>
            </a:r>
            <a:endParaRPr lang="en-US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/>
                <a:cs typeface="Calibri"/>
              </a:rPr>
              <a:t> Out[4]:105</a:t>
            </a:r>
            <a:endParaRPr lang="en-US" dirty="0">
              <a:cs typeface="Calibri"/>
            </a:endParaRPr>
          </a:p>
          <a:p>
            <a:endParaRPr lang="en-US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2067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2C9E-31D4-41D3-B4E2-88E31E4B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09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Map functions</a:t>
            </a:r>
            <a:endParaRPr lang="en-US" dirty="0"/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54490-971B-4360-91CC-BAE2BC9C0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The map function allows you to "map" a function to an </a:t>
            </a:r>
            <a:r>
              <a:rPr lang="en-US" dirty="0" err="1">
                <a:ea typeface="+mn-lt"/>
                <a:cs typeface="+mn-lt"/>
              </a:rPr>
              <a:t>iterable</a:t>
            </a:r>
            <a:r>
              <a:rPr lang="en-US" dirty="0">
                <a:ea typeface="+mn-lt"/>
                <a:cs typeface="+mn-lt"/>
              </a:rPr>
              <a:t> object.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It returns map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41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EE6F2-25DB-4835-B5DA-660824B3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03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ea typeface="+mj-lt"/>
                <a:cs typeface="+mj-lt"/>
              </a:rPr>
              <a:t>Ex:</a:t>
            </a:r>
            <a:br>
              <a:rPr lang="en-US" sz="2800" dirty="0">
                <a:ea typeface="+mj-lt"/>
                <a:cs typeface="+mj-lt"/>
              </a:rPr>
            </a:br>
            <a:r>
              <a:rPr lang="en-US" sz="2800" dirty="0">
                <a:ea typeface="+mj-lt"/>
                <a:cs typeface="+mj-lt"/>
              </a:rPr>
              <a:t>Square all elements of a list using map function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A8E9F-B3E8-44BD-82B3-982CD36FE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57" y="1131661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/>
            <a:r>
              <a:rPr lang="en-US" sz="1800" dirty="0" err="1">
                <a:ea typeface="+mn-lt"/>
                <a:cs typeface="+mn-lt"/>
              </a:rPr>
              <a:t>my_nums</a:t>
            </a:r>
            <a:r>
              <a:rPr lang="en-US" sz="1800" dirty="0">
                <a:ea typeface="+mn-lt"/>
                <a:cs typeface="+mn-lt"/>
              </a:rPr>
              <a:t> = [1,2,3,4,5]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800" i="1" dirty="0">
                <a:latin typeface="Consolas"/>
                <a:cs typeface="Calibri"/>
              </a:rPr>
              <a:t>#functions to square a number</a:t>
            </a:r>
            <a:endParaRPr lang="en-US" sz="1800" dirty="0">
              <a:latin typeface="Calibri" panose="020F0502020204030204"/>
              <a:cs typeface="Calibri"/>
            </a:endParaRPr>
          </a:p>
          <a:p>
            <a:r>
              <a:rPr lang="en-US" sz="1800" dirty="0">
                <a:latin typeface="Consolas"/>
                <a:cs typeface="Calibri"/>
              </a:rPr>
              <a:t>In[5]:def square(num):    </a:t>
            </a:r>
            <a:endParaRPr lang="en-US" sz="1800">
              <a:latin typeface="Calibri" panose="020F0502020204030204"/>
              <a:cs typeface="Calibri"/>
            </a:endParaRPr>
          </a:p>
          <a:p>
            <a:pPr marL="0" indent="0">
              <a:buNone/>
            </a:pPr>
            <a:r>
              <a:rPr lang="en-US" sz="1800" b="1" dirty="0">
                <a:latin typeface="Consolas"/>
                <a:cs typeface="Calibri"/>
              </a:rPr>
              <a:t>         return</a:t>
            </a:r>
            <a:r>
              <a:rPr lang="en-US" sz="1800" dirty="0">
                <a:latin typeface="Consolas"/>
                <a:cs typeface="Calibri"/>
              </a:rPr>
              <a:t> num</a:t>
            </a:r>
            <a:r>
              <a:rPr lang="en-US" sz="1800" b="1" dirty="0">
                <a:latin typeface="Consolas"/>
                <a:cs typeface="Calibri"/>
              </a:rPr>
              <a:t>**</a:t>
            </a:r>
            <a:r>
              <a:rPr lang="en-US" sz="1800" dirty="0">
                <a:latin typeface="Consolas"/>
                <a:cs typeface="Calibri"/>
              </a:rPr>
              <a:t>2</a:t>
            </a:r>
            <a:endParaRPr lang="en-US" sz="1800" dirty="0">
              <a:latin typeface="Calibri"/>
              <a:cs typeface="Calibri"/>
            </a:endParaRPr>
          </a:p>
          <a:p>
            <a:r>
              <a:rPr lang="en-US" sz="1800" dirty="0">
                <a:latin typeface="Calibri"/>
                <a:cs typeface="Calibri"/>
              </a:rPr>
              <a:t>In</a:t>
            </a:r>
            <a:r>
              <a:rPr lang="en-US" sz="1800" dirty="0">
                <a:ea typeface="+mn-lt"/>
                <a:cs typeface="+mn-lt"/>
              </a:rPr>
              <a:t> [6]:</a:t>
            </a:r>
            <a:r>
              <a:rPr lang="en-US" sz="1800" dirty="0">
                <a:latin typeface="Calibri"/>
                <a:cs typeface="Calibri"/>
              </a:rPr>
              <a:t> </a:t>
            </a:r>
            <a:r>
              <a:rPr lang="en-US" sz="1800" dirty="0">
                <a:latin typeface="Consolas"/>
                <a:cs typeface="Calibri"/>
              </a:rPr>
              <a:t>map(</a:t>
            </a:r>
            <a:r>
              <a:rPr lang="en-US" sz="1800" dirty="0" err="1">
                <a:latin typeface="Consolas"/>
                <a:cs typeface="Calibri"/>
              </a:rPr>
              <a:t>square,my_nums</a:t>
            </a:r>
            <a:r>
              <a:rPr lang="en-US" sz="1800" dirty="0">
                <a:latin typeface="Consolas"/>
                <a:cs typeface="Calibri"/>
              </a:rPr>
              <a:t>)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  Out[6]:</a:t>
            </a:r>
            <a:r>
              <a:rPr lang="en-US" sz="1800" dirty="0">
                <a:latin typeface="Consolas"/>
                <a:ea typeface="+mn-lt"/>
                <a:cs typeface="+mn-lt"/>
              </a:rPr>
              <a:t>&lt;</a:t>
            </a:r>
            <a:r>
              <a:rPr lang="en-US" sz="1800" dirty="0">
                <a:latin typeface="Consolas"/>
                <a:cs typeface="Calibri"/>
              </a:rPr>
              <a:t>map at 0x262bea53b20&gt;</a:t>
            </a:r>
            <a:endParaRPr lang="en-US" sz="1800" dirty="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In [7]:</a:t>
            </a:r>
            <a:r>
              <a:rPr lang="en-US" sz="1800" b="1" dirty="0">
                <a:latin typeface="Consolas"/>
                <a:cs typeface="Calibri"/>
              </a:rPr>
              <a:t>for</a:t>
            </a:r>
            <a:r>
              <a:rPr lang="en-US" sz="1800" dirty="0">
                <a:latin typeface="Consolas"/>
                <a:cs typeface="Calibri"/>
              </a:rPr>
              <a:t> item </a:t>
            </a:r>
            <a:r>
              <a:rPr lang="en-US" sz="1800" b="1" dirty="0">
                <a:latin typeface="Consolas"/>
                <a:cs typeface="Calibri"/>
              </a:rPr>
              <a:t>in</a:t>
            </a:r>
            <a:r>
              <a:rPr lang="en-US" sz="1800" dirty="0">
                <a:latin typeface="Consolas"/>
                <a:cs typeface="Calibri"/>
              </a:rPr>
              <a:t> map(</a:t>
            </a:r>
            <a:r>
              <a:rPr lang="en-US" sz="1800" dirty="0" err="1">
                <a:latin typeface="Consolas"/>
                <a:cs typeface="Calibri"/>
              </a:rPr>
              <a:t>square,my_nums</a:t>
            </a:r>
            <a:r>
              <a:rPr lang="en-US" sz="1800" dirty="0">
                <a:latin typeface="Consolas"/>
                <a:cs typeface="Calibri"/>
              </a:rPr>
              <a:t>):  </a:t>
            </a:r>
            <a:endParaRPr lang="en-US" sz="1800" dirty="0">
              <a:latin typeface="Calibri" panose="020F0502020204030204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alibri"/>
              </a:rPr>
              <a:t>           print(item)</a:t>
            </a:r>
            <a:endParaRPr lang="en-US" sz="1800" dirty="0"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latin typeface="Calibri"/>
                <a:cs typeface="Calibri"/>
              </a:rPr>
              <a:t>Out[7]:  </a:t>
            </a:r>
            <a:r>
              <a:rPr lang="en-US" sz="1800" dirty="0">
                <a:latin typeface="Consolas"/>
                <a:cs typeface="Calibri"/>
              </a:rPr>
              <a:t>1
      4
      9
      16
      25</a:t>
            </a:r>
            <a:endParaRPr lang="en-US" sz="1800" dirty="0">
              <a:latin typeface="Calibri"/>
              <a:cs typeface="Calibri"/>
            </a:endParaRPr>
          </a:p>
          <a:p>
            <a:r>
              <a:rPr lang="en-US" sz="1800" dirty="0">
                <a:latin typeface="Calibri"/>
                <a:cs typeface="Calibri"/>
              </a:rPr>
              <a:t>In</a:t>
            </a:r>
            <a:r>
              <a:rPr lang="en-US" sz="1800" dirty="0">
                <a:ea typeface="+mn-lt"/>
                <a:cs typeface="+mn-lt"/>
              </a:rPr>
              <a:t> [18]:</a:t>
            </a:r>
            <a:r>
              <a:rPr lang="en-US" sz="1800" dirty="0">
                <a:latin typeface="Calibri"/>
                <a:cs typeface="Calibri"/>
              </a:rPr>
              <a:t> </a:t>
            </a:r>
            <a:r>
              <a:rPr lang="en-US" sz="1800" dirty="0">
                <a:latin typeface="Consolas"/>
                <a:cs typeface="Calibri"/>
              </a:rPr>
              <a:t>list(map(</a:t>
            </a:r>
            <a:r>
              <a:rPr lang="en-US" sz="1800" dirty="0" err="1">
                <a:latin typeface="Consolas"/>
                <a:cs typeface="Calibri"/>
              </a:rPr>
              <a:t>square,my_nums</a:t>
            </a:r>
            <a:r>
              <a:rPr lang="en-US" sz="1800" dirty="0">
                <a:latin typeface="Consolas"/>
                <a:cs typeface="Calibri"/>
              </a:rPr>
              <a:t>))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    Out[18]: </a:t>
            </a:r>
            <a:r>
              <a:rPr lang="en-US" sz="1800" dirty="0">
                <a:latin typeface="Consolas"/>
                <a:ea typeface="+mn-lt"/>
                <a:cs typeface="+mn-lt"/>
              </a:rPr>
              <a:t>[</a:t>
            </a:r>
            <a:r>
              <a:rPr lang="en-US" sz="1800" dirty="0">
                <a:latin typeface="Consolas"/>
                <a:cs typeface="Calibri"/>
              </a:rPr>
              <a:t>1, 4, 9, 16, 25]</a:t>
            </a:r>
            <a:endParaRPr lang="en-US" sz="1800" dirty="0">
              <a:cs typeface="Calibri" panose="020F0502020204030204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707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ADE7-2CC6-4FF9-96DD-A6270F0EC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Filter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0F822-3FD4-4E9B-9427-E860CCD7E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>
                <a:ea typeface="+mn-lt"/>
                <a:cs typeface="+mn-lt"/>
              </a:rPr>
              <a:t>The filter function allows you to filter the elements based on the condition given in the function.</a:t>
            </a:r>
            <a:endParaRPr lang="en-US" sz="1800">
              <a:cs typeface="Calibri" panose="020F0502020204030204"/>
            </a:endParaRPr>
          </a:p>
          <a:p>
            <a:r>
              <a:rPr lang="en-US" sz="1800" dirty="0">
                <a:ea typeface="+mn-lt"/>
                <a:cs typeface="+mn-lt"/>
              </a:rPr>
              <a:t>returns an filter object</a:t>
            </a:r>
            <a:endParaRPr lang="en-US" sz="1800" dirty="0">
              <a:cs typeface="Calibri"/>
            </a:endParaRPr>
          </a:p>
          <a:p>
            <a:pPr marL="0" indent="0">
              <a:buNone/>
            </a:pPr>
            <a:endParaRPr lang="en-US" sz="1800" dirty="0">
              <a:cs typeface="Calibri"/>
            </a:endParaRPr>
          </a:p>
          <a:p>
            <a:r>
              <a:rPr lang="en-US" sz="1800" dirty="0">
                <a:cs typeface="Calibri"/>
              </a:rPr>
              <a:t>EX</a:t>
            </a:r>
          </a:p>
          <a:p>
            <a:pPr marL="0" indent="0">
              <a:buNone/>
            </a:pPr>
            <a:r>
              <a:rPr lang="en-US" sz="1800" dirty="0">
                <a:cs typeface="Calibri"/>
              </a:rPr>
              <a:t>In</a:t>
            </a:r>
            <a:r>
              <a:rPr lang="en-US" sz="1800" dirty="0">
                <a:ea typeface="+mn-lt"/>
                <a:cs typeface="+mn-lt"/>
              </a:rPr>
              <a:t> [16]:</a:t>
            </a:r>
            <a:r>
              <a:rPr lang="en-US" sz="1800" dirty="0">
                <a:latin typeface="Calibri"/>
                <a:cs typeface="Calibri"/>
              </a:rPr>
              <a:t>  </a:t>
            </a:r>
            <a:r>
              <a:rPr lang="en-US" sz="1800" b="1" dirty="0">
                <a:latin typeface="Consolas"/>
                <a:cs typeface="Calibri"/>
              </a:rPr>
              <a:t>def</a:t>
            </a:r>
            <a:r>
              <a:rPr lang="en-US" sz="1800" dirty="0">
                <a:latin typeface="Consolas"/>
                <a:cs typeface="Calibri"/>
              </a:rPr>
              <a:t> </a:t>
            </a:r>
            <a:r>
              <a:rPr lang="en-US" sz="1800" dirty="0" err="1">
                <a:latin typeface="Consolas"/>
                <a:cs typeface="Calibri"/>
              </a:rPr>
              <a:t>starts_with_a</a:t>
            </a:r>
            <a:r>
              <a:rPr lang="en-US" sz="1800" dirty="0">
                <a:latin typeface="Consolas"/>
                <a:cs typeface="Calibri"/>
              </a:rPr>
              <a:t>(word):
         </a:t>
            </a:r>
            <a:r>
              <a:rPr lang="en-US" sz="1800" b="1" dirty="0">
                <a:latin typeface="Consolas"/>
                <a:cs typeface="Calibri"/>
              </a:rPr>
              <a:t>if</a:t>
            </a:r>
            <a:r>
              <a:rPr lang="en-US" sz="1800" dirty="0">
                <a:latin typeface="Consolas"/>
                <a:cs typeface="Calibri"/>
              </a:rPr>
              <a:t>(word[0] == 'a'):
             </a:t>
            </a:r>
            <a:r>
              <a:rPr lang="en-US" sz="1800" b="1" dirty="0">
                <a:latin typeface="Consolas"/>
                <a:cs typeface="Calibri"/>
              </a:rPr>
              <a:t>return</a:t>
            </a:r>
            <a:r>
              <a:rPr lang="en-US" sz="1800" dirty="0">
                <a:latin typeface="Consolas"/>
                <a:cs typeface="Calibri"/>
              </a:rPr>
              <a:t> </a:t>
            </a:r>
            <a:r>
              <a:rPr lang="en-US" sz="1800" b="1" dirty="0">
                <a:latin typeface="Consolas"/>
                <a:cs typeface="Calibri"/>
              </a:rPr>
              <a:t>True</a:t>
            </a:r>
            <a:r>
              <a:rPr lang="en-US" sz="1800" dirty="0">
                <a:latin typeface="Consolas"/>
                <a:cs typeface="Calibri"/>
              </a:rPr>
              <a:t>
         </a:t>
            </a:r>
            <a:r>
              <a:rPr lang="en-US" sz="1800" b="1" dirty="0">
                <a:latin typeface="Consolas"/>
                <a:cs typeface="Calibri"/>
              </a:rPr>
              <a:t>else</a:t>
            </a:r>
            <a:r>
              <a:rPr lang="en-US" sz="1800" dirty="0">
                <a:latin typeface="Consolas"/>
                <a:cs typeface="Calibri"/>
              </a:rPr>
              <a:t>:
             </a:t>
            </a:r>
            <a:r>
              <a:rPr lang="en-US" sz="1800" b="1" dirty="0">
                <a:latin typeface="Consolas"/>
                <a:cs typeface="Calibri"/>
              </a:rPr>
              <a:t>return</a:t>
            </a:r>
            <a:r>
              <a:rPr lang="en-US" sz="1800" dirty="0">
                <a:latin typeface="Consolas"/>
                <a:cs typeface="Calibri"/>
              </a:rPr>
              <a:t> </a:t>
            </a:r>
            <a:r>
              <a:rPr lang="en-US" sz="1800" b="1" dirty="0">
                <a:latin typeface="Consolas"/>
                <a:cs typeface="Calibri"/>
              </a:rPr>
              <a:t>False</a:t>
            </a:r>
            <a:r>
              <a:rPr lang="en-US" sz="1800" dirty="0">
                <a:latin typeface="Consolas"/>
                <a:cs typeface="Calibri"/>
              </a:rPr>
              <a:t>
</a:t>
            </a:r>
            <a:r>
              <a:rPr lang="en-US" sz="1800" dirty="0">
                <a:ea typeface="+mn-lt"/>
                <a:cs typeface="+mn-lt"/>
              </a:rPr>
              <a:t>In [17]:</a:t>
            </a:r>
            <a:r>
              <a:rPr lang="en-US" sz="1800" dirty="0">
                <a:latin typeface="Calibri"/>
                <a:cs typeface="Calibri"/>
              </a:rPr>
              <a:t> </a:t>
            </a:r>
            <a:r>
              <a:rPr lang="en-US" sz="1800" dirty="0">
                <a:latin typeface="Consolas"/>
                <a:cs typeface="Calibri"/>
              </a:rPr>
              <a:t>list(filter(</a:t>
            </a:r>
            <a:r>
              <a:rPr lang="en-US" sz="1800" dirty="0" err="1">
                <a:latin typeface="Consolas"/>
                <a:cs typeface="Calibri"/>
              </a:rPr>
              <a:t>starts_with_a,words_list</a:t>
            </a:r>
            <a:r>
              <a:rPr lang="en-US" sz="1800" dirty="0">
                <a:latin typeface="Consolas"/>
                <a:cs typeface="Calibri"/>
              </a:rPr>
              <a:t>)) </a:t>
            </a:r>
            <a:endParaRPr lang="en-US" sz="1800" i="1" dirty="0"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Out[17]: </a:t>
            </a:r>
            <a:r>
              <a:rPr lang="en-US" sz="1800" dirty="0">
                <a:latin typeface="Consolas"/>
                <a:ea typeface="+mn-lt"/>
                <a:cs typeface="+mn-lt"/>
              </a:rPr>
              <a:t>[</a:t>
            </a:r>
            <a:r>
              <a:rPr lang="en-US" sz="1800" dirty="0">
                <a:latin typeface="Consolas"/>
                <a:cs typeface="Calibri"/>
              </a:rPr>
              <a:t>'apple', 'airport', 'ant']</a:t>
            </a:r>
            <a:endParaRPr lang="en-US" sz="1800" dirty="0">
              <a:cs typeface="Calibri"/>
            </a:endParaRPr>
          </a:p>
          <a:p>
            <a:pPr marL="0" indent="0">
              <a:buNone/>
            </a:pPr>
            <a:endParaRPr lang="en-US" sz="18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8519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Lambda Functions</vt:lpstr>
      <vt:lpstr>Lets take a example of squaring</vt:lpstr>
      <vt:lpstr>adding multiple numbers with multiple arguments</vt:lpstr>
      <vt:lpstr>Map functions </vt:lpstr>
      <vt:lpstr>Ex: Square all elements of a list using map function</vt:lpstr>
      <vt:lpstr>Filter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189</cp:revision>
  <dcterms:created xsi:type="dcterms:W3CDTF">2021-09-15T10:44:23Z</dcterms:created>
  <dcterms:modified xsi:type="dcterms:W3CDTF">2021-09-17T08:09:06Z</dcterms:modified>
</cp:coreProperties>
</file>