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61" r:id="rId3"/>
    <p:sldId id="257" r:id="rId4"/>
    <p:sldId id="272" r:id="rId5"/>
    <p:sldId id="262" r:id="rId6"/>
    <p:sldId id="264" r:id="rId7"/>
    <p:sldId id="267" r:id="rId8"/>
    <p:sldId id="271" r:id="rId9"/>
    <p:sldId id="273" r:id="rId10"/>
    <p:sldId id="274" r:id="rId11"/>
    <p:sldId id="275" r:id="rId12"/>
    <p:sldId id="278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2031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dvances.sciencemag.org/content/advances/2/2/e1501055.full.pdf" TargetMode="External"/><Relationship Id="rId2" Type="http://schemas.openxmlformats.org/officeDocument/2006/relationships/hyperlink" Target="http://cacm.acm.org.proxy.library.umkc.edu/magazines/2014/7/176219-community-sense-and-response-systems/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.google.com/store/apps/details?id=edu.berkeley.bsl.myshake&amp;hl=e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52932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0"/>
            <a:ext cx="9604310" cy="124597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Community Sense and Response systems: </a:t>
            </a:r>
            <a:r>
              <a:rPr lang="en-US" sz="3600" dirty="0" smtClean="0"/>
              <a:t>Your Phone as Quake Detector	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205" y="5548473"/>
            <a:ext cx="11101589" cy="841628"/>
          </a:xfrm>
        </p:spPr>
        <p:txBody>
          <a:bodyPr>
            <a:noAutofit/>
          </a:bodyPr>
          <a:lstStyle/>
          <a:p>
            <a:pPr algn="r">
              <a:spcBef>
                <a:spcPts val="600"/>
              </a:spcBef>
            </a:pPr>
            <a:r>
              <a:rPr lang="en-US" dirty="0" smtClean="0"/>
              <a:t>Patel, Marmikkumar (43)</a:t>
            </a:r>
          </a:p>
          <a:p>
            <a:pPr algn="r">
              <a:spcBef>
                <a:spcPts val="600"/>
              </a:spcBef>
            </a:pPr>
            <a:r>
              <a:rPr lang="en-US" dirty="0" smtClean="0"/>
              <a:t>Gattu, Akhilesh (13) </a:t>
            </a:r>
          </a:p>
          <a:p>
            <a:pPr algn="r">
              <a:spcBef>
                <a:spcPts val="600"/>
              </a:spcBef>
            </a:pPr>
            <a:r>
              <a:rPr lang="en-US" dirty="0" smtClean="0"/>
              <a:t>Luke, Joseph Mcduff (27)</a:t>
            </a:r>
          </a:p>
        </p:txBody>
      </p:sp>
    </p:spTree>
    <p:extLst>
      <p:ext uri="{BB962C8B-B14F-4D97-AF65-F5344CB8AC3E}">
        <p14:creationId xmlns:p14="http://schemas.microsoft.com/office/powerpoint/2010/main" xmlns="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463" y="190345"/>
            <a:ext cx="9601200" cy="1142385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9269" y="1632857"/>
            <a:ext cx="11064240" cy="43499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Likelihood ratio tests - How can </a:t>
            </a:r>
            <a:r>
              <a:rPr lang="en-US" sz="2400" dirty="0" smtClean="0"/>
              <a:t>likelihood ratio </a:t>
            </a:r>
            <a:r>
              <a:rPr lang="en-US" sz="2400" dirty="0" smtClean="0"/>
              <a:t>tests be performed on each sensor’s data when the data needed to accurately model sensor behavior during an event.</a:t>
            </a:r>
            <a:endParaRPr lang="en-US" sz="2400" dirty="0"/>
          </a:p>
          <a:p>
            <a:r>
              <a:rPr lang="en-US" sz="2400" dirty="0" smtClean="0"/>
              <a:t>Modeling each sensor – Server side modeling scales poorly, and </a:t>
            </a:r>
            <a:r>
              <a:rPr lang="en-US" sz="2400" dirty="0" smtClean="0"/>
              <a:t>on-device </a:t>
            </a:r>
            <a:r>
              <a:rPr lang="en-US" sz="2400" dirty="0" smtClean="0"/>
              <a:t>learning involves computational and storage </a:t>
            </a:r>
            <a:r>
              <a:rPr lang="en-US" sz="2400" dirty="0" smtClean="0"/>
              <a:t>limits.</a:t>
            </a:r>
          </a:p>
          <a:p>
            <a:r>
              <a:rPr lang="en-US" sz="2400" dirty="0" smtClean="0"/>
              <a:t>Spatial dependencies - How to calculate spatial dependencies on independent </a:t>
            </a:r>
            <a:r>
              <a:rPr lang="en-US" sz="2400" dirty="0" smtClean="0"/>
              <a:t>sensors.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1479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143" y="268722"/>
            <a:ext cx="9601200" cy="1142385"/>
          </a:xfrm>
        </p:spPr>
        <p:txBody>
          <a:bodyPr/>
          <a:lstStyle/>
          <a:p>
            <a:r>
              <a:rPr lang="en-US" dirty="0" smtClean="0"/>
              <a:t>Core Sets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9269" y="1632857"/>
            <a:ext cx="11064240" cy="43499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The CSN system models </a:t>
            </a:r>
            <a:r>
              <a:rPr lang="en-US" sz="2400" dirty="0" smtClean="0"/>
              <a:t>accelerometer data </a:t>
            </a:r>
            <a:r>
              <a:rPr lang="en-US" sz="2400" dirty="0" smtClean="0"/>
              <a:t>as a Gaussian mixture </a:t>
            </a:r>
            <a:r>
              <a:rPr lang="en-US" sz="2400" dirty="0" smtClean="0"/>
              <a:t>model(GMM).</a:t>
            </a:r>
          </a:p>
          <a:p>
            <a:r>
              <a:rPr lang="en-US" sz="2400" dirty="0" smtClean="0"/>
              <a:t>S</a:t>
            </a:r>
            <a:r>
              <a:rPr lang="en-US" sz="2400" dirty="0" smtClean="0"/>
              <a:t>ingle Gaussian</a:t>
            </a:r>
            <a:r>
              <a:rPr lang="en-US" sz="2400" dirty="0" smtClean="0"/>
              <a:t>, which is specified by </a:t>
            </a:r>
            <a:r>
              <a:rPr lang="en-US" sz="2400" dirty="0" smtClean="0"/>
              <a:t>the mean </a:t>
            </a:r>
            <a:r>
              <a:rPr lang="en-US" sz="2400" dirty="0" smtClean="0"/>
              <a:t>and variance of the </a:t>
            </a:r>
            <a:r>
              <a:rPr lang="en-US" sz="2400" dirty="0" smtClean="0"/>
              <a:t>data.</a:t>
            </a:r>
          </a:p>
          <a:p>
            <a:r>
              <a:rPr lang="en-US" sz="2400" dirty="0" smtClean="0"/>
              <a:t>Learning the </a:t>
            </a:r>
            <a:r>
              <a:rPr lang="en-US" sz="2400" dirty="0" smtClean="0"/>
              <a:t>optimal GMM requires </a:t>
            </a:r>
            <a:r>
              <a:rPr lang="en-US" sz="2400" dirty="0" smtClean="0"/>
              <a:t>access to </a:t>
            </a:r>
            <a:r>
              <a:rPr lang="en-US" sz="2400" dirty="0" smtClean="0"/>
              <a:t>all the data; GMMs do not admit </a:t>
            </a:r>
            <a:r>
              <a:rPr lang="en-US" sz="2400" dirty="0" smtClean="0"/>
              <a:t>finite sufficient statistics.</a:t>
            </a:r>
            <a:endParaRPr lang="en-US" sz="2400" dirty="0" smtClean="0"/>
          </a:p>
          <a:p>
            <a:r>
              <a:rPr lang="en-US" sz="2400" dirty="0" smtClean="0"/>
              <a:t>A tool from computational </a:t>
            </a:r>
            <a:r>
              <a:rPr lang="en-US" sz="2400" dirty="0" smtClean="0"/>
              <a:t>geometry, called </a:t>
            </a:r>
            <a:r>
              <a:rPr lang="en-US" sz="2400" dirty="0" smtClean="0"/>
              <a:t>a “</a:t>
            </a:r>
            <a:r>
              <a:rPr lang="en-US" sz="2400" dirty="0" err="1" smtClean="0"/>
              <a:t>coreset</a:t>
            </a:r>
            <a:r>
              <a:rPr lang="en-US" sz="2400" dirty="0" smtClean="0"/>
              <a:t>,” makes </a:t>
            </a:r>
            <a:r>
              <a:rPr lang="en-US" sz="2400" dirty="0" smtClean="0"/>
              <a:t>such approximations </a:t>
            </a:r>
            <a:r>
              <a:rPr lang="en-US" sz="2400" dirty="0" smtClean="0"/>
              <a:t>possible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</a:t>
            </a:r>
            <a:r>
              <a:rPr lang="en-US" sz="2400" dirty="0" smtClean="0"/>
              <a:t>“</a:t>
            </a:r>
            <a:r>
              <a:rPr lang="en-US" sz="2400" dirty="0" err="1" smtClean="0"/>
              <a:t>coreset</a:t>
            </a:r>
            <a:r>
              <a:rPr lang="en-US" sz="2400" dirty="0" smtClean="0"/>
              <a:t>” </a:t>
            </a:r>
            <a:r>
              <a:rPr lang="en-US" sz="2400" dirty="0" smtClean="0"/>
              <a:t>for an algorithm is roughly a subset of the input, such that running the algorithm on the </a:t>
            </a:r>
            <a:r>
              <a:rPr lang="en-US" sz="2400" dirty="0" smtClean="0"/>
              <a:t>“</a:t>
            </a:r>
            <a:r>
              <a:rPr lang="en-US" sz="2400" dirty="0" err="1" smtClean="0"/>
              <a:t>coreset</a:t>
            </a:r>
            <a:r>
              <a:rPr lang="en-US" sz="2400" dirty="0" smtClean="0"/>
              <a:t>” </a:t>
            </a:r>
            <a:r>
              <a:rPr lang="en-US" sz="2400" dirty="0" smtClean="0"/>
              <a:t>gives a approximation to run the algorithm on the full input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1479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903" y="190345"/>
            <a:ext cx="9890760" cy="1142385"/>
          </a:xfrm>
        </p:spPr>
        <p:txBody>
          <a:bodyPr/>
          <a:lstStyle/>
          <a:p>
            <a:r>
              <a:rPr lang="en-US" dirty="0" smtClean="0"/>
              <a:t>Building CSN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9269" y="1959429"/>
            <a:ext cx="10776857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The CSN network is built on Google App </a:t>
            </a:r>
            <a:r>
              <a:rPr lang="en-US" sz="2400" dirty="0" smtClean="0"/>
              <a:t>Engine.</a:t>
            </a:r>
            <a:endParaRPr lang="en-US" sz="2400" dirty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First, CSN writes client registration and heartbeat messages to multiple </a:t>
            </a:r>
            <a:r>
              <a:rPr lang="en-US" sz="2400" dirty="0" smtClean="0"/>
              <a:t>datacenters via </a:t>
            </a:r>
            <a:r>
              <a:rPr lang="en-US" sz="2400" dirty="0" smtClean="0"/>
              <a:t>App Engine’s high replication data store.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Next, incoming picks are spatially aggregated by geographic hashing into </a:t>
            </a:r>
            <a:r>
              <a:rPr lang="en-US" sz="2400" dirty="0" err="1" smtClean="0"/>
              <a:t>memcache</a:t>
            </a:r>
            <a:r>
              <a:rPr lang="en-US" sz="2400" dirty="0" smtClean="0"/>
              <a:t>, a distributed in-memory data cache</a:t>
            </a:r>
            <a:r>
              <a:rPr lang="en-US" sz="2400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Finally, the CSN cloud performs event detection on the aggregated picks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1479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903" y="190345"/>
            <a:ext cx="9890760" cy="1142385"/>
          </a:xfrm>
        </p:spPr>
        <p:txBody>
          <a:bodyPr/>
          <a:lstStyle/>
          <a:p>
            <a:r>
              <a:rPr lang="en-US" dirty="0" smtClean="0"/>
              <a:t>Advantages of Building CSN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9269" y="1959429"/>
            <a:ext cx="10776857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Dynamic Scaling.</a:t>
            </a:r>
            <a:endParaRPr lang="en-US" sz="2400" dirty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Robust Data.</a:t>
            </a: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Easy Deployment.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1479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 (testing)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Shake Table: </a:t>
            </a:r>
            <a:r>
              <a:rPr lang="en-US" dirty="0" smtClean="0"/>
              <a:t>Simulated large historic earthquakes detected by USB sensors and phones, proved that P-waves (initial) and S-waves (secondary) could be detected</a:t>
            </a:r>
          </a:p>
          <a:p>
            <a:r>
              <a:rPr lang="en-US" b="1" dirty="0" smtClean="0"/>
              <a:t>Eccentric Weights (motion of buildings): </a:t>
            </a:r>
            <a:r>
              <a:rPr lang="en-US" dirty="0" smtClean="0"/>
              <a:t>Campus library was oscillated at 1.7Hz, both sensor types were able to measure this</a:t>
            </a:r>
          </a:p>
          <a:p>
            <a:r>
              <a:rPr lang="en-US" b="1" dirty="0" smtClean="0"/>
              <a:t>Normal Background Data: </a:t>
            </a:r>
            <a:r>
              <a:rPr lang="en-US" dirty="0" smtClean="0"/>
              <a:t>Volunteers carried phones during daily routines, this allowed for device “normal operating behavior” to be learned</a:t>
            </a:r>
          </a:p>
          <a:p>
            <a:r>
              <a:rPr lang="en-US" b="1" dirty="0" smtClean="0"/>
              <a:t>Historical Picks: </a:t>
            </a:r>
            <a:r>
              <a:rPr lang="en-US" dirty="0" smtClean="0"/>
              <a:t>128 sensors simulated picks from 1,000 simulated quakes to evaluate algorithm ability to correctly choose “picks”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8182577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0095" y="389752"/>
            <a:ext cx="8071131" cy="20615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4121" y="2832874"/>
            <a:ext cx="9063080" cy="3546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2269" y="2516623"/>
            <a:ext cx="435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Eccentric Weights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35625" y="8149"/>
            <a:ext cx="4434435" cy="381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Shake Table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4121" y="6379527"/>
            <a:ext cx="8987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Source: </a:t>
            </a:r>
            <a:r>
              <a:rPr lang="en-US" sz="1200" dirty="0"/>
              <a:t>http://cacm.acm.org.proxy.library.umkc.edu/magazines/2014/7/176219-community-sense-and-response-systems/pdf</a:t>
            </a:r>
          </a:p>
        </p:txBody>
      </p:sp>
    </p:spTree>
    <p:extLst>
      <p:ext uri="{BB962C8B-B14F-4D97-AF65-F5344CB8AC3E}">
        <p14:creationId xmlns:p14="http://schemas.microsoft.com/office/powerpoint/2010/main" xmlns="" val="876234368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such large quantities of data being collected at each stage of the architecture, employing effective machine learning strategies allows for efficient use of sensor-level and cloud-level resources</a:t>
            </a:r>
          </a:p>
          <a:p>
            <a:r>
              <a:rPr lang="en-US" dirty="0" smtClean="0"/>
              <a:t>Community sensing is applicable to a variety of application domains including: fires, floods, radiation, epidemics, traffic accidents, and pollution</a:t>
            </a:r>
          </a:p>
          <a:p>
            <a:r>
              <a:rPr lang="en-US" dirty="0" smtClean="0"/>
              <a:t>CSR systems for these domains will require a similar blueprint for machine learning and scalable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7608098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February 12, 2016, the authors released a new research paper along with a new updated app </a:t>
            </a:r>
            <a:r>
              <a:rPr lang="en-US" dirty="0" err="1" smtClean="0"/>
              <a:t>MyShake</a:t>
            </a:r>
            <a:r>
              <a:rPr lang="en-US" dirty="0" smtClean="0"/>
              <a:t> available at the </a:t>
            </a:r>
            <a:r>
              <a:rPr lang="en-US" i="1" dirty="0" smtClean="0"/>
              <a:t>Google Play Store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2815" y="2735108"/>
            <a:ext cx="2276600" cy="4009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59970" y="2735108"/>
            <a:ext cx="2274031" cy="39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089477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Sensors in phones have been improving: all phones are sensitive to magnitude 5 earthquakes, newer phones are sensitive to magnitude 3.5 earthquakes</a:t>
            </a:r>
          </a:p>
          <a:p>
            <a:r>
              <a:rPr lang="en-US" dirty="0" smtClean="0"/>
              <a:t>98% of earthquake records within 10km of events are recognized</a:t>
            </a:r>
          </a:p>
          <a:p>
            <a:r>
              <a:rPr lang="en-US" dirty="0" smtClean="0"/>
              <a:t>93% of everyday motions are correctly recognized (false triggers)</a:t>
            </a:r>
          </a:p>
          <a:p>
            <a:r>
              <a:rPr lang="en-US" dirty="0" smtClean="0"/>
              <a:t>Estimating the exact magnitude of the earthquake has still proven difficult, incorporating data from a traditional seismic station could make a significant difference</a:t>
            </a:r>
          </a:p>
          <a:p>
            <a:r>
              <a:rPr lang="en-US" dirty="0" smtClean="0"/>
              <a:t>Further research will be into using phone GPS for GPS-based ground displacements, it is more accurate at predicting magnitude of earthquakes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5876688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Developments continued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40266" y="1288919"/>
            <a:ext cx="6040031" cy="5110795"/>
          </a:xfrm>
        </p:spPr>
      </p:pic>
      <p:sp>
        <p:nvSpPr>
          <p:cNvPr id="7" name="TextBox 6"/>
          <p:cNvSpPr txBox="1"/>
          <p:nvPr/>
        </p:nvSpPr>
        <p:spPr>
          <a:xfrm>
            <a:off x="838200" y="2290046"/>
            <a:ext cx="39893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One area of improvement still needed is amplitude, phones that are fixed or sitting on a table can sense seismic events at a much greater level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8492312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sense and Response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</a:t>
            </a:r>
            <a:r>
              <a:rPr lang="en-US" dirty="0"/>
              <a:t>Sense and Response system gather, share and act on sensor data from users Internet-enabled devices like smartphones</a:t>
            </a:r>
          </a:p>
          <a:p>
            <a:r>
              <a:rPr lang="en-US" dirty="0"/>
              <a:t>These systems are distinguished from standard from web-application which uses specialized hardware.</a:t>
            </a:r>
          </a:p>
          <a:p>
            <a:r>
              <a:rPr lang="en-US" dirty="0"/>
              <a:t>These systems are useful for understanding traffic flows, monitoring public health and responding to natural disasters like hurricanes, flood and earthquakes.</a:t>
            </a:r>
          </a:p>
          <a:p>
            <a:r>
              <a:rPr lang="en-US" dirty="0" smtClean="0"/>
              <a:t>These systems are made possible through volunteer sensors and low-cost web solutions for data collection and storage.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46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 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</a:p>
          <a:p>
            <a:r>
              <a:rPr lang="en-US" dirty="0" smtClean="0"/>
              <a:t>Original Article (July 2014)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cacm.acm.org.proxy.library.umkc.edu/magazines/2014/7/176219-community-sense-and-response-systems/pdf</a:t>
            </a:r>
            <a:endParaRPr lang="en-US" dirty="0" smtClean="0"/>
          </a:p>
          <a:p>
            <a:r>
              <a:rPr lang="en-US" dirty="0" smtClean="0"/>
              <a:t>New Article (February 2016)</a:t>
            </a:r>
          </a:p>
          <a:p>
            <a:pPr lvl="1"/>
            <a:r>
              <a:rPr lang="en-US" dirty="0" smtClean="0">
                <a:hlinkClick r:id="rId3"/>
              </a:rPr>
              <a:t>http://advances.sciencemag.org/content/advances/2/2/e1501055.full.pdf</a:t>
            </a:r>
            <a:endParaRPr lang="en-US" dirty="0" smtClean="0"/>
          </a:p>
          <a:p>
            <a:r>
              <a:rPr lang="en-US" i="1" dirty="0" err="1" smtClean="0"/>
              <a:t>MyShake</a:t>
            </a:r>
            <a:r>
              <a:rPr lang="en-US" i="1" dirty="0" smtClean="0"/>
              <a:t> </a:t>
            </a:r>
            <a:r>
              <a:rPr lang="en-US" dirty="0" smtClean="0"/>
              <a:t>Android Application</a:t>
            </a:r>
          </a:p>
          <a:p>
            <a:pPr lvl="1"/>
            <a:r>
              <a:rPr lang="en-US" dirty="0" smtClean="0">
                <a:hlinkClick r:id="rId4"/>
              </a:rPr>
              <a:t>https://play.google.com/store/apps/details?id=edu.berkeley.bsl.myshake&amp;hl=en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8200935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8983" y="1188721"/>
            <a:ext cx="8321040" cy="4924696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182880"/>
            <a:ext cx="9601200" cy="809897"/>
          </a:xfrm>
        </p:spPr>
        <p:txBody>
          <a:bodyPr/>
          <a:lstStyle/>
          <a:p>
            <a:r>
              <a:rPr lang="en-US" dirty="0"/>
              <a:t>Community sense and Response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1852675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Data Collection to Action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95400" y="1995269"/>
            <a:ext cx="9601200" cy="3809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These system collects sensor data from community owned sensor hardware like smartphones and consumer electronics.</a:t>
            </a:r>
          </a:p>
          <a:p>
            <a:r>
              <a:rPr lang="en-US" dirty="0" smtClean="0"/>
              <a:t>But </a:t>
            </a:r>
            <a:r>
              <a:rPr lang="en-US" dirty="0"/>
              <a:t>acting on community sensor data is different form acting on data in standard web </a:t>
            </a:r>
            <a:r>
              <a:rPr lang="en-US" dirty="0" smtClean="0"/>
              <a:t>applications.</a:t>
            </a:r>
          </a:p>
          <a:p>
            <a:r>
              <a:rPr lang="en-US" dirty="0"/>
              <a:t>As smartphones have multiple sensors and all sensors can produce continuous stream of GPS positions, acceleration and many data, a CSR network can produce a large volume of raw data</a:t>
            </a:r>
            <a:r>
              <a:rPr lang="en-US" dirty="0" smtClean="0"/>
              <a:t>.</a:t>
            </a:r>
          </a:p>
          <a:p>
            <a:r>
              <a:rPr lang="en-US" dirty="0"/>
              <a:t>Data recorded by community sensors also includes signal produced by the people operating them.</a:t>
            </a:r>
          </a:p>
          <a:p>
            <a:r>
              <a:rPr lang="en-US" dirty="0"/>
              <a:t>CSR system must simultaneously learn about phenomena they are built to act on and they should be able to make reliable decisions in real time with guaranteed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601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dirty="0"/>
              <a:t>Caltech Community Seismic Network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1995269"/>
            <a:ext cx="9601200" cy="3809999"/>
          </a:xfrm>
        </p:spPr>
        <p:txBody>
          <a:bodyPr>
            <a:normAutofit/>
          </a:bodyPr>
          <a:lstStyle/>
          <a:p>
            <a:r>
              <a:rPr lang="en-US" dirty="0"/>
              <a:t>The Caltech CSN project collects sensor data from thousands of personal devices for real time response to dangerous earthquakes.</a:t>
            </a:r>
          </a:p>
          <a:p>
            <a:r>
              <a:rPr lang="en-US" dirty="0"/>
              <a:t>Aims to quickly detect earthquakes and provide real-time estimates of their effects through community-operated sensor and also gives early warning of string shaking.</a:t>
            </a:r>
          </a:p>
          <a:p>
            <a:r>
              <a:rPr lang="en-US" dirty="0"/>
              <a:t>CSN collects accelerometer data from personal devices to produce information needed for real-time response to earthquakes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CSN project is based on community participation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151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Caltech Community Seismic Network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995269"/>
            <a:ext cx="9601200" cy="3809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several reason </a:t>
            </a:r>
            <a:r>
              <a:rPr lang="en-US" dirty="0" smtClean="0"/>
              <a:t>for Community Participation are:</a:t>
            </a:r>
            <a:endParaRPr lang="en-US" dirty="0"/>
          </a:p>
          <a:p>
            <a:r>
              <a:rPr lang="en-US" dirty="0"/>
              <a:t>Community participation makes possible the densely distributed sensors needed to accurately measure shaking throughout a city.</a:t>
            </a:r>
          </a:p>
          <a:p>
            <a:r>
              <a:rPr lang="en-US" dirty="0"/>
              <a:t>Community participation also make it cheap than traditional seismometer which are very costly.</a:t>
            </a:r>
          </a:p>
          <a:p>
            <a:r>
              <a:rPr lang="en-US" dirty="0"/>
              <a:t>Furthermore, Community sensors are also </a:t>
            </a:r>
            <a:r>
              <a:rPr lang="en-US" dirty="0" smtClean="0"/>
              <a:t>help </a:t>
            </a:r>
            <a:r>
              <a:rPr lang="en-US" dirty="0"/>
              <a:t>for assisting the population in emergency.</a:t>
            </a:r>
          </a:p>
          <a:p>
            <a:r>
              <a:rPr lang="en-US" dirty="0"/>
              <a:t>In addition to collecting accelerometer data, community-sensing application, represent a way for people to stay informed about areas and people they care.</a:t>
            </a:r>
          </a:p>
        </p:txBody>
      </p:sp>
    </p:spTree>
    <p:extLst>
      <p:ext uri="{BB962C8B-B14F-4D97-AF65-F5344CB8AC3E}">
        <p14:creationId xmlns:p14="http://schemas.microsoft.com/office/powerpoint/2010/main" xmlns="" val="45273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Caltech Community Seismic Network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995269"/>
            <a:ext cx="9601200" cy="3809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CSN makes easy for volunteers to participate without costing any extra charge other than internet connection because it uses low-cost accelerometers and the sensors already in their smartphones.</a:t>
            </a:r>
          </a:p>
          <a:p>
            <a:r>
              <a:rPr lang="en-US" dirty="0"/>
              <a:t>CSN team have developed android app called </a:t>
            </a:r>
            <a:r>
              <a:rPr lang="en-US" dirty="0" err="1"/>
              <a:t>CrowdShake</a:t>
            </a:r>
            <a:r>
              <a:rPr lang="en-US" dirty="0"/>
              <a:t>, which makes volunteering data as easy as installing a new app.</a:t>
            </a:r>
          </a:p>
          <a:p>
            <a:r>
              <a:rPr lang="en-US" dirty="0"/>
              <a:t>They have also partners with Los Angeles-area  schools and civic organizations to freely distribute 3000 low cost accelerometers from </a:t>
            </a:r>
            <a:r>
              <a:rPr lang="en-US" dirty="0" err="1"/>
              <a:t>Phidgets</a:t>
            </a:r>
            <a:r>
              <a:rPr lang="en-US" dirty="0"/>
              <a:t>, Inc.</a:t>
            </a:r>
          </a:p>
          <a:p>
            <a:r>
              <a:rPr lang="en-US" dirty="0"/>
              <a:t>These accelerometers can be connected to PC or Tablet using USB and they are also installed in several high-rise buildings in the Los Angeles to measure structural responses to earthquakes.</a:t>
            </a:r>
          </a:p>
        </p:txBody>
      </p:sp>
    </p:spTree>
    <p:extLst>
      <p:ext uri="{BB962C8B-B14F-4D97-AF65-F5344CB8AC3E}">
        <p14:creationId xmlns:p14="http://schemas.microsoft.com/office/powerpoint/2010/main" xmlns="" val="361479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190346"/>
            <a:ext cx="9601200" cy="893872"/>
          </a:xfrm>
        </p:spPr>
        <p:txBody>
          <a:bodyPr/>
          <a:lstStyle/>
          <a:p>
            <a:r>
              <a:rPr lang="en-US" dirty="0" smtClean="0"/>
              <a:t>Classical Approach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280161"/>
            <a:ext cx="9601200" cy="45251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 smtClean="0"/>
              <a:t>This approach is to collect all data centrally and declare an event has occurred or not based on the likelihood ration of the test is true</a:t>
            </a:r>
            <a:r>
              <a:rPr lang="en-US" dirty="0" smtClean="0"/>
              <a:t>.</a:t>
            </a:r>
          </a:p>
          <a:p>
            <a:pPr lvl="0">
              <a:buNone/>
            </a:pPr>
            <a:endParaRPr lang="en-US" dirty="0" smtClean="0"/>
          </a:p>
          <a:p>
            <a:pPr>
              <a:buNone/>
            </a:pPr>
            <a:r>
              <a:rPr lang="en-US" sz="2400" b="1" dirty="0" smtClean="0"/>
              <a:t>P(all measurements| strong quake)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--------------------------------------------------    </a:t>
            </a:r>
            <a:r>
              <a:rPr lang="en-US" sz="2400" b="1" dirty="0" smtClean="0"/>
              <a:t>&gt;  T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P(all measurements| no-quake</a:t>
            </a:r>
            <a:r>
              <a:rPr lang="en-US" sz="2400" b="1" dirty="0" smtClean="0"/>
              <a:t>)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sz="2400" dirty="0" smtClean="0"/>
              <a:t>Each community sensor is unique, so modeling these distributions </a:t>
            </a:r>
            <a:r>
              <a:rPr lang="en-US" sz="2400" dirty="0" smtClean="0"/>
              <a:t>requires modeling </a:t>
            </a:r>
            <a:r>
              <a:rPr lang="en-US" sz="2400" dirty="0" smtClean="0"/>
              <a:t>each sensor </a:t>
            </a:r>
            <a:r>
              <a:rPr lang="en-US" sz="2400" dirty="0" smtClean="0"/>
              <a:t>individually</a:t>
            </a:r>
            <a:r>
              <a:rPr lang="en-US" sz="2400" dirty="0" smtClean="0"/>
              <a:t>.</a:t>
            </a:r>
            <a:endParaRPr lang="en-US" sz="2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b="1" dirty="0" smtClean="0"/>
          </a:p>
          <a:p>
            <a:pPr lv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479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190346"/>
            <a:ext cx="9601200" cy="893872"/>
          </a:xfrm>
        </p:spPr>
        <p:txBody>
          <a:bodyPr/>
          <a:lstStyle/>
          <a:p>
            <a:r>
              <a:rPr lang="en-US" dirty="0" smtClean="0"/>
              <a:t>Decentralized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1" y="1280161"/>
            <a:ext cx="11364686" cy="47679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sz="2600" dirty="0" smtClean="0"/>
              <a:t>In this approach the server performs a hypothesis test on the "pick message" instead of the entire central data</a:t>
            </a:r>
            <a:r>
              <a:rPr lang="en-US" sz="2600" dirty="0" smtClean="0"/>
              <a:t>.</a:t>
            </a:r>
          </a:p>
          <a:p>
            <a:pPr lvl="0" algn="just"/>
            <a:r>
              <a:rPr lang="en-US" sz="2600" dirty="0" smtClean="0"/>
              <a:t>Each sensor performs the hypothesis test and is picked if the probability of the each case is known and is greater than the threshold</a:t>
            </a:r>
            <a:r>
              <a:rPr lang="en-US" sz="2600" dirty="0" smtClean="0"/>
              <a:t>.</a:t>
            </a:r>
          </a:p>
          <a:p>
            <a:pPr lvl="0" algn="just"/>
            <a:r>
              <a:rPr lang="en-US" sz="2600" dirty="0" smtClean="0"/>
              <a:t>At the same time server also performs a hypothesis tests on the picks message received and declare the a detection when</a:t>
            </a:r>
            <a:endParaRPr lang="en-US" b="1" dirty="0" smtClean="0"/>
          </a:p>
          <a:p>
            <a:pPr algn="ctr">
              <a:buNone/>
            </a:pPr>
            <a:r>
              <a:rPr lang="en-US" i="1" dirty="0" smtClean="0"/>
              <a:t>     Bin(S; </a:t>
            </a:r>
            <a:r>
              <a:rPr lang="en-US" i="1" dirty="0" err="1" smtClean="0"/>
              <a:t>rT,N</a:t>
            </a:r>
            <a:r>
              <a:rPr lang="en-US" i="1" dirty="0" smtClean="0"/>
              <a:t>)</a:t>
            </a:r>
          </a:p>
          <a:p>
            <a:pPr algn="ctr">
              <a:buNone/>
            </a:pPr>
            <a:r>
              <a:rPr lang="en-US" i="1" dirty="0" smtClean="0"/>
              <a:t>              -------------------  &gt;  T</a:t>
            </a:r>
          </a:p>
          <a:p>
            <a:pPr algn="ctr">
              <a:buNone/>
            </a:pPr>
            <a:r>
              <a:rPr lang="en-US" i="1" dirty="0" smtClean="0"/>
              <a:t>    Bin(S</a:t>
            </a:r>
            <a:r>
              <a:rPr lang="en-US" i="1" dirty="0" smtClean="0"/>
              <a:t>; </a:t>
            </a:r>
            <a:r>
              <a:rPr lang="en-US" i="1" dirty="0" err="1" smtClean="0"/>
              <a:t>rF,N</a:t>
            </a:r>
            <a:r>
              <a:rPr lang="en-US" i="1" dirty="0" smtClean="0"/>
              <a:t>)</a:t>
            </a:r>
          </a:p>
          <a:p>
            <a:pPr>
              <a:buNone/>
            </a:pPr>
            <a:endParaRPr lang="en-US" b="1" dirty="0" smtClean="0"/>
          </a:p>
          <a:p>
            <a:pPr lv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479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1239</Words>
  <Application>Microsoft Office PowerPoint</Application>
  <PresentationFormat>Custom</PresentationFormat>
  <Paragraphs>97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Diamond Grid 16x9</vt:lpstr>
      <vt:lpstr>The Community Sense and Response systems: Your Phone as Quake Detector </vt:lpstr>
      <vt:lpstr>Community sense and Response System</vt:lpstr>
      <vt:lpstr>Community sense and Response System</vt:lpstr>
      <vt:lpstr>From Data Collection to Action</vt:lpstr>
      <vt:lpstr>Caltech Community Seismic Network</vt:lpstr>
      <vt:lpstr>Caltech Community Seismic Network</vt:lpstr>
      <vt:lpstr>Caltech Community Seismic Network</vt:lpstr>
      <vt:lpstr>Classical Approach</vt:lpstr>
      <vt:lpstr>Decentralized Approach</vt:lpstr>
      <vt:lpstr>Limitations</vt:lpstr>
      <vt:lpstr>Core Sets</vt:lpstr>
      <vt:lpstr>Building CSN</vt:lpstr>
      <vt:lpstr>Advantages of Building CSN</vt:lpstr>
      <vt:lpstr>Experimental Evaluation (testing)</vt:lpstr>
      <vt:lpstr>Slide 15</vt:lpstr>
      <vt:lpstr>Conclusion</vt:lpstr>
      <vt:lpstr>Further Developments </vt:lpstr>
      <vt:lpstr>Further Developments continued</vt:lpstr>
      <vt:lpstr>Further Developments continued</vt:lpstr>
      <vt:lpstr>Thank you. Any 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2016-02-27T01:04:54Z</dcterms:created>
  <dcterms:modified xsi:type="dcterms:W3CDTF">2016-02-28T06:49:29Z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