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5" r:id="rId3"/>
    <p:sldId id="260" r:id="rId4"/>
    <p:sldId id="261" r:id="rId5"/>
    <p:sldId id="259" r:id="rId6"/>
    <p:sldId id="269" r:id="rId7"/>
    <p:sldId id="266" r:id="rId8"/>
    <p:sldId id="262" r:id="rId9"/>
    <p:sldId id="263"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AFFA9-3FEB-4A2E-BB10-3E4BAD9CC3BE}" v="3" dt="2023-06-07T02:58:37.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20DF3D-D646-4537-A1AD-4056E483DB55}"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309144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0DF3D-D646-4537-A1AD-4056E483DB55}"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181332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0DF3D-D646-4537-A1AD-4056E483DB55}"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166345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0DF3D-D646-4537-A1AD-4056E483DB55}"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157762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0DF3D-D646-4537-A1AD-4056E483DB55}"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197564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20DF3D-D646-4537-A1AD-4056E483DB55}"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322679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20DF3D-D646-4537-A1AD-4056E483DB55}" type="datetimeFigureOut">
              <a:rPr lang="en-IN" smtClean="0"/>
              <a:t>07-06-2023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111301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20DF3D-D646-4537-A1AD-4056E483DB55}" type="datetimeFigureOut">
              <a:rPr lang="en-IN" smtClean="0"/>
              <a:t>07-06-2023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254145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0DF3D-D646-4537-A1AD-4056E483DB55}" type="datetimeFigureOut">
              <a:rPr lang="en-IN" smtClean="0"/>
              <a:t>07-06-2023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75042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0DF3D-D646-4537-A1AD-4056E483DB55}"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192054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0DF3D-D646-4537-A1AD-4056E483DB55}"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6639FD-FEDC-41FE-BAE2-2436CC1D6CCC}" type="slidenum">
              <a:rPr lang="en-IN" smtClean="0"/>
              <a:t>‹#›</a:t>
            </a:fld>
            <a:endParaRPr lang="en-IN"/>
          </a:p>
        </p:txBody>
      </p:sp>
    </p:spTree>
    <p:extLst>
      <p:ext uri="{BB962C8B-B14F-4D97-AF65-F5344CB8AC3E}">
        <p14:creationId xmlns:p14="http://schemas.microsoft.com/office/powerpoint/2010/main" val="238060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0DF3D-D646-4537-A1AD-4056E483DB55}" type="datetimeFigureOut">
              <a:rPr lang="en-IN" smtClean="0"/>
              <a:t>07-06-2023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639FD-FEDC-41FE-BAE2-2436CC1D6CCC}" type="slidenum">
              <a:rPr lang="en-IN" smtClean="0"/>
              <a:t>‹#›</a:t>
            </a:fld>
            <a:endParaRPr lang="en-IN"/>
          </a:p>
        </p:txBody>
      </p:sp>
    </p:spTree>
    <p:extLst>
      <p:ext uri="{BB962C8B-B14F-4D97-AF65-F5344CB8AC3E}">
        <p14:creationId xmlns:p14="http://schemas.microsoft.com/office/powerpoint/2010/main" val="19457103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0728-9B94-09CD-E63F-70A514BF50DF}"/>
              </a:ext>
            </a:extLst>
          </p:cNvPr>
          <p:cNvSpPr>
            <a:spLocks noGrp="1"/>
          </p:cNvSpPr>
          <p:nvPr>
            <p:ph type="ctrTitle"/>
          </p:nvPr>
        </p:nvSpPr>
        <p:spPr/>
        <p:txBody>
          <a:bodyPr/>
          <a:lstStyle/>
          <a:p>
            <a:r>
              <a:rPr lang="en-IN" dirty="0"/>
              <a:t>Huffman Coding for Image Compression</a:t>
            </a:r>
          </a:p>
        </p:txBody>
      </p:sp>
      <p:sp>
        <p:nvSpPr>
          <p:cNvPr id="3" name="Subtitle 2">
            <a:extLst>
              <a:ext uri="{FF2B5EF4-FFF2-40B4-BE49-F238E27FC236}">
                <a16:creationId xmlns:a16="http://schemas.microsoft.com/office/drawing/2014/main" id="{F50710FD-A628-717E-4359-33C15620838E}"/>
              </a:ext>
            </a:extLst>
          </p:cNvPr>
          <p:cNvSpPr>
            <a:spLocks noGrp="1"/>
          </p:cNvSpPr>
          <p:nvPr>
            <p:ph type="subTitle" idx="1"/>
          </p:nvPr>
        </p:nvSpPr>
        <p:spPr/>
        <p:txBody>
          <a:bodyPr/>
          <a:lstStyle/>
          <a:p>
            <a:r>
              <a:rPr lang="en-IN" dirty="0"/>
              <a:t>Akhilesh P - BL.EN.U4AIE21006</a:t>
            </a:r>
          </a:p>
          <a:p>
            <a:r>
              <a:rPr lang="en-IN" dirty="0"/>
              <a:t>Amal Krishna - BL.EN.U4AIE21008</a:t>
            </a:r>
          </a:p>
          <a:p>
            <a:r>
              <a:rPr lang="en-IN" dirty="0"/>
              <a:t>S. Karthick Bharadwaj – BL.EN.U4AIE21112</a:t>
            </a:r>
          </a:p>
        </p:txBody>
      </p:sp>
      <p:pic>
        <p:nvPicPr>
          <p:cNvPr id="1026" name="Picture 2" descr="Amrita Vishwa Vidyapeetham - Wikipedia">
            <a:extLst>
              <a:ext uri="{FF2B5EF4-FFF2-40B4-BE49-F238E27FC236}">
                <a16:creationId xmlns:a16="http://schemas.microsoft.com/office/drawing/2014/main" id="{4275C43D-8E76-7ADE-539A-B21BDC5D3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028" y="61546"/>
            <a:ext cx="3000721"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202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1307-EB81-871D-9125-67ACD07C346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7F390ED-B37D-B753-C8A5-9F3711ED2A03}"/>
              </a:ext>
            </a:extLst>
          </p:cNvPr>
          <p:cNvSpPr>
            <a:spLocks noGrp="1"/>
          </p:cNvSpPr>
          <p:nvPr>
            <p:ph idx="1"/>
          </p:nvPr>
        </p:nvSpPr>
        <p:spPr/>
        <p:txBody>
          <a:bodyPr/>
          <a:lstStyle/>
          <a:p>
            <a:r>
              <a:rPr lang="en-US" dirty="0"/>
              <a:t>In summary, Huffman coding is a powerful image compression technique that offers many advantages over other methods. </a:t>
            </a:r>
          </a:p>
          <a:p>
            <a:r>
              <a:rPr lang="en-US" dirty="0"/>
              <a:t>As we continue to generate and transmit large amounts of digital data, the need for efficient compression methods like Huffman coding will only continue to grow. </a:t>
            </a:r>
            <a:endParaRPr lang="en-IN" dirty="0"/>
          </a:p>
        </p:txBody>
      </p:sp>
      <p:pic>
        <p:nvPicPr>
          <p:cNvPr id="4" name="Picture 2" descr="Amrita Vishwa Vidyapeetham - Wikipedia">
            <a:extLst>
              <a:ext uri="{FF2B5EF4-FFF2-40B4-BE49-F238E27FC236}">
                <a16:creationId xmlns:a16="http://schemas.microsoft.com/office/drawing/2014/main" id="{340D633D-7EC3-C0BE-1A1A-9B5A78266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028" y="61546"/>
            <a:ext cx="3000721"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77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25BF-3AE2-B554-30AA-D0253D70D912}"/>
              </a:ext>
            </a:extLst>
          </p:cNvPr>
          <p:cNvSpPr>
            <a:spLocks noGrp="1"/>
          </p:cNvSpPr>
          <p:nvPr>
            <p:ph type="title"/>
          </p:nvPr>
        </p:nvSpPr>
        <p:spPr>
          <a:xfrm>
            <a:off x="838200" y="791308"/>
            <a:ext cx="10515600" cy="899380"/>
          </a:xfrm>
        </p:spPr>
        <p:txBody>
          <a:bodyPr/>
          <a:lstStyle/>
          <a:p>
            <a:r>
              <a:rPr lang="en-IN" dirty="0"/>
              <a:t>Introduction to the problem statement</a:t>
            </a:r>
          </a:p>
        </p:txBody>
      </p:sp>
      <p:sp>
        <p:nvSpPr>
          <p:cNvPr id="3" name="Content Placeholder 2">
            <a:extLst>
              <a:ext uri="{FF2B5EF4-FFF2-40B4-BE49-F238E27FC236}">
                <a16:creationId xmlns:a16="http://schemas.microsoft.com/office/drawing/2014/main" id="{1B66514C-B0F6-1E78-0D78-6B1271BAC044}"/>
              </a:ext>
            </a:extLst>
          </p:cNvPr>
          <p:cNvSpPr>
            <a:spLocks noGrp="1"/>
          </p:cNvSpPr>
          <p:nvPr>
            <p:ph idx="1"/>
          </p:nvPr>
        </p:nvSpPr>
        <p:spPr>
          <a:xfrm>
            <a:off x="838200" y="2066191"/>
            <a:ext cx="10515600" cy="4110771"/>
          </a:xfrm>
        </p:spPr>
        <p:txBody>
          <a:bodyPr/>
          <a:lstStyle/>
          <a:p>
            <a:pPr algn="l"/>
            <a:r>
              <a:rPr lang="en-US" b="0" i="0" dirty="0">
                <a:effectLst/>
                <a:latin typeface="clcicgqyw0002obe2xroteu2c"/>
              </a:rPr>
              <a:t>Image compression is the process of reducing the size of an image file without compromising its quality. </a:t>
            </a:r>
          </a:p>
          <a:p>
            <a:r>
              <a:rPr lang="en-US" dirty="0">
                <a:latin typeface="clcicgqyw0002obe2xroteu2c"/>
              </a:rPr>
              <a:t> </a:t>
            </a:r>
            <a:r>
              <a:rPr lang="en-US" b="0" i="0" dirty="0">
                <a:effectLst/>
                <a:latin typeface="clcicgqyw0002obe2xroteu2c"/>
              </a:rPr>
              <a:t>This is important because it allows </a:t>
            </a:r>
            <a:r>
              <a:rPr lang="en-US" dirty="0">
                <a:latin typeface="clcicgqyw0002obe2xroteu2c"/>
              </a:rPr>
              <a:t>for faster </a:t>
            </a:r>
            <a:r>
              <a:rPr lang="en-US" b="0" i="0" dirty="0">
                <a:effectLst/>
                <a:latin typeface="clcicgqyw0002obe2xroteu2c"/>
              </a:rPr>
              <a:t>transmission and storage of images, which is especially crucial in today's digital world.</a:t>
            </a:r>
          </a:p>
          <a:p>
            <a:r>
              <a:rPr lang="en-US" dirty="0">
                <a:latin typeface="clcicgqyw0002obe2xroteu2c"/>
              </a:rPr>
              <a:t>What is Huffman Coding?</a:t>
            </a:r>
            <a:endParaRPr lang="en-US" b="0" i="0" dirty="0">
              <a:effectLst/>
              <a:latin typeface="clcicgqyw0002obe2xroteu2c"/>
            </a:endParaRPr>
          </a:p>
          <a:p>
            <a:pPr marL="0" indent="0">
              <a:buNone/>
            </a:pPr>
            <a:endParaRPr lang="en-IN" dirty="0"/>
          </a:p>
        </p:txBody>
      </p:sp>
      <p:pic>
        <p:nvPicPr>
          <p:cNvPr id="4" name="Picture 2" descr="Amrita Vishwa Vidyapeetham - Wikipedia">
            <a:extLst>
              <a:ext uri="{FF2B5EF4-FFF2-40B4-BE49-F238E27FC236}">
                <a16:creationId xmlns:a16="http://schemas.microsoft.com/office/drawing/2014/main" id="{453F67A4-9279-6537-8701-5FB4ADC69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028" y="61546"/>
            <a:ext cx="3000721"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C447-6B26-A003-FD08-E0983D275D73}"/>
              </a:ext>
            </a:extLst>
          </p:cNvPr>
          <p:cNvSpPr>
            <a:spLocks noGrp="1"/>
          </p:cNvSpPr>
          <p:nvPr>
            <p:ph type="title"/>
          </p:nvPr>
        </p:nvSpPr>
        <p:spPr/>
        <p:txBody>
          <a:bodyPr/>
          <a:lstStyle/>
          <a:p>
            <a:r>
              <a:rPr lang="en-US" b="1" dirty="0"/>
              <a:t>Literature Survey</a:t>
            </a:r>
            <a:endParaRPr lang="en-IN" b="1" dirty="0"/>
          </a:p>
        </p:txBody>
      </p:sp>
      <p:sp>
        <p:nvSpPr>
          <p:cNvPr id="3" name="Content Placeholder 2">
            <a:extLst>
              <a:ext uri="{FF2B5EF4-FFF2-40B4-BE49-F238E27FC236}">
                <a16:creationId xmlns:a16="http://schemas.microsoft.com/office/drawing/2014/main" id="{D3196204-84A9-E7CC-68ED-0FD5B632D08E}"/>
              </a:ext>
            </a:extLst>
          </p:cNvPr>
          <p:cNvSpPr>
            <a:spLocks noGrp="1"/>
          </p:cNvSpPr>
          <p:nvPr>
            <p:ph idx="1"/>
          </p:nvPr>
        </p:nvSpPr>
        <p:spPr/>
        <p:txBody>
          <a:bodyPr/>
          <a:lstStyle/>
          <a:p>
            <a:r>
              <a:rPr lang="en-US" b="1" dirty="0"/>
              <a:t>Canonical Huffman Coding for Image Compression by </a:t>
            </a:r>
            <a:r>
              <a:rPr lang="en-IN" b="1" dirty="0"/>
              <a:t>Shree Ram </a:t>
            </a:r>
            <a:r>
              <a:rPr lang="en-IN" b="1" dirty="0" err="1"/>
              <a:t>Khaitu</a:t>
            </a:r>
            <a:r>
              <a:rPr lang="en-IN" b="1" dirty="0"/>
              <a:t> and </a:t>
            </a:r>
            <a:r>
              <a:rPr lang="en-IN" b="1" dirty="0" err="1"/>
              <a:t>Sanjeeb</a:t>
            </a:r>
            <a:r>
              <a:rPr lang="en-IN" b="1" dirty="0"/>
              <a:t> Prasad </a:t>
            </a:r>
            <a:r>
              <a:rPr lang="en-IN" b="1"/>
              <a:t>Panday </a:t>
            </a:r>
            <a:r>
              <a:rPr lang="en-IN"/>
              <a:t>:</a:t>
            </a:r>
          </a:p>
          <a:p>
            <a:pPr lvl="1"/>
            <a:r>
              <a:rPr lang="en-IN"/>
              <a:t> </a:t>
            </a:r>
            <a:r>
              <a:rPr lang="en-US" dirty="0"/>
              <a:t>This paper highlights the fractal image compression method based on the fractal features and searching and finding the best replacement blocks for the original image. Canonical Huffman coding which provides good fractal compression than arithmetic coding is used in this paper. The result obtained depicts that Canonical Huffman coding based fractal compression technique increases the speed of the compression and has better PSNR as well as better compression ratio than standard Huffman coding</a:t>
            </a:r>
            <a:endParaRPr lang="en-IN" dirty="0"/>
          </a:p>
        </p:txBody>
      </p:sp>
      <p:pic>
        <p:nvPicPr>
          <p:cNvPr id="4" name="Picture 2" descr="Amrita Vishwa Vidyapeetham - Wikipedia">
            <a:extLst>
              <a:ext uri="{FF2B5EF4-FFF2-40B4-BE49-F238E27FC236}">
                <a16:creationId xmlns:a16="http://schemas.microsoft.com/office/drawing/2014/main" id="{0E7EE103-0889-3C3E-6315-9034826FA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028" y="61546"/>
            <a:ext cx="3000721"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35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09D98-3E01-76D9-71B0-3DBB05A72BCA}"/>
              </a:ext>
            </a:extLst>
          </p:cNvPr>
          <p:cNvSpPr>
            <a:spLocks noGrp="1"/>
          </p:cNvSpPr>
          <p:nvPr>
            <p:ph idx="1"/>
          </p:nvPr>
        </p:nvSpPr>
        <p:spPr/>
        <p:txBody>
          <a:bodyPr/>
          <a:lstStyle/>
          <a:p>
            <a:r>
              <a:rPr lang="en-US" b="1" i="0" dirty="0">
                <a:effectLst/>
                <a:latin typeface="Cambria" panose="02040503050406030204" pitchFamily="18" charset="0"/>
              </a:rPr>
              <a:t>Lossless image compression and decompression using Huffman coding by </a:t>
            </a:r>
            <a:r>
              <a:rPr lang="en-US" b="1" i="0" dirty="0" err="1">
                <a:effectLst/>
                <a:latin typeface="Cambria" panose="02040503050406030204" pitchFamily="18" charset="0"/>
              </a:rPr>
              <a:t>Anitha</a:t>
            </a:r>
            <a:r>
              <a:rPr lang="en-US" b="1" i="0" dirty="0">
                <a:effectLst/>
                <a:latin typeface="Cambria" panose="02040503050406030204" pitchFamily="18" charset="0"/>
              </a:rPr>
              <a:t> </a:t>
            </a:r>
            <a:r>
              <a:rPr lang="en-US" b="0" i="0" dirty="0">
                <a:effectLst/>
                <a:latin typeface="Cambria" panose="02040503050406030204" pitchFamily="18" charset="0"/>
              </a:rPr>
              <a:t>:</a:t>
            </a:r>
            <a:r>
              <a:rPr lang="en-US" dirty="0"/>
              <a:t> </a:t>
            </a:r>
          </a:p>
          <a:p>
            <a:pPr lvl="1"/>
            <a:r>
              <a:rPr lang="en-US" dirty="0"/>
              <a:t>This paper propose a novel Image compression based on the Huffman encoding and decoding technique. Image files contain some redundant and inappropriate information. Image compression addresses the problem of reducing the amount of data required to represent an image. Huffman encoding and decoding is very easy to implement and it reduce the complexity of memory. Major goal of this paper is to provide practical ways of exploring Huffman coding technique.</a:t>
            </a:r>
            <a:endParaRPr lang="en-IN" dirty="0"/>
          </a:p>
        </p:txBody>
      </p:sp>
      <p:pic>
        <p:nvPicPr>
          <p:cNvPr id="2" name="Picture 2" descr="Amrita Vishwa Vidyapeetham - Wikipedia">
            <a:extLst>
              <a:ext uri="{FF2B5EF4-FFF2-40B4-BE49-F238E27FC236}">
                <a16:creationId xmlns:a16="http://schemas.microsoft.com/office/drawing/2014/main" id="{C3B016CE-DC85-80DC-A47B-42FD3259F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028" y="61546"/>
            <a:ext cx="3000721"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97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CB6BC-A1E4-EF85-43C1-9AD14E68BB58}"/>
              </a:ext>
            </a:extLst>
          </p:cNvPr>
          <p:cNvSpPr>
            <a:spLocks noGrp="1"/>
          </p:cNvSpPr>
          <p:nvPr>
            <p:ph idx="1"/>
          </p:nvPr>
        </p:nvSpPr>
        <p:spPr>
          <a:xfrm>
            <a:off x="838200" y="1253331"/>
            <a:ext cx="10515600" cy="4351338"/>
          </a:xfrm>
        </p:spPr>
        <p:txBody>
          <a:bodyPr/>
          <a:lstStyle/>
          <a:p>
            <a:r>
              <a:rPr lang="en-US" b="1" i="0" dirty="0">
                <a:effectLst/>
                <a:latin typeface="Helvetica Neue"/>
              </a:rPr>
              <a:t>Canonical Huffman coding </a:t>
            </a:r>
            <a:r>
              <a:rPr lang="en-US" b="1" dirty="0">
                <a:latin typeface="Helvetica Neue"/>
              </a:rPr>
              <a:t>b</a:t>
            </a:r>
            <a:r>
              <a:rPr lang="en-US" b="1" i="0" dirty="0">
                <a:effectLst/>
                <a:latin typeface="Helvetica Neue"/>
              </a:rPr>
              <a:t>ased </a:t>
            </a:r>
            <a:r>
              <a:rPr lang="en-US" b="1" dirty="0">
                <a:latin typeface="Helvetica Neue"/>
              </a:rPr>
              <a:t>i</a:t>
            </a:r>
            <a:r>
              <a:rPr lang="en-US" b="1" i="0" dirty="0">
                <a:effectLst/>
                <a:latin typeface="Helvetica Neue"/>
              </a:rPr>
              <a:t>mage </a:t>
            </a:r>
            <a:r>
              <a:rPr lang="en-US" b="1" dirty="0">
                <a:latin typeface="Helvetica Neue"/>
              </a:rPr>
              <a:t>c</a:t>
            </a:r>
            <a:r>
              <a:rPr lang="en-US" b="1" i="0" dirty="0">
                <a:effectLst/>
                <a:latin typeface="Helvetica Neue"/>
              </a:rPr>
              <a:t>ompression using Wavelet by Rajiv Ranjan : </a:t>
            </a:r>
          </a:p>
          <a:p>
            <a:pPr lvl="1"/>
            <a:r>
              <a:rPr lang="en-US" b="0" i="0" dirty="0">
                <a:effectLst/>
                <a:latin typeface="Söhne"/>
              </a:rPr>
              <a:t>This paper presents a hybrid image compression technique that combines wavelet transform and canonical Huffman coding. The authors utilize the wavelet transform to decompose the image into different frequency </a:t>
            </a:r>
            <a:r>
              <a:rPr lang="en-US" b="0" i="0" dirty="0" err="1">
                <a:effectLst/>
                <a:latin typeface="Söhne"/>
              </a:rPr>
              <a:t>subbands</a:t>
            </a:r>
            <a:r>
              <a:rPr lang="en-US" b="0" i="0" dirty="0">
                <a:effectLst/>
                <a:latin typeface="Söhne"/>
              </a:rPr>
              <a:t> and then apply canonical Huffman coding to each </a:t>
            </a:r>
            <a:r>
              <a:rPr lang="en-US" b="0" i="0" dirty="0" err="1">
                <a:effectLst/>
                <a:latin typeface="Söhne"/>
              </a:rPr>
              <a:t>subband</a:t>
            </a:r>
            <a:r>
              <a:rPr lang="en-US" b="0" i="0" dirty="0">
                <a:effectLst/>
                <a:latin typeface="Söhne"/>
              </a:rPr>
              <a:t>. Experimental results show the improved compression performance of the proposed method compared to traditional techniques</a:t>
            </a:r>
            <a:r>
              <a:rPr lang="en-US" b="0" i="0" dirty="0">
                <a:solidFill>
                  <a:srgbClr val="D1D5DB"/>
                </a:solidFill>
                <a:effectLst/>
                <a:latin typeface="Söhne"/>
              </a:rPr>
              <a:t>.</a:t>
            </a:r>
            <a:endParaRPr lang="en-US" b="1" i="0" dirty="0">
              <a:solidFill>
                <a:srgbClr val="212529"/>
              </a:solidFill>
              <a:effectLst/>
              <a:latin typeface="Helvetica Neue"/>
            </a:endParaRPr>
          </a:p>
          <a:p>
            <a:endParaRPr lang="en-IN" dirty="0"/>
          </a:p>
        </p:txBody>
      </p:sp>
      <p:pic>
        <p:nvPicPr>
          <p:cNvPr id="2" name="Picture 2" descr="Amrita Vishwa Vidyapeetham - Wikipedia">
            <a:extLst>
              <a:ext uri="{FF2B5EF4-FFF2-40B4-BE49-F238E27FC236}">
                <a16:creationId xmlns:a16="http://schemas.microsoft.com/office/drawing/2014/main" id="{02B7A865-7ECA-1AA8-D5C3-DF9F2085D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028" y="61546"/>
            <a:ext cx="3000721"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65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568C-FB5F-7241-B948-9EAC5F195FA0}"/>
              </a:ext>
            </a:extLst>
          </p:cNvPr>
          <p:cNvSpPr>
            <a:spLocks noGrp="1"/>
          </p:cNvSpPr>
          <p:nvPr>
            <p:ph type="title"/>
          </p:nvPr>
        </p:nvSpPr>
        <p:spPr/>
        <p:txBody>
          <a:bodyPr/>
          <a:lstStyle/>
          <a:p>
            <a:pPr algn="ctr"/>
            <a:r>
              <a:rPr lang="en-IN" dirty="0"/>
              <a:t>Design</a:t>
            </a:r>
          </a:p>
        </p:txBody>
      </p:sp>
      <p:pic>
        <p:nvPicPr>
          <p:cNvPr id="5" name="Content Placeholder 4">
            <a:extLst>
              <a:ext uri="{FF2B5EF4-FFF2-40B4-BE49-F238E27FC236}">
                <a16:creationId xmlns:a16="http://schemas.microsoft.com/office/drawing/2014/main" id="{34668238-F13E-B536-63DE-9ACA233D97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399" y="1825625"/>
            <a:ext cx="8771201" cy="4351338"/>
          </a:xfrm>
        </p:spPr>
      </p:pic>
      <p:pic>
        <p:nvPicPr>
          <p:cNvPr id="3" name="Picture 2" descr="Amrita Vishwa Vidyapeetham - Wikipedia">
            <a:extLst>
              <a:ext uri="{FF2B5EF4-FFF2-40B4-BE49-F238E27FC236}">
                <a16:creationId xmlns:a16="http://schemas.microsoft.com/office/drawing/2014/main" id="{D52A3F1C-6677-FA85-13EE-B89A5570E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028" y="61546"/>
            <a:ext cx="3000721"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58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85F-F5F8-0BB0-2D57-7AB1FDDE7898}"/>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EEA288F3-6D4E-C32F-514D-93D1F6BD7344}"/>
              </a:ext>
            </a:extLst>
          </p:cNvPr>
          <p:cNvSpPr>
            <a:spLocks noGrp="1"/>
          </p:cNvSpPr>
          <p:nvPr>
            <p:ph idx="1"/>
          </p:nvPr>
        </p:nvSpPr>
        <p:spPr/>
        <p:txBody>
          <a:bodyPr>
            <a:normAutofit fontScale="92500" lnSpcReduction="10000"/>
          </a:bodyPr>
          <a:lstStyle/>
          <a:p>
            <a:r>
              <a:rPr lang="en-US" dirty="0"/>
              <a:t>The Huffman coding algorithm can be broken down into several steps. </a:t>
            </a:r>
          </a:p>
          <a:p>
            <a:r>
              <a:rPr lang="en-US" dirty="0"/>
              <a:t>First, the frequency of occurrence of each symbol in the input data is calculated. </a:t>
            </a:r>
          </a:p>
          <a:p>
            <a:r>
              <a:rPr lang="en-US" dirty="0"/>
              <a:t>Next, a binary tree is constructed with each leaf node representing a symbol and its frequency. The most frequently occurring symbols are placed near the top of the tree, while the least frequently occurring symbols are placed near the bottom.</a:t>
            </a:r>
          </a:p>
          <a:p>
            <a:r>
              <a:rPr lang="en-US" dirty="0"/>
              <a:t>Once the binary tree has been constructed, the Huffman codes for each symbol can be determined by traversing the tree from the root to the leaf nodes. Each time the algorithm moves left, a '0' is added to the code, and each time it moves right, a '1' is added to the code. The resulting codes are then used to compress the input data.</a:t>
            </a:r>
            <a:endParaRPr lang="en-IN" dirty="0"/>
          </a:p>
        </p:txBody>
      </p:sp>
      <p:pic>
        <p:nvPicPr>
          <p:cNvPr id="4" name="Picture 2" descr="Amrita Vishwa Vidyapeetham - Wikipedia">
            <a:extLst>
              <a:ext uri="{FF2B5EF4-FFF2-40B4-BE49-F238E27FC236}">
                <a16:creationId xmlns:a16="http://schemas.microsoft.com/office/drawing/2014/main" id="{52658CE7-CF14-D080-9CBA-9DCD97457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028" y="61546"/>
            <a:ext cx="3000721"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408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03C1-2178-1759-28D5-2FAEE1A3355D}"/>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06AF89D-57D8-3B8B-4D9F-4E28C69D3574}"/>
              </a:ext>
            </a:extLst>
          </p:cNvPr>
          <p:cNvSpPr>
            <a:spLocks noGrp="1"/>
          </p:cNvSpPr>
          <p:nvPr>
            <p:ph idx="1"/>
          </p:nvPr>
        </p:nvSpPr>
        <p:spPr/>
        <p:txBody>
          <a:bodyPr/>
          <a:lstStyle/>
          <a:p>
            <a:r>
              <a:rPr lang="en-IN" dirty="0"/>
              <a:t>Srikanth, </a:t>
            </a:r>
            <a:r>
              <a:rPr lang="en-IN" dirty="0" err="1"/>
              <a:t>Sukadev</a:t>
            </a:r>
            <a:r>
              <a:rPr lang="en-IN" dirty="0"/>
              <a:t> </a:t>
            </a:r>
            <a:r>
              <a:rPr lang="en-IN" dirty="0" err="1"/>
              <a:t>Meher</a:t>
            </a:r>
            <a:r>
              <a:rPr lang="en-IN" dirty="0"/>
              <a:t>, April 3-5, 2013,</a:t>
            </a:r>
            <a:r>
              <a:rPr lang="en-US" dirty="0"/>
              <a:t> Compression Efficiency for Combining Different Embedded Image Compression Techniques with Huffman Encoding,</a:t>
            </a:r>
            <a:r>
              <a:rPr lang="en-IN" dirty="0"/>
              <a:t> International conference on Communication and Signal Processing</a:t>
            </a:r>
          </a:p>
          <a:p>
            <a:r>
              <a:rPr lang="en-IN" dirty="0" err="1"/>
              <a:t>Djuned</a:t>
            </a:r>
            <a:r>
              <a:rPr lang="en-IN" dirty="0"/>
              <a:t> Fernando </a:t>
            </a:r>
            <a:r>
              <a:rPr lang="en-IN" dirty="0" err="1"/>
              <a:t>Djusdek</a:t>
            </a:r>
            <a:r>
              <a:rPr lang="en-IN" dirty="0"/>
              <a:t> , </a:t>
            </a:r>
            <a:r>
              <a:rPr lang="en-IN" dirty="0" err="1"/>
              <a:t>Hudan</a:t>
            </a:r>
            <a:r>
              <a:rPr lang="en-IN" dirty="0"/>
              <a:t> </a:t>
            </a:r>
            <a:r>
              <a:rPr lang="en-IN" dirty="0" err="1"/>
              <a:t>Studiawan</a:t>
            </a:r>
            <a:r>
              <a:rPr lang="en-IN" dirty="0"/>
              <a:t> , and </a:t>
            </a:r>
            <a:r>
              <a:rPr lang="en-IN" dirty="0" err="1"/>
              <a:t>Tohari</a:t>
            </a:r>
            <a:r>
              <a:rPr lang="en-IN" dirty="0"/>
              <a:t> Ahmad,2016,</a:t>
            </a:r>
            <a:r>
              <a:rPr lang="en-US" dirty="0"/>
              <a:t>Adaptive Image Compression Using Adaptive Huffman and LZW,</a:t>
            </a:r>
            <a:r>
              <a:rPr lang="en-IN" dirty="0"/>
              <a:t> International Conference on Information, Communication Technology and System</a:t>
            </a:r>
          </a:p>
        </p:txBody>
      </p:sp>
      <p:pic>
        <p:nvPicPr>
          <p:cNvPr id="4" name="Picture 2" descr="Amrita Vishwa Vidyapeetham - Wikipedia">
            <a:extLst>
              <a:ext uri="{FF2B5EF4-FFF2-40B4-BE49-F238E27FC236}">
                <a16:creationId xmlns:a16="http://schemas.microsoft.com/office/drawing/2014/main" id="{DCB82ABB-7B04-2649-F24B-BBD5B0BE8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028" y="61546"/>
            <a:ext cx="3000721"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67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46372-B179-2145-AB19-ECA9C5515B4C}"/>
              </a:ext>
            </a:extLst>
          </p:cNvPr>
          <p:cNvSpPr>
            <a:spLocks noGrp="1"/>
          </p:cNvSpPr>
          <p:nvPr>
            <p:ph idx="1"/>
          </p:nvPr>
        </p:nvSpPr>
        <p:spPr>
          <a:xfrm>
            <a:off x="838200" y="1253331"/>
            <a:ext cx="10515600" cy="4351338"/>
          </a:xfrm>
        </p:spPr>
        <p:txBody>
          <a:bodyPr>
            <a:normAutofit lnSpcReduction="10000"/>
          </a:bodyPr>
          <a:lstStyle/>
          <a:p>
            <a:r>
              <a:rPr lang="en-IN" dirty="0" err="1"/>
              <a:t>Xiaoxiao</a:t>
            </a:r>
            <a:r>
              <a:rPr lang="en-IN" dirty="0"/>
              <a:t> Liu ,Ping An , </a:t>
            </a:r>
            <a:r>
              <a:rPr lang="en-IN" dirty="0" err="1"/>
              <a:t>Yilei</a:t>
            </a:r>
            <a:r>
              <a:rPr lang="en-IN" dirty="0"/>
              <a:t> Chen &amp; </a:t>
            </a:r>
            <a:r>
              <a:rPr lang="en-IN" dirty="0" err="1"/>
              <a:t>Xinpeng</a:t>
            </a:r>
            <a:r>
              <a:rPr lang="en-IN" dirty="0"/>
              <a:t> Huang , 5 May 2021 ,</a:t>
            </a:r>
            <a:r>
              <a:rPr lang="en-US" dirty="0"/>
              <a:t> An improved lossless image compression algorithm based on Huffman coding , Shanghai Institute for Advanced Communication and Data Science, School of Communication and Information Engineering, Shanghai University, Shanghai 200444, China</a:t>
            </a:r>
          </a:p>
          <a:p>
            <a:r>
              <a:rPr lang="en-US" dirty="0"/>
              <a:t>Asian Journal of Computer Science And Information Technology, "A Fast Fractal Image Compression Using Huffman Coding", 2:9 (2012) 272-275</a:t>
            </a:r>
          </a:p>
          <a:p>
            <a:r>
              <a:rPr lang="en-US" dirty="0"/>
              <a:t>Wei-Yi Wei, Graduate Institute of Communication Engineering National Taiwan University, "An Introduction to Image Compression", Taipei, Taiwan, ROC</a:t>
            </a:r>
          </a:p>
          <a:p>
            <a:endParaRPr lang="en-IN" dirty="0"/>
          </a:p>
        </p:txBody>
      </p:sp>
      <p:pic>
        <p:nvPicPr>
          <p:cNvPr id="2" name="Picture 2" descr="Amrita Vishwa Vidyapeetham - Wikipedia">
            <a:extLst>
              <a:ext uri="{FF2B5EF4-FFF2-40B4-BE49-F238E27FC236}">
                <a16:creationId xmlns:a16="http://schemas.microsoft.com/office/drawing/2014/main" id="{60020F00-FCE3-4835-6CAC-5EAF47A3C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028" y="61546"/>
            <a:ext cx="3000721"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4611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276</TotalTime>
  <Words>686</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Cambria</vt:lpstr>
      <vt:lpstr>clcicgqyw0002obe2xroteu2c</vt:lpstr>
      <vt:lpstr>Helvetica Neue</vt:lpstr>
      <vt:lpstr>Söhne</vt:lpstr>
      <vt:lpstr>Office Theme</vt:lpstr>
      <vt:lpstr>Huffman Coding for Image Compression</vt:lpstr>
      <vt:lpstr>Introduction to the problem statement</vt:lpstr>
      <vt:lpstr>Literature Survey</vt:lpstr>
      <vt:lpstr>PowerPoint Presentation</vt:lpstr>
      <vt:lpstr>PowerPoint Presentation</vt:lpstr>
      <vt:lpstr>Design</vt:lpstr>
      <vt:lpstr>Implementation</vt:lpstr>
      <vt:lpstr>References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Amal Krishna K</dc:creator>
  <cp:lastModifiedBy>Akhilesh P</cp:lastModifiedBy>
  <cp:revision>15</cp:revision>
  <dcterms:created xsi:type="dcterms:W3CDTF">2023-06-06T12:35:36Z</dcterms:created>
  <dcterms:modified xsi:type="dcterms:W3CDTF">2023-06-07T04:19:29Z</dcterms:modified>
</cp:coreProperties>
</file>