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7" r:id="rId2"/>
    <p:sldId id="258" r:id="rId3"/>
    <p:sldId id="260" r:id="rId4"/>
    <p:sldId id="259" r:id="rId5"/>
    <p:sldId id="263" r:id="rId6"/>
    <p:sldId id="264" r:id="rId7"/>
    <p:sldId id="265" r:id="rId8"/>
    <p:sldId id="266" r:id="rId9"/>
    <p:sldId id="267" r:id="rId10"/>
    <p:sldId id="269"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29" autoAdjust="0"/>
  </p:normalViewPr>
  <p:slideViewPr>
    <p:cSldViewPr snapToGrid="0">
      <p:cViewPr varScale="1">
        <p:scale>
          <a:sx n="78" d="100"/>
          <a:sy n="78" d="100"/>
        </p:scale>
        <p:origin x="850" y="72"/>
      </p:cViewPr>
      <p:guideLst/>
    </p:cSldViewPr>
  </p:slideViewPr>
  <p:notesTextViewPr>
    <p:cViewPr>
      <p:scale>
        <a:sx n="1" d="1"/>
        <a:sy n="1" d="1"/>
      </p:scale>
      <p:origin x="0" y="0"/>
    </p:cViewPr>
  </p:notesTextViewPr>
  <p:notesViewPr>
    <p:cSldViewPr snapToGrid="0">
      <p:cViewPr varScale="1">
        <p:scale>
          <a:sx n="69" d="100"/>
          <a:sy n="69" d="100"/>
        </p:scale>
        <p:origin x="3082" y="8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E8B3AB-50B9-5891-0E87-294AF1FE20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CA4C9C3-295C-2A7C-4C86-381BA063BA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122809-E33C-44F0-B134-817A1ED7482B}" type="datetimeFigureOut">
              <a:rPr lang="en-IN" smtClean="0"/>
              <a:t>10-01-2023</a:t>
            </a:fld>
            <a:endParaRPr lang="en-IN"/>
          </a:p>
        </p:txBody>
      </p:sp>
      <p:sp>
        <p:nvSpPr>
          <p:cNvPr id="4" name="Footer Placeholder 3">
            <a:extLst>
              <a:ext uri="{FF2B5EF4-FFF2-40B4-BE49-F238E27FC236}">
                <a16:creationId xmlns:a16="http://schemas.microsoft.com/office/drawing/2014/main" id="{22F5C370-3171-E131-EB07-4CFEE1E6AC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F299DF76-C0FD-81DF-9DA3-9339A28EFE0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76EC0C-CC97-4578-AB9B-F2D81B050320}" type="slidenum">
              <a:rPr lang="en-IN" smtClean="0"/>
              <a:t>‹#›</a:t>
            </a:fld>
            <a:endParaRPr lang="en-IN"/>
          </a:p>
        </p:txBody>
      </p:sp>
    </p:spTree>
    <p:extLst>
      <p:ext uri="{BB962C8B-B14F-4D97-AF65-F5344CB8AC3E}">
        <p14:creationId xmlns:p14="http://schemas.microsoft.com/office/powerpoint/2010/main" val="891997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77CA7-CED4-41B3-9182-5F73515C114F}" type="datetimeFigureOut">
              <a:rPr lang="en-IN" smtClean="0"/>
              <a:t>10-01-2023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0842FE-4C96-4412-8E3B-664ED698909D}" type="slidenum">
              <a:rPr lang="en-IN" smtClean="0"/>
              <a:t>‹#›</a:t>
            </a:fld>
            <a:endParaRPr lang="en-IN"/>
          </a:p>
        </p:txBody>
      </p:sp>
    </p:spTree>
    <p:extLst>
      <p:ext uri="{BB962C8B-B14F-4D97-AF65-F5344CB8AC3E}">
        <p14:creationId xmlns:p14="http://schemas.microsoft.com/office/powerpoint/2010/main" val="2307347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Artificial neural networks, or ANNs, are a type of machine learning algorithm modeled after the structure and function of the human brain. They are composed of a network of interconnected nodes, called neurons, which are organized into layers.</a:t>
            </a:r>
          </a:p>
          <a:p>
            <a:pPr algn="l"/>
            <a:r>
              <a:rPr lang="en-US" b="0" i="0" dirty="0">
                <a:solidFill>
                  <a:srgbClr val="D1D5DB"/>
                </a:solidFill>
                <a:effectLst/>
                <a:latin typeface="Söhne"/>
              </a:rPr>
              <a:t>ANNs are trained to recognize patterns and make decisions based on input data. They are able to process large amounts of data quickly and accurately, and have been successfully applied to a wide range of tasks, including image recognition, natural language processing, and predictive modeling.</a:t>
            </a:r>
          </a:p>
          <a:p>
            <a:endParaRPr lang="en-IN" dirty="0"/>
          </a:p>
        </p:txBody>
      </p:sp>
      <p:sp>
        <p:nvSpPr>
          <p:cNvPr id="4" name="Slide Number Placeholder 3"/>
          <p:cNvSpPr>
            <a:spLocks noGrp="1"/>
          </p:cNvSpPr>
          <p:nvPr>
            <p:ph type="sldNum" sz="quarter" idx="5"/>
          </p:nvPr>
        </p:nvSpPr>
        <p:spPr/>
        <p:txBody>
          <a:bodyPr/>
          <a:lstStyle/>
          <a:p>
            <a:fld id="{940842FE-4C96-4412-8E3B-664ED698909D}" type="slidenum">
              <a:rPr lang="en-IN" smtClean="0"/>
              <a:t>8</a:t>
            </a:fld>
            <a:endParaRPr lang="en-IN"/>
          </a:p>
        </p:txBody>
      </p:sp>
    </p:spTree>
    <p:extLst>
      <p:ext uri="{BB962C8B-B14F-4D97-AF65-F5344CB8AC3E}">
        <p14:creationId xmlns:p14="http://schemas.microsoft.com/office/powerpoint/2010/main" val="816978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Training process of ANN: </a:t>
            </a:r>
          </a:p>
          <a:p>
            <a:pPr algn="l">
              <a:buFont typeface="+mj-lt"/>
              <a:buAutoNum type="arabicPeriod"/>
            </a:pPr>
            <a:r>
              <a:rPr lang="en-US" b="0" i="0" dirty="0">
                <a:solidFill>
                  <a:srgbClr val="D1D5DB"/>
                </a:solidFill>
                <a:effectLst/>
                <a:latin typeface="Söhne"/>
              </a:rPr>
              <a:t>Gather a dataset of input data and corresponding target outputs.</a:t>
            </a:r>
          </a:p>
          <a:p>
            <a:pPr algn="l">
              <a:buFont typeface="+mj-lt"/>
              <a:buAutoNum type="arabicPeriod"/>
            </a:pPr>
            <a:r>
              <a:rPr lang="en-US" b="0" i="0" dirty="0">
                <a:solidFill>
                  <a:srgbClr val="D1D5DB"/>
                </a:solidFill>
                <a:effectLst/>
                <a:latin typeface="Söhne"/>
              </a:rPr>
              <a:t>Define the network architecture (number of layers and number of neurons per layer).</a:t>
            </a:r>
          </a:p>
          <a:p>
            <a:pPr algn="l">
              <a:buFont typeface="+mj-lt"/>
              <a:buAutoNum type="arabicPeriod"/>
            </a:pPr>
            <a:r>
              <a:rPr lang="en-US" b="0" i="0" dirty="0">
                <a:solidFill>
                  <a:srgbClr val="D1D5DB"/>
                </a:solidFill>
                <a:effectLst/>
                <a:latin typeface="Söhne"/>
              </a:rPr>
              <a:t>Initialize the weights and biases to small random values.</a:t>
            </a:r>
          </a:p>
          <a:p>
            <a:pPr algn="l">
              <a:buFont typeface="+mj-lt"/>
              <a:buAutoNum type="arabicPeriod"/>
            </a:pPr>
            <a:r>
              <a:rPr lang="en-US" b="0" i="0" dirty="0">
                <a:solidFill>
                  <a:srgbClr val="D1D5DB"/>
                </a:solidFill>
                <a:effectLst/>
                <a:latin typeface="Söhne"/>
              </a:rPr>
              <a:t>Feed the input data through the network and compute the output.</a:t>
            </a:r>
          </a:p>
          <a:p>
            <a:pPr algn="l">
              <a:buFont typeface="+mj-lt"/>
              <a:buAutoNum type="arabicPeriod"/>
            </a:pPr>
            <a:r>
              <a:rPr lang="en-US" b="0" i="0" dirty="0">
                <a:solidFill>
                  <a:srgbClr val="D1D5DB"/>
                </a:solidFill>
                <a:effectLst/>
                <a:latin typeface="Söhne"/>
              </a:rPr>
              <a:t>Calculate the loss (difference between predicted output and true target output).</a:t>
            </a:r>
          </a:p>
          <a:p>
            <a:pPr algn="l">
              <a:buFont typeface="+mj-lt"/>
              <a:buAutoNum type="arabicPeriod"/>
            </a:pPr>
            <a:r>
              <a:rPr lang="en-US" b="0" i="0" dirty="0">
                <a:solidFill>
                  <a:srgbClr val="D1D5DB"/>
                </a:solidFill>
                <a:effectLst/>
                <a:latin typeface="Söhne"/>
              </a:rPr>
              <a:t>Adjust the weights and biases to reduce the loss through a process called backpropagation.</a:t>
            </a:r>
          </a:p>
          <a:p>
            <a:pPr algn="l">
              <a:buFont typeface="+mj-lt"/>
              <a:buAutoNum type="arabicPeriod"/>
            </a:pPr>
            <a:r>
              <a:rPr lang="en-US" b="0" i="0" dirty="0">
                <a:solidFill>
                  <a:srgbClr val="D1D5DB"/>
                </a:solidFill>
                <a:effectLst/>
                <a:latin typeface="Söhne"/>
              </a:rPr>
              <a:t>Repeat steps 4-6 until the network's predictions are accurate enough for the task at hand.</a:t>
            </a:r>
          </a:p>
          <a:p>
            <a:endParaRPr lang="en-IN" dirty="0"/>
          </a:p>
        </p:txBody>
      </p:sp>
      <p:sp>
        <p:nvSpPr>
          <p:cNvPr id="4" name="Slide Number Placeholder 3"/>
          <p:cNvSpPr>
            <a:spLocks noGrp="1"/>
          </p:cNvSpPr>
          <p:nvPr>
            <p:ph type="sldNum" sz="quarter" idx="5"/>
          </p:nvPr>
        </p:nvSpPr>
        <p:spPr/>
        <p:txBody>
          <a:bodyPr/>
          <a:lstStyle/>
          <a:p>
            <a:fld id="{940842FE-4C96-4412-8E3B-664ED698909D}" type="slidenum">
              <a:rPr lang="en-IN" smtClean="0"/>
              <a:t>9</a:t>
            </a:fld>
            <a:endParaRPr lang="en-IN"/>
          </a:p>
        </p:txBody>
      </p:sp>
    </p:spTree>
    <p:extLst>
      <p:ext uri="{BB962C8B-B14F-4D97-AF65-F5344CB8AC3E}">
        <p14:creationId xmlns:p14="http://schemas.microsoft.com/office/powerpoint/2010/main" val="198098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project we implement our ANN using the sigmoid activation function</a:t>
            </a:r>
          </a:p>
          <a:p>
            <a:pPr algn="l">
              <a:buFont typeface="Arial" panose="020B0604020202020204" pitchFamily="34" charset="0"/>
              <a:buChar char="•"/>
            </a:pPr>
            <a:r>
              <a:rPr lang="en-US" b="0" i="0" dirty="0">
                <a:solidFill>
                  <a:srgbClr val="D1D5DB"/>
                </a:solidFill>
                <a:effectLst/>
                <a:latin typeface="Söhne"/>
              </a:rPr>
              <a:t>Maps any input value to an output value between 0 and 1</a:t>
            </a:r>
          </a:p>
          <a:p>
            <a:pPr algn="l">
              <a:buFont typeface="Arial" panose="020B0604020202020204" pitchFamily="34" charset="0"/>
              <a:buChar char="•"/>
            </a:pPr>
            <a:r>
              <a:rPr lang="en-US" b="0" i="0" dirty="0">
                <a:solidFill>
                  <a:srgbClr val="D1D5DB"/>
                </a:solidFill>
                <a:effectLst/>
                <a:latin typeface="Söhne"/>
              </a:rPr>
              <a:t>Smooth, S-shaped curve</a:t>
            </a:r>
          </a:p>
          <a:p>
            <a:pPr algn="l">
              <a:buFont typeface="Arial" panose="020B0604020202020204" pitchFamily="34" charset="0"/>
              <a:buChar char="•"/>
            </a:pPr>
            <a:r>
              <a:rPr lang="en-US" b="0" i="0" dirty="0">
                <a:solidFill>
                  <a:srgbClr val="D1D5DB"/>
                </a:solidFill>
                <a:effectLst/>
                <a:latin typeface="Söhne"/>
              </a:rPr>
              <a:t>Often used in the output layer of a binary classification network</a:t>
            </a:r>
          </a:p>
          <a:p>
            <a:pPr algn="l">
              <a:buFont typeface="Arial" panose="020B0604020202020204" pitchFamily="34" charset="0"/>
              <a:buChar char="•"/>
            </a:pPr>
            <a:r>
              <a:rPr lang="en-US" b="0" i="0" dirty="0">
                <a:solidFill>
                  <a:srgbClr val="D1D5DB"/>
                </a:solidFill>
                <a:effectLst/>
                <a:latin typeface="Söhne"/>
              </a:rPr>
              <a:t>Differentiable, which makes it useful for training with gradient descent</a:t>
            </a:r>
          </a:p>
          <a:p>
            <a:pPr algn="l">
              <a:buFont typeface="Arial" panose="020B0604020202020204" pitchFamily="34" charset="0"/>
              <a:buChar char="•"/>
            </a:pPr>
            <a:r>
              <a:rPr lang="en-US" b="0" i="0" dirty="0">
                <a:solidFill>
                  <a:srgbClr val="D1D5DB"/>
                </a:solidFill>
                <a:effectLst/>
                <a:latin typeface="Söhne"/>
              </a:rPr>
              <a:t>Bounded, smooth, and has a clear decision boundary at the midpoint.</a:t>
            </a:r>
          </a:p>
          <a:p>
            <a:endParaRPr lang="en-IN" dirty="0"/>
          </a:p>
        </p:txBody>
      </p:sp>
      <p:sp>
        <p:nvSpPr>
          <p:cNvPr id="4" name="Slide Number Placeholder 3"/>
          <p:cNvSpPr>
            <a:spLocks noGrp="1"/>
          </p:cNvSpPr>
          <p:nvPr>
            <p:ph type="sldNum" sz="quarter" idx="5"/>
          </p:nvPr>
        </p:nvSpPr>
        <p:spPr/>
        <p:txBody>
          <a:bodyPr/>
          <a:lstStyle/>
          <a:p>
            <a:fld id="{940842FE-4C96-4412-8E3B-664ED698909D}" type="slidenum">
              <a:rPr lang="en-IN" smtClean="0"/>
              <a:t>10</a:t>
            </a:fld>
            <a:endParaRPr lang="en-IN"/>
          </a:p>
        </p:txBody>
      </p:sp>
    </p:spTree>
    <p:extLst>
      <p:ext uri="{BB962C8B-B14F-4D97-AF65-F5344CB8AC3E}">
        <p14:creationId xmlns:p14="http://schemas.microsoft.com/office/powerpoint/2010/main" val="3715118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D1D5DB"/>
                </a:solidFill>
                <a:effectLst/>
                <a:latin typeface="Söhne"/>
              </a:rPr>
              <a:t>Non-linear: ANNs are capable of modeling complex, non-linear relationships between inputs and outputs.</a:t>
            </a:r>
          </a:p>
          <a:p>
            <a:pPr algn="l">
              <a:buFont typeface="+mj-lt"/>
              <a:buAutoNum type="arabicPeriod"/>
            </a:pPr>
            <a:r>
              <a:rPr lang="en-US" b="0" i="0" dirty="0">
                <a:solidFill>
                  <a:srgbClr val="D1D5DB"/>
                </a:solidFill>
                <a:effectLst/>
                <a:latin typeface="Söhne"/>
              </a:rPr>
              <a:t>Adaptive: ANNs are able to learn and adapt to new data over time, allowing them to improve their performance on a given task.</a:t>
            </a:r>
          </a:p>
          <a:p>
            <a:pPr algn="l">
              <a:buFont typeface="+mj-lt"/>
              <a:buAutoNum type="arabicPeriod"/>
            </a:pPr>
            <a:r>
              <a:rPr lang="en-US" b="0" i="0" dirty="0">
                <a:solidFill>
                  <a:srgbClr val="D1D5DB"/>
                </a:solidFill>
                <a:effectLst/>
                <a:latin typeface="Söhne"/>
              </a:rPr>
              <a:t>Parallel: ANNs are made up of many simple processing units (neurons) that operate in parallel, allowing them to process large amounts of data quickly.</a:t>
            </a:r>
          </a:p>
          <a:p>
            <a:pPr algn="l">
              <a:buFont typeface="+mj-lt"/>
              <a:buAutoNum type="arabicPeriod"/>
            </a:pPr>
            <a:r>
              <a:rPr lang="en-US" b="0" i="0" dirty="0">
                <a:solidFill>
                  <a:srgbClr val="D1D5DB"/>
                </a:solidFill>
                <a:effectLst/>
                <a:latin typeface="Söhne"/>
              </a:rPr>
              <a:t>Generalizing: ANNs are able to generalize from their training data and make predictions or decisions on new, unseen data.</a:t>
            </a:r>
          </a:p>
          <a:p>
            <a:pPr algn="l">
              <a:buFont typeface="+mj-lt"/>
              <a:buAutoNum type="arabicPeriod"/>
            </a:pPr>
            <a:r>
              <a:rPr lang="en-US" b="0" i="0" dirty="0">
                <a:solidFill>
                  <a:srgbClr val="D1D5DB"/>
                </a:solidFill>
                <a:effectLst/>
                <a:latin typeface="Söhne"/>
              </a:rPr>
              <a:t>Self-organizing: ANNs are able to spontaneously organize themselves based on the input data, without the need for explicit programming.</a:t>
            </a:r>
          </a:p>
          <a:p>
            <a:pPr algn="l">
              <a:buFont typeface="+mj-lt"/>
              <a:buAutoNum type="arabicPeriod"/>
            </a:pPr>
            <a:r>
              <a:rPr lang="en-US" b="0" i="0" dirty="0">
                <a:solidFill>
                  <a:srgbClr val="D1D5DB"/>
                </a:solidFill>
                <a:effectLst/>
                <a:latin typeface="Söhne"/>
              </a:rPr>
              <a:t>Robust: ANNs are able to function even if some of their neurons or connections are damaged or missing, thanks to the redundant nature of their architecture.</a:t>
            </a:r>
          </a:p>
          <a:p>
            <a:endParaRPr lang="en-IN" dirty="0"/>
          </a:p>
          <a:p>
            <a:r>
              <a:rPr lang="en-IN" dirty="0"/>
              <a:t>Now over to Karthick who will run through the code….</a:t>
            </a:r>
          </a:p>
        </p:txBody>
      </p:sp>
      <p:sp>
        <p:nvSpPr>
          <p:cNvPr id="4" name="Slide Number Placeholder 3"/>
          <p:cNvSpPr>
            <a:spLocks noGrp="1"/>
          </p:cNvSpPr>
          <p:nvPr>
            <p:ph type="sldNum" sz="quarter" idx="5"/>
          </p:nvPr>
        </p:nvSpPr>
        <p:spPr/>
        <p:txBody>
          <a:bodyPr/>
          <a:lstStyle/>
          <a:p>
            <a:fld id="{940842FE-4C96-4412-8E3B-664ED698909D}" type="slidenum">
              <a:rPr lang="en-IN" smtClean="0"/>
              <a:t>11</a:t>
            </a:fld>
            <a:endParaRPr lang="en-IN"/>
          </a:p>
        </p:txBody>
      </p:sp>
    </p:spTree>
    <p:extLst>
      <p:ext uri="{BB962C8B-B14F-4D97-AF65-F5344CB8AC3E}">
        <p14:creationId xmlns:p14="http://schemas.microsoft.com/office/powerpoint/2010/main" val="1095283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66596-FAEF-F6D0-F3B9-623F8F56DE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8ECBBD-AAC4-E1BF-4651-DDD4DE72B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60147E4-CCE8-A222-0B8F-E74A2D22442D}"/>
              </a:ext>
            </a:extLst>
          </p:cNvPr>
          <p:cNvSpPr>
            <a:spLocks noGrp="1"/>
          </p:cNvSpPr>
          <p:nvPr>
            <p:ph type="dt" sz="half" idx="10"/>
          </p:nvPr>
        </p:nvSpPr>
        <p:spPr/>
        <p:txBody>
          <a:bodyPr/>
          <a:lstStyle/>
          <a:p>
            <a:fld id="{768B1ECE-E033-46A9-AA27-A6DE3C24EAED}" type="datetimeFigureOut">
              <a:rPr lang="en-IN" smtClean="0"/>
              <a:t>10-01-2023</a:t>
            </a:fld>
            <a:endParaRPr lang="en-IN"/>
          </a:p>
        </p:txBody>
      </p:sp>
      <p:sp>
        <p:nvSpPr>
          <p:cNvPr id="5" name="Footer Placeholder 4">
            <a:extLst>
              <a:ext uri="{FF2B5EF4-FFF2-40B4-BE49-F238E27FC236}">
                <a16:creationId xmlns:a16="http://schemas.microsoft.com/office/drawing/2014/main" id="{E0FA469D-5803-0124-E1D4-BFFAA93C95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55F6F6-E561-82E2-A82E-A4EE2F5F02FF}"/>
              </a:ext>
            </a:extLst>
          </p:cNvPr>
          <p:cNvSpPr>
            <a:spLocks noGrp="1"/>
          </p:cNvSpPr>
          <p:nvPr>
            <p:ph type="sldNum" sz="quarter" idx="12"/>
          </p:nvPr>
        </p:nvSpPr>
        <p:spPr/>
        <p:txBody>
          <a:bodyPr/>
          <a:lstStyle/>
          <a:p>
            <a:fld id="{5D7C3246-72A7-44F9-89E2-94F36D3379CC}" type="slidenum">
              <a:rPr lang="en-IN" smtClean="0"/>
              <a:t>‹#›</a:t>
            </a:fld>
            <a:endParaRPr lang="en-IN"/>
          </a:p>
        </p:txBody>
      </p:sp>
    </p:spTree>
    <p:extLst>
      <p:ext uri="{BB962C8B-B14F-4D97-AF65-F5344CB8AC3E}">
        <p14:creationId xmlns:p14="http://schemas.microsoft.com/office/powerpoint/2010/main" val="503133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071E6-881D-C463-AFA6-2976A6CC71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1DD07F-3B85-7F53-8E0B-584ED85E4F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7B060D-4741-E4AF-C548-0F85006ED1F3}"/>
              </a:ext>
            </a:extLst>
          </p:cNvPr>
          <p:cNvSpPr>
            <a:spLocks noGrp="1"/>
          </p:cNvSpPr>
          <p:nvPr>
            <p:ph type="dt" sz="half" idx="10"/>
          </p:nvPr>
        </p:nvSpPr>
        <p:spPr/>
        <p:txBody>
          <a:bodyPr/>
          <a:lstStyle/>
          <a:p>
            <a:fld id="{768B1ECE-E033-46A9-AA27-A6DE3C24EAED}" type="datetimeFigureOut">
              <a:rPr lang="en-IN" smtClean="0"/>
              <a:t>10-01-2023</a:t>
            </a:fld>
            <a:endParaRPr lang="en-IN"/>
          </a:p>
        </p:txBody>
      </p:sp>
      <p:sp>
        <p:nvSpPr>
          <p:cNvPr id="5" name="Footer Placeholder 4">
            <a:extLst>
              <a:ext uri="{FF2B5EF4-FFF2-40B4-BE49-F238E27FC236}">
                <a16:creationId xmlns:a16="http://schemas.microsoft.com/office/drawing/2014/main" id="{3FCFF3F1-AF99-6F97-37F6-66378643D8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A7BB02-46F3-DCC6-B490-D35C802285A9}"/>
              </a:ext>
            </a:extLst>
          </p:cNvPr>
          <p:cNvSpPr>
            <a:spLocks noGrp="1"/>
          </p:cNvSpPr>
          <p:nvPr>
            <p:ph type="sldNum" sz="quarter" idx="12"/>
          </p:nvPr>
        </p:nvSpPr>
        <p:spPr/>
        <p:txBody>
          <a:bodyPr/>
          <a:lstStyle/>
          <a:p>
            <a:fld id="{5D7C3246-72A7-44F9-89E2-94F36D3379CC}" type="slidenum">
              <a:rPr lang="en-IN" smtClean="0"/>
              <a:t>‹#›</a:t>
            </a:fld>
            <a:endParaRPr lang="en-IN"/>
          </a:p>
        </p:txBody>
      </p:sp>
    </p:spTree>
    <p:extLst>
      <p:ext uri="{BB962C8B-B14F-4D97-AF65-F5344CB8AC3E}">
        <p14:creationId xmlns:p14="http://schemas.microsoft.com/office/powerpoint/2010/main" val="2588349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BABF38-103F-6162-F18D-0725C10DA4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9E24FB-13E9-A680-F175-F8FEC9B085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303861-8E7F-997C-4BFF-E4F6F5B3D6E8}"/>
              </a:ext>
            </a:extLst>
          </p:cNvPr>
          <p:cNvSpPr>
            <a:spLocks noGrp="1"/>
          </p:cNvSpPr>
          <p:nvPr>
            <p:ph type="dt" sz="half" idx="10"/>
          </p:nvPr>
        </p:nvSpPr>
        <p:spPr/>
        <p:txBody>
          <a:bodyPr/>
          <a:lstStyle/>
          <a:p>
            <a:fld id="{768B1ECE-E033-46A9-AA27-A6DE3C24EAED}" type="datetimeFigureOut">
              <a:rPr lang="en-IN" smtClean="0"/>
              <a:t>10-01-2023</a:t>
            </a:fld>
            <a:endParaRPr lang="en-IN"/>
          </a:p>
        </p:txBody>
      </p:sp>
      <p:sp>
        <p:nvSpPr>
          <p:cNvPr id="5" name="Footer Placeholder 4">
            <a:extLst>
              <a:ext uri="{FF2B5EF4-FFF2-40B4-BE49-F238E27FC236}">
                <a16:creationId xmlns:a16="http://schemas.microsoft.com/office/drawing/2014/main" id="{36825C3E-BE5E-A33C-9B46-A9CD25265A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B035F9-1A93-D3E4-37AD-F3CDB1E6027C}"/>
              </a:ext>
            </a:extLst>
          </p:cNvPr>
          <p:cNvSpPr>
            <a:spLocks noGrp="1"/>
          </p:cNvSpPr>
          <p:nvPr>
            <p:ph type="sldNum" sz="quarter" idx="12"/>
          </p:nvPr>
        </p:nvSpPr>
        <p:spPr/>
        <p:txBody>
          <a:bodyPr/>
          <a:lstStyle/>
          <a:p>
            <a:fld id="{5D7C3246-72A7-44F9-89E2-94F36D3379CC}" type="slidenum">
              <a:rPr lang="en-IN" smtClean="0"/>
              <a:t>‹#›</a:t>
            </a:fld>
            <a:endParaRPr lang="en-IN"/>
          </a:p>
        </p:txBody>
      </p:sp>
    </p:spTree>
    <p:extLst>
      <p:ext uri="{BB962C8B-B14F-4D97-AF65-F5344CB8AC3E}">
        <p14:creationId xmlns:p14="http://schemas.microsoft.com/office/powerpoint/2010/main" val="256196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C1070-B6B6-88D7-3625-5917B4164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5E523F-E227-829A-EDCE-BD3DA94A63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A1D024-F069-5AE7-11C7-0360DE5773EC}"/>
              </a:ext>
            </a:extLst>
          </p:cNvPr>
          <p:cNvSpPr>
            <a:spLocks noGrp="1"/>
          </p:cNvSpPr>
          <p:nvPr>
            <p:ph type="dt" sz="half" idx="10"/>
          </p:nvPr>
        </p:nvSpPr>
        <p:spPr/>
        <p:txBody>
          <a:bodyPr/>
          <a:lstStyle/>
          <a:p>
            <a:fld id="{768B1ECE-E033-46A9-AA27-A6DE3C24EAED}" type="datetimeFigureOut">
              <a:rPr lang="en-IN" smtClean="0"/>
              <a:t>10-01-2023</a:t>
            </a:fld>
            <a:endParaRPr lang="en-IN"/>
          </a:p>
        </p:txBody>
      </p:sp>
      <p:sp>
        <p:nvSpPr>
          <p:cNvPr id="5" name="Footer Placeholder 4">
            <a:extLst>
              <a:ext uri="{FF2B5EF4-FFF2-40B4-BE49-F238E27FC236}">
                <a16:creationId xmlns:a16="http://schemas.microsoft.com/office/drawing/2014/main" id="{2728FA71-E6E5-A9C9-B32B-79FA281336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CC70A0-417C-F1E5-2731-DBFAAE749FCF}"/>
              </a:ext>
            </a:extLst>
          </p:cNvPr>
          <p:cNvSpPr>
            <a:spLocks noGrp="1"/>
          </p:cNvSpPr>
          <p:nvPr>
            <p:ph type="sldNum" sz="quarter" idx="12"/>
          </p:nvPr>
        </p:nvSpPr>
        <p:spPr/>
        <p:txBody>
          <a:bodyPr/>
          <a:lstStyle/>
          <a:p>
            <a:fld id="{5D7C3246-72A7-44F9-89E2-94F36D3379CC}" type="slidenum">
              <a:rPr lang="en-IN" smtClean="0"/>
              <a:t>‹#›</a:t>
            </a:fld>
            <a:endParaRPr lang="en-IN"/>
          </a:p>
        </p:txBody>
      </p:sp>
    </p:spTree>
    <p:extLst>
      <p:ext uri="{BB962C8B-B14F-4D97-AF65-F5344CB8AC3E}">
        <p14:creationId xmlns:p14="http://schemas.microsoft.com/office/powerpoint/2010/main" val="1984616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792D-ACE7-C7E0-9C48-68A34541DE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A049AB-FC04-0902-4317-335D61158D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98A74C-D76C-D82D-BDBF-B233DDD90D9F}"/>
              </a:ext>
            </a:extLst>
          </p:cNvPr>
          <p:cNvSpPr>
            <a:spLocks noGrp="1"/>
          </p:cNvSpPr>
          <p:nvPr>
            <p:ph type="dt" sz="half" idx="10"/>
          </p:nvPr>
        </p:nvSpPr>
        <p:spPr/>
        <p:txBody>
          <a:bodyPr/>
          <a:lstStyle/>
          <a:p>
            <a:fld id="{768B1ECE-E033-46A9-AA27-A6DE3C24EAED}" type="datetimeFigureOut">
              <a:rPr lang="en-IN" smtClean="0"/>
              <a:t>10-01-2023</a:t>
            </a:fld>
            <a:endParaRPr lang="en-IN"/>
          </a:p>
        </p:txBody>
      </p:sp>
      <p:sp>
        <p:nvSpPr>
          <p:cNvPr id="5" name="Footer Placeholder 4">
            <a:extLst>
              <a:ext uri="{FF2B5EF4-FFF2-40B4-BE49-F238E27FC236}">
                <a16:creationId xmlns:a16="http://schemas.microsoft.com/office/drawing/2014/main" id="{C6265E63-D617-EB74-F677-F21618E6E9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F78DE7-0B2F-CA34-5F70-6B3DC9FDC5D4}"/>
              </a:ext>
            </a:extLst>
          </p:cNvPr>
          <p:cNvSpPr>
            <a:spLocks noGrp="1"/>
          </p:cNvSpPr>
          <p:nvPr>
            <p:ph type="sldNum" sz="quarter" idx="12"/>
          </p:nvPr>
        </p:nvSpPr>
        <p:spPr/>
        <p:txBody>
          <a:bodyPr/>
          <a:lstStyle/>
          <a:p>
            <a:fld id="{5D7C3246-72A7-44F9-89E2-94F36D3379CC}" type="slidenum">
              <a:rPr lang="en-IN" smtClean="0"/>
              <a:t>‹#›</a:t>
            </a:fld>
            <a:endParaRPr lang="en-IN"/>
          </a:p>
        </p:txBody>
      </p:sp>
    </p:spTree>
    <p:extLst>
      <p:ext uri="{BB962C8B-B14F-4D97-AF65-F5344CB8AC3E}">
        <p14:creationId xmlns:p14="http://schemas.microsoft.com/office/powerpoint/2010/main" val="2796326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4064-4CAB-6539-3EF5-4EB2C07C4E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247CEC-8C8F-37E8-F2CC-12705BF14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FEEAB3-E4C3-0E4E-F322-C5BE94B256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24B25E-FFB6-91C3-751E-233332EE0550}"/>
              </a:ext>
            </a:extLst>
          </p:cNvPr>
          <p:cNvSpPr>
            <a:spLocks noGrp="1"/>
          </p:cNvSpPr>
          <p:nvPr>
            <p:ph type="dt" sz="half" idx="10"/>
          </p:nvPr>
        </p:nvSpPr>
        <p:spPr/>
        <p:txBody>
          <a:bodyPr/>
          <a:lstStyle/>
          <a:p>
            <a:fld id="{768B1ECE-E033-46A9-AA27-A6DE3C24EAED}" type="datetimeFigureOut">
              <a:rPr lang="en-IN" smtClean="0"/>
              <a:t>10-01-2023</a:t>
            </a:fld>
            <a:endParaRPr lang="en-IN"/>
          </a:p>
        </p:txBody>
      </p:sp>
      <p:sp>
        <p:nvSpPr>
          <p:cNvPr id="6" name="Footer Placeholder 5">
            <a:extLst>
              <a:ext uri="{FF2B5EF4-FFF2-40B4-BE49-F238E27FC236}">
                <a16:creationId xmlns:a16="http://schemas.microsoft.com/office/drawing/2014/main" id="{C94A2ACC-1505-3158-FD7E-4CA8FCF25C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87C391-51E1-E49E-780C-C9202CD9CA8A}"/>
              </a:ext>
            </a:extLst>
          </p:cNvPr>
          <p:cNvSpPr>
            <a:spLocks noGrp="1"/>
          </p:cNvSpPr>
          <p:nvPr>
            <p:ph type="sldNum" sz="quarter" idx="12"/>
          </p:nvPr>
        </p:nvSpPr>
        <p:spPr/>
        <p:txBody>
          <a:bodyPr/>
          <a:lstStyle/>
          <a:p>
            <a:fld id="{5D7C3246-72A7-44F9-89E2-94F36D3379CC}" type="slidenum">
              <a:rPr lang="en-IN" smtClean="0"/>
              <a:t>‹#›</a:t>
            </a:fld>
            <a:endParaRPr lang="en-IN"/>
          </a:p>
        </p:txBody>
      </p:sp>
    </p:spTree>
    <p:extLst>
      <p:ext uri="{BB962C8B-B14F-4D97-AF65-F5344CB8AC3E}">
        <p14:creationId xmlns:p14="http://schemas.microsoft.com/office/powerpoint/2010/main" val="3987821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9391-3F6D-B7B2-7D6B-92D1B10ED9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51A79D-401C-469B-FFB2-53EDE8523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088CBF-482F-39E9-B4B1-BF89AD5AEC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D05075-691A-ADEE-A816-024638C176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E93519-6F9B-AF3E-6C53-2D402B3A6D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EF0016-6F9F-C202-33DE-252A9EEAF14F}"/>
              </a:ext>
            </a:extLst>
          </p:cNvPr>
          <p:cNvSpPr>
            <a:spLocks noGrp="1"/>
          </p:cNvSpPr>
          <p:nvPr>
            <p:ph type="dt" sz="half" idx="10"/>
          </p:nvPr>
        </p:nvSpPr>
        <p:spPr/>
        <p:txBody>
          <a:bodyPr/>
          <a:lstStyle/>
          <a:p>
            <a:fld id="{768B1ECE-E033-46A9-AA27-A6DE3C24EAED}" type="datetimeFigureOut">
              <a:rPr lang="en-IN" smtClean="0"/>
              <a:t>10-01-2023</a:t>
            </a:fld>
            <a:endParaRPr lang="en-IN"/>
          </a:p>
        </p:txBody>
      </p:sp>
      <p:sp>
        <p:nvSpPr>
          <p:cNvPr id="8" name="Footer Placeholder 7">
            <a:extLst>
              <a:ext uri="{FF2B5EF4-FFF2-40B4-BE49-F238E27FC236}">
                <a16:creationId xmlns:a16="http://schemas.microsoft.com/office/drawing/2014/main" id="{EBCE27C6-E5BE-4212-C1E4-8B6B131D63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BB5736A-041F-5879-3C2D-FE29A7B681E0}"/>
              </a:ext>
            </a:extLst>
          </p:cNvPr>
          <p:cNvSpPr>
            <a:spLocks noGrp="1"/>
          </p:cNvSpPr>
          <p:nvPr>
            <p:ph type="sldNum" sz="quarter" idx="12"/>
          </p:nvPr>
        </p:nvSpPr>
        <p:spPr/>
        <p:txBody>
          <a:bodyPr/>
          <a:lstStyle/>
          <a:p>
            <a:fld id="{5D7C3246-72A7-44F9-89E2-94F36D3379CC}" type="slidenum">
              <a:rPr lang="en-IN" smtClean="0"/>
              <a:t>‹#›</a:t>
            </a:fld>
            <a:endParaRPr lang="en-IN"/>
          </a:p>
        </p:txBody>
      </p:sp>
    </p:spTree>
    <p:extLst>
      <p:ext uri="{BB962C8B-B14F-4D97-AF65-F5344CB8AC3E}">
        <p14:creationId xmlns:p14="http://schemas.microsoft.com/office/powerpoint/2010/main" val="3051403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D7EA2-C4C5-732A-6400-F1DFC44A0B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D66E8A-459F-2355-9496-DDF0A6F53323}"/>
              </a:ext>
            </a:extLst>
          </p:cNvPr>
          <p:cNvSpPr>
            <a:spLocks noGrp="1"/>
          </p:cNvSpPr>
          <p:nvPr>
            <p:ph type="dt" sz="half" idx="10"/>
          </p:nvPr>
        </p:nvSpPr>
        <p:spPr/>
        <p:txBody>
          <a:bodyPr/>
          <a:lstStyle/>
          <a:p>
            <a:fld id="{768B1ECE-E033-46A9-AA27-A6DE3C24EAED}" type="datetimeFigureOut">
              <a:rPr lang="en-IN" smtClean="0"/>
              <a:t>10-01-2023</a:t>
            </a:fld>
            <a:endParaRPr lang="en-IN"/>
          </a:p>
        </p:txBody>
      </p:sp>
      <p:sp>
        <p:nvSpPr>
          <p:cNvPr id="4" name="Footer Placeholder 3">
            <a:extLst>
              <a:ext uri="{FF2B5EF4-FFF2-40B4-BE49-F238E27FC236}">
                <a16:creationId xmlns:a16="http://schemas.microsoft.com/office/drawing/2014/main" id="{7591B817-3C33-9778-24F4-2F329EB24A6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2E5668-CE0D-E31F-B453-E67F8171C78E}"/>
              </a:ext>
            </a:extLst>
          </p:cNvPr>
          <p:cNvSpPr>
            <a:spLocks noGrp="1"/>
          </p:cNvSpPr>
          <p:nvPr>
            <p:ph type="sldNum" sz="quarter" idx="12"/>
          </p:nvPr>
        </p:nvSpPr>
        <p:spPr/>
        <p:txBody>
          <a:bodyPr/>
          <a:lstStyle/>
          <a:p>
            <a:fld id="{5D7C3246-72A7-44F9-89E2-94F36D3379CC}" type="slidenum">
              <a:rPr lang="en-IN" smtClean="0"/>
              <a:t>‹#›</a:t>
            </a:fld>
            <a:endParaRPr lang="en-IN"/>
          </a:p>
        </p:txBody>
      </p:sp>
    </p:spTree>
    <p:extLst>
      <p:ext uri="{BB962C8B-B14F-4D97-AF65-F5344CB8AC3E}">
        <p14:creationId xmlns:p14="http://schemas.microsoft.com/office/powerpoint/2010/main" val="913381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C17970-A04C-CEFC-7975-04C6FDF622BE}"/>
              </a:ext>
            </a:extLst>
          </p:cNvPr>
          <p:cNvSpPr>
            <a:spLocks noGrp="1"/>
          </p:cNvSpPr>
          <p:nvPr>
            <p:ph type="dt" sz="half" idx="10"/>
          </p:nvPr>
        </p:nvSpPr>
        <p:spPr/>
        <p:txBody>
          <a:bodyPr/>
          <a:lstStyle/>
          <a:p>
            <a:fld id="{768B1ECE-E033-46A9-AA27-A6DE3C24EAED}" type="datetimeFigureOut">
              <a:rPr lang="en-IN" smtClean="0"/>
              <a:t>10-01-2023</a:t>
            </a:fld>
            <a:endParaRPr lang="en-IN"/>
          </a:p>
        </p:txBody>
      </p:sp>
      <p:sp>
        <p:nvSpPr>
          <p:cNvPr id="3" name="Footer Placeholder 2">
            <a:extLst>
              <a:ext uri="{FF2B5EF4-FFF2-40B4-BE49-F238E27FC236}">
                <a16:creationId xmlns:a16="http://schemas.microsoft.com/office/drawing/2014/main" id="{E9E7E5EA-C02B-AB59-3D68-A24641900E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DA58C7-61FB-2B86-7B88-AD033F9D6EDE}"/>
              </a:ext>
            </a:extLst>
          </p:cNvPr>
          <p:cNvSpPr>
            <a:spLocks noGrp="1"/>
          </p:cNvSpPr>
          <p:nvPr>
            <p:ph type="sldNum" sz="quarter" idx="12"/>
          </p:nvPr>
        </p:nvSpPr>
        <p:spPr/>
        <p:txBody>
          <a:bodyPr/>
          <a:lstStyle/>
          <a:p>
            <a:fld id="{5D7C3246-72A7-44F9-89E2-94F36D3379CC}" type="slidenum">
              <a:rPr lang="en-IN" smtClean="0"/>
              <a:t>‹#›</a:t>
            </a:fld>
            <a:endParaRPr lang="en-IN"/>
          </a:p>
        </p:txBody>
      </p:sp>
    </p:spTree>
    <p:extLst>
      <p:ext uri="{BB962C8B-B14F-4D97-AF65-F5344CB8AC3E}">
        <p14:creationId xmlns:p14="http://schemas.microsoft.com/office/powerpoint/2010/main" val="317268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CB83-476C-E23D-B51E-3D0D931EE0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BE566E-1566-EDB5-2CC4-D6410E7FAE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C9C5352-C611-CB6B-E1D3-6B0941D2FB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9F609D-4647-3DB0-3D49-C445039B596B}"/>
              </a:ext>
            </a:extLst>
          </p:cNvPr>
          <p:cNvSpPr>
            <a:spLocks noGrp="1"/>
          </p:cNvSpPr>
          <p:nvPr>
            <p:ph type="dt" sz="half" idx="10"/>
          </p:nvPr>
        </p:nvSpPr>
        <p:spPr/>
        <p:txBody>
          <a:bodyPr/>
          <a:lstStyle/>
          <a:p>
            <a:fld id="{768B1ECE-E033-46A9-AA27-A6DE3C24EAED}" type="datetimeFigureOut">
              <a:rPr lang="en-IN" smtClean="0"/>
              <a:t>10-01-2023</a:t>
            </a:fld>
            <a:endParaRPr lang="en-IN"/>
          </a:p>
        </p:txBody>
      </p:sp>
      <p:sp>
        <p:nvSpPr>
          <p:cNvPr id="6" name="Footer Placeholder 5">
            <a:extLst>
              <a:ext uri="{FF2B5EF4-FFF2-40B4-BE49-F238E27FC236}">
                <a16:creationId xmlns:a16="http://schemas.microsoft.com/office/drawing/2014/main" id="{69CB9586-5101-BFCB-1583-89DABCF591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5244B4-BA2B-259C-31DC-D7A72A92F9D4}"/>
              </a:ext>
            </a:extLst>
          </p:cNvPr>
          <p:cNvSpPr>
            <a:spLocks noGrp="1"/>
          </p:cNvSpPr>
          <p:nvPr>
            <p:ph type="sldNum" sz="quarter" idx="12"/>
          </p:nvPr>
        </p:nvSpPr>
        <p:spPr/>
        <p:txBody>
          <a:bodyPr/>
          <a:lstStyle/>
          <a:p>
            <a:fld id="{5D7C3246-72A7-44F9-89E2-94F36D3379CC}" type="slidenum">
              <a:rPr lang="en-IN" smtClean="0"/>
              <a:t>‹#›</a:t>
            </a:fld>
            <a:endParaRPr lang="en-IN"/>
          </a:p>
        </p:txBody>
      </p:sp>
    </p:spTree>
    <p:extLst>
      <p:ext uri="{BB962C8B-B14F-4D97-AF65-F5344CB8AC3E}">
        <p14:creationId xmlns:p14="http://schemas.microsoft.com/office/powerpoint/2010/main" val="2073741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6674-69D0-A874-A923-017FC85658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3C9C2F-5B37-C286-444B-43B017F8E3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8F83AD-808E-CF08-06C7-0B0508D89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6F805E-1B63-3806-AA93-06687C52F067}"/>
              </a:ext>
            </a:extLst>
          </p:cNvPr>
          <p:cNvSpPr>
            <a:spLocks noGrp="1"/>
          </p:cNvSpPr>
          <p:nvPr>
            <p:ph type="dt" sz="half" idx="10"/>
          </p:nvPr>
        </p:nvSpPr>
        <p:spPr/>
        <p:txBody>
          <a:bodyPr/>
          <a:lstStyle/>
          <a:p>
            <a:fld id="{768B1ECE-E033-46A9-AA27-A6DE3C24EAED}" type="datetimeFigureOut">
              <a:rPr lang="en-IN" smtClean="0"/>
              <a:t>10-01-2023</a:t>
            </a:fld>
            <a:endParaRPr lang="en-IN"/>
          </a:p>
        </p:txBody>
      </p:sp>
      <p:sp>
        <p:nvSpPr>
          <p:cNvPr id="6" name="Footer Placeholder 5">
            <a:extLst>
              <a:ext uri="{FF2B5EF4-FFF2-40B4-BE49-F238E27FC236}">
                <a16:creationId xmlns:a16="http://schemas.microsoft.com/office/drawing/2014/main" id="{7072BD18-1D87-FBAF-006A-E413EC6605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7CABD4-D95A-8C1F-87F7-497B90CD69B6}"/>
              </a:ext>
            </a:extLst>
          </p:cNvPr>
          <p:cNvSpPr>
            <a:spLocks noGrp="1"/>
          </p:cNvSpPr>
          <p:nvPr>
            <p:ph type="sldNum" sz="quarter" idx="12"/>
          </p:nvPr>
        </p:nvSpPr>
        <p:spPr/>
        <p:txBody>
          <a:bodyPr/>
          <a:lstStyle/>
          <a:p>
            <a:fld id="{5D7C3246-72A7-44F9-89E2-94F36D3379CC}" type="slidenum">
              <a:rPr lang="en-IN" smtClean="0"/>
              <a:t>‹#›</a:t>
            </a:fld>
            <a:endParaRPr lang="en-IN"/>
          </a:p>
        </p:txBody>
      </p:sp>
    </p:spTree>
    <p:extLst>
      <p:ext uri="{BB962C8B-B14F-4D97-AF65-F5344CB8AC3E}">
        <p14:creationId xmlns:p14="http://schemas.microsoft.com/office/powerpoint/2010/main" val="3050774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E850EE-4751-FED6-409E-9C39913064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8C15E0-A321-5DA2-644B-942546F845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AA9BE2-8B3B-009E-4D74-954B2955FC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B1ECE-E033-46A9-AA27-A6DE3C24EAED}" type="datetimeFigureOut">
              <a:rPr lang="en-IN" smtClean="0"/>
              <a:t>10-01-2023</a:t>
            </a:fld>
            <a:endParaRPr lang="en-IN"/>
          </a:p>
        </p:txBody>
      </p:sp>
      <p:sp>
        <p:nvSpPr>
          <p:cNvPr id="5" name="Footer Placeholder 4">
            <a:extLst>
              <a:ext uri="{FF2B5EF4-FFF2-40B4-BE49-F238E27FC236}">
                <a16:creationId xmlns:a16="http://schemas.microsoft.com/office/drawing/2014/main" id="{DC0A11D5-8D66-B286-6F96-4F463A5161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0D4309A-29A5-B729-8EB3-79C2AB5599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7C3246-72A7-44F9-89E2-94F36D3379CC}" type="slidenum">
              <a:rPr lang="en-IN" smtClean="0"/>
              <a:t>‹#›</a:t>
            </a:fld>
            <a:endParaRPr lang="en-IN"/>
          </a:p>
        </p:txBody>
      </p:sp>
    </p:spTree>
    <p:extLst>
      <p:ext uri="{BB962C8B-B14F-4D97-AF65-F5344CB8AC3E}">
        <p14:creationId xmlns:p14="http://schemas.microsoft.com/office/powerpoint/2010/main" val="2233945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07F80F-BAFD-C58F-6FB5-074C10F93813}"/>
              </a:ext>
            </a:extLst>
          </p:cNvPr>
          <p:cNvSpPr>
            <a:spLocks noGrp="1"/>
          </p:cNvSpPr>
          <p:nvPr>
            <p:ph type="ctrTitle"/>
          </p:nvPr>
        </p:nvSpPr>
        <p:spPr>
          <a:xfrm>
            <a:off x="1524000" y="1122363"/>
            <a:ext cx="9144000" cy="2387600"/>
          </a:xfrm>
        </p:spPr>
        <p:txBody>
          <a:bodyPr>
            <a:normAutofit/>
          </a:bodyPr>
          <a:lstStyle/>
          <a:p>
            <a:r>
              <a:rPr lang="en-IN" b="1" dirty="0">
                <a:effectLst>
                  <a:outerShdw blurRad="38100" dist="38100" dir="2700000" algn="tl">
                    <a:srgbClr val="000000">
                      <a:alpha val="43137"/>
                    </a:srgbClr>
                  </a:outerShdw>
                </a:effectLst>
              </a:rPr>
              <a:t>21 BIO 201 INTELLIGENCE OF BIOLOGICAL SYSTEMS II</a:t>
            </a:r>
          </a:p>
        </p:txBody>
      </p:sp>
      <p:pic>
        <p:nvPicPr>
          <p:cNvPr id="5" name="Picture 4">
            <a:extLst>
              <a:ext uri="{FF2B5EF4-FFF2-40B4-BE49-F238E27FC236}">
                <a16:creationId xmlns:a16="http://schemas.microsoft.com/office/drawing/2014/main" id="{1A3CE249-D851-18AC-3BEA-868423707BBE}"/>
              </a:ext>
            </a:extLst>
          </p:cNvPr>
          <p:cNvPicPr>
            <a:picLocks noChangeAspect="1"/>
          </p:cNvPicPr>
          <p:nvPr/>
        </p:nvPicPr>
        <p:blipFill>
          <a:blip r:embed="rId2"/>
          <a:stretch>
            <a:fillRect/>
          </a:stretch>
        </p:blipFill>
        <p:spPr>
          <a:xfrm>
            <a:off x="9299830" y="0"/>
            <a:ext cx="2892170" cy="1516557"/>
          </a:xfrm>
          <a:prstGeom prst="rect">
            <a:avLst/>
          </a:prstGeom>
        </p:spPr>
      </p:pic>
      <p:sp>
        <p:nvSpPr>
          <p:cNvPr id="6" name="Subtitle 2">
            <a:extLst>
              <a:ext uri="{FF2B5EF4-FFF2-40B4-BE49-F238E27FC236}">
                <a16:creationId xmlns:a16="http://schemas.microsoft.com/office/drawing/2014/main" id="{CCC88629-4BDD-7D41-7B1D-D1CD3C91DFE4}"/>
              </a:ext>
            </a:extLst>
          </p:cNvPr>
          <p:cNvSpPr txBox="1">
            <a:spLocks/>
          </p:cNvSpPr>
          <p:nvPr/>
        </p:nvSpPr>
        <p:spPr>
          <a:xfrm>
            <a:off x="6096000" y="5064408"/>
            <a:ext cx="7346624"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AKHILESH P  	                       - BL.EN.U4AIE21006</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AMAL KRISHNA K	      </a:t>
            </a:r>
            <a:r>
              <a:rPr lang="en-US" dirty="0">
                <a:solidFill>
                  <a:prstClr val="black"/>
                </a:solidFill>
                <a:latin typeface="Calibri" panose="020F0502020204030204"/>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BL.EN.U4AIE21008</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dirty="0">
                <a:solidFill>
                  <a:prstClr val="black"/>
                </a:solidFill>
                <a:latin typeface="Calibri" panose="020F0502020204030204"/>
              </a:rPr>
              <a:t>S</a:t>
            </a: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 KARTHICK BHARADWAJ     - BL.EN.U4AIE21112</a:t>
            </a:r>
          </a:p>
        </p:txBody>
      </p:sp>
    </p:spTree>
    <p:extLst>
      <p:ext uri="{BB962C8B-B14F-4D97-AF65-F5344CB8AC3E}">
        <p14:creationId xmlns:p14="http://schemas.microsoft.com/office/powerpoint/2010/main" val="3346682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CF6B-20EC-9810-8D1E-FE668A25BED3}"/>
              </a:ext>
            </a:extLst>
          </p:cNvPr>
          <p:cNvSpPr>
            <a:spLocks noGrp="1"/>
          </p:cNvSpPr>
          <p:nvPr>
            <p:ph type="title"/>
          </p:nvPr>
        </p:nvSpPr>
        <p:spPr/>
        <p:txBody>
          <a:bodyPr/>
          <a:lstStyle/>
          <a:p>
            <a:r>
              <a:rPr lang="en-US" b="1" u="sng" dirty="0">
                <a:solidFill>
                  <a:srgbClr val="002060"/>
                </a:solidFill>
              </a:rPr>
              <a:t>Activation Function</a:t>
            </a:r>
            <a:endParaRPr lang="en-IN" b="1" u="sng" dirty="0">
              <a:solidFill>
                <a:srgbClr val="002060"/>
              </a:solidFill>
            </a:endParaRPr>
          </a:p>
        </p:txBody>
      </p:sp>
      <p:sp>
        <p:nvSpPr>
          <p:cNvPr id="3" name="Content Placeholder 2">
            <a:extLst>
              <a:ext uri="{FF2B5EF4-FFF2-40B4-BE49-F238E27FC236}">
                <a16:creationId xmlns:a16="http://schemas.microsoft.com/office/drawing/2014/main" id="{B6ACE9B2-4590-2C89-D715-FA1A13D06465}"/>
              </a:ext>
            </a:extLst>
          </p:cNvPr>
          <p:cNvSpPr>
            <a:spLocks noGrp="1"/>
          </p:cNvSpPr>
          <p:nvPr>
            <p:ph idx="1"/>
          </p:nvPr>
        </p:nvSpPr>
        <p:spPr>
          <a:xfrm>
            <a:off x="838200" y="1825625"/>
            <a:ext cx="7277100" cy="4351338"/>
          </a:xfrm>
        </p:spPr>
        <p:txBody>
          <a:bodyPr/>
          <a:lstStyle/>
          <a:p>
            <a:r>
              <a:rPr lang="en-US" dirty="0"/>
              <a:t>Also called the squashing function as it limits the amplitude of the output of the neuron.</a:t>
            </a:r>
          </a:p>
          <a:p>
            <a:r>
              <a:rPr lang="en-US" dirty="0"/>
              <a:t>Many types of activations functions are used:</a:t>
            </a:r>
          </a:p>
          <a:p>
            <a:pPr marL="0" indent="0">
              <a:buNone/>
            </a:pPr>
            <a:r>
              <a:rPr lang="en-US" dirty="0"/>
              <a:t>	– linear: a = f(n) = n</a:t>
            </a:r>
          </a:p>
          <a:p>
            <a:pPr marL="0" indent="0">
              <a:buNone/>
            </a:pPr>
            <a:r>
              <a:rPr lang="en-US" dirty="0"/>
              <a:t>	– threshold: a = {1 if n &gt;= 0</a:t>
            </a:r>
          </a:p>
          <a:p>
            <a:pPr marL="0" indent="0">
              <a:buNone/>
            </a:pPr>
            <a:r>
              <a:rPr lang="en-US" dirty="0"/>
              <a:t>			       0 if n &lt; 0</a:t>
            </a:r>
          </a:p>
          <a:p>
            <a:pPr marL="0" indent="0">
              <a:buNone/>
            </a:pPr>
            <a:r>
              <a:rPr lang="en-US" dirty="0"/>
              <a:t>	– sigmoid: a = 1/(1+e-n) </a:t>
            </a:r>
            <a:endParaRPr lang="en-IN" dirty="0"/>
          </a:p>
        </p:txBody>
      </p:sp>
      <p:pic>
        <p:nvPicPr>
          <p:cNvPr id="5" name="Picture 4">
            <a:extLst>
              <a:ext uri="{FF2B5EF4-FFF2-40B4-BE49-F238E27FC236}">
                <a16:creationId xmlns:a16="http://schemas.microsoft.com/office/drawing/2014/main" id="{543FBE9C-A9BC-853E-AF74-FC147E047686}"/>
              </a:ext>
            </a:extLst>
          </p:cNvPr>
          <p:cNvPicPr>
            <a:picLocks noChangeAspect="1"/>
          </p:cNvPicPr>
          <p:nvPr/>
        </p:nvPicPr>
        <p:blipFill>
          <a:blip r:embed="rId3"/>
          <a:stretch>
            <a:fillRect/>
          </a:stretch>
        </p:blipFill>
        <p:spPr>
          <a:xfrm>
            <a:off x="8564880" y="1672297"/>
            <a:ext cx="3139441" cy="4504666"/>
          </a:xfrm>
          <a:prstGeom prst="rect">
            <a:avLst/>
          </a:prstGeom>
        </p:spPr>
      </p:pic>
      <p:pic>
        <p:nvPicPr>
          <p:cNvPr id="6" name="Picture 5">
            <a:extLst>
              <a:ext uri="{FF2B5EF4-FFF2-40B4-BE49-F238E27FC236}">
                <a16:creationId xmlns:a16="http://schemas.microsoft.com/office/drawing/2014/main" id="{32B7C59E-47B5-2692-051F-4C8723F659C9}"/>
              </a:ext>
            </a:extLst>
          </p:cNvPr>
          <p:cNvPicPr>
            <a:picLocks noChangeAspect="1"/>
          </p:cNvPicPr>
          <p:nvPr/>
        </p:nvPicPr>
        <p:blipFill>
          <a:blip r:embed="rId4"/>
          <a:stretch>
            <a:fillRect/>
          </a:stretch>
        </p:blipFill>
        <p:spPr>
          <a:xfrm>
            <a:off x="9090660" y="0"/>
            <a:ext cx="2895600" cy="1371600"/>
          </a:xfrm>
          <a:prstGeom prst="rect">
            <a:avLst/>
          </a:prstGeom>
        </p:spPr>
      </p:pic>
    </p:spTree>
    <p:extLst>
      <p:ext uri="{BB962C8B-B14F-4D97-AF65-F5344CB8AC3E}">
        <p14:creationId xmlns:p14="http://schemas.microsoft.com/office/powerpoint/2010/main" val="2060183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3C1C7-347E-0BCB-AF98-3690C1214891}"/>
              </a:ext>
            </a:extLst>
          </p:cNvPr>
          <p:cNvSpPr>
            <a:spLocks noGrp="1"/>
          </p:cNvSpPr>
          <p:nvPr>
            <p:ph type="title"/>
          </p:nvPr>
        </p:nvSpPr>
        <p:spPr/>
        <p:txBody>
          <a:bodyPr/>
          <a:lstStyle/>
          <a:p>
            <a:r>
              <a:rPr lang="en-US" b="1" u="sng" dirty="0">
                <a:solidFill>
                  <a:srgbClr val="002060"/>
                </a:solidFill>
              </a:rPr>
              <a:t>Properties of ANNs</a:t>
            </a:r>
            <a:endParaRPr lang="en-IN" b="1" u="sng" dirty="0">
              <a:solidFill>
                <a:srgbClr val="002060"/>
              </a:solidFill>
            </a:endParaRPr>
          </a:p>
        </p:txBody>
      </p:sp>
      <p:sp>
        <p:nvSpPr>
          <p:cNvPr id="3" name="Content Placeholder 2">
            <a:extLst>
              <a:ext uri="{FF2B5EF4-FFF2-40B4-BE49-F238E27FC236}">
                <a16:creationId xmlns:a16="http://schemas.microsoft.com/office/drawing/2014/main" id="{4A288FCA-5E9B-BD70-AE92-68FA94D0D1FD}"/>
              </a:ext>
            </a:extLst>
          </p:cNvPr>
          <p:cNvSpPr>
            <a:spLocks noGrp="1"/>
          </p:cNvSpPr>
          <p:nvPr>
            <p:ph idx="1"/>
          </p:nvPr>
        </p:nvSpPr>
        <p:spPr/>
        <p:txBody>
          <a:bodyPr>
            <a:normAutofit fontScale="70000" lnSpcReduction="20000"/>
          </a:bodyPr>
          <a:lstStyle/>
          <a:p>
            <a:pPr>
              <a:lnSpc>
                <a:spcPct val="110000"/>
              </a:lnSpc>
            </a:pPr>
            <a:r>
              <a:rPr lang="en-US" sz="2400" dirty="0">
                <a:latin typeface="Arial" panose="020B0604020202020204" pitchFamily="34" charset="0"/>
                <a:cs typeface="Arial" panose="020B0604020202020204" pitchFamily="34" charset="0"/>
              </a:rPr>
              <a:t>Learning from examples</a:t>
            </a:r>
          </a:p>
          <a:p>
            <a:pPr marL="0" indent="0">
              <a:lnSpc>
                <a:spcPct val="110000"/>
              </a:lnSpc>
              <a:buNone/>
            </a:pPr>
            <a:r>
              <a:rPr lang="en-US" sz="2400" dirty="0">
                <a:latin typeface="Arial" panose="020B0604020202020204" pitchFamily="34" charset="0"/>
                <a:cs typeface="Arial" panose="020B0604020202020204" pitchFamily="34" charset="0"/>
              </a:rPr>
              <a:t>	– labeled or unlabeled</a:t>
            </a:r>
          </a:p>
          <a:p>
            <a:pPr>
              <a:lnSpc>
                <a:spcPct val="110000"/>
              </a:lnSpc>
            </a:pPr>
            <a:r>
              <a:rPr lang="en-US" sz="2400" dirty="0">
                <a:latin typeface="Arial" panose="020B0604020202020204" pitchFamily="34" charset="0"/>
                <a:cs typeface="Arial" panose="020B0604020202020204" pitchFamily="34" charset="0"/>
              </a:rPr>
              <a:t>Adaptivity</a:t>
            </a:r>
          </a:p>
          <a:p>
            <a:pPr marL="0" indent="0">
              <a:lnSpc>
                <a:spcPct val="110000"/>
              </a:lnSpc>
              <a:buNone/>
            </a:pPr>
            <a:r>
              <a:rPr lang="en-US" sz="2400" dirty="0">
                <a:latin typeface="Arial" panose="020B0604020202020204" pitchFamily="34" charset="0"/>
                <a:cs typeface="Arial" panose="020B0604020202020204" pitchFamily="34" charset="0"/>
              </a:rPr>
              <a:t>	– changing the connection strengths to learn things</a:t>
            </a:r>
          </a:p>
          <a:p>
            <a:pPr>
              <a:lnSpc>
                <a:spcPct val="110000"/>
              </a:lnSpc>
            </a:pPr>
            <a:r>
              <a:rPr lang="en-US" sz="2400" dirty="0">
                <a:latin typeface="Arial" panose="020B0604020202020204" pitchFamily="34" charset="0"/>
                <a:cs typeface="Arial" panose="020B0604020202020204" pitchFamily="34" charset="0"/>
              </a:rPr>
              <a:t>Non-linearity</a:t>
            </a:r>
          </a:p>
          <a:p>
            <a:pPr marL="0" indent="0">
              <a:lnSpc>
                <a:spcPct val="110000"/>
              </a:lnSpc>
              <a:buNone/>
            </a:pPr>
            <a:r>
              <a:rPr lang="en-US" sz="2400" dirty="0">
                <a:latin typeface="Arial" panose="020B0604020202020204" pitchFamily="34" charset="0"/>
                <a:cs typeface="Arial" panose="020B0604020202020204" pitchFamily="34" charset="0"/>
              </a:rPr>
              <a:t>	– the non-linear activation functions are essential</a:t>
            </a:r>
          </a:p>
          <a:p>
            <a:pPr>
              <a:lnSpc>
                <a:spcPct val="110000"/>
              </a:lnSpc>
            </a:pPr>
            <a:r>
              <a:rPr lang="en-US" sz="2400" dirty="0">
                <a:latin typeface="Arial" panose="020B0604020202020204" pitchFamily="34" charset="0"/>
                <a:cs typeface="Arial" panose="020B0604020202020204" pitchFamily="34" charset="0"/>
              </a:rPr>
              <a:t>Fault tolerance</a:t>
            </a:r>
          </a:p>
          <a:p>
            <a:pPr marL="0" indent="0">
              <a:lnSpc>
                <a:spcPct val="110000"/>
              </a:lnSpc>
              <a:buNone/>
            </a:pPr>
            <a:r>
              <a:rPr lang="en-US" sz="2400" dirty="0">
                <a:latin typeface="Arial" panose="020B0604020202020204" pitchFamily="34" charset="0"/>
                <a:cs typeface="Arial" panose="020B0604020202020204" pitchFamily="34" charset="0"/>
              </a:rPr>
              <a:t>	– if one of the neurons or connections is damaged, the whole network still works quite well</a:t>
            </a:r>
          </a:p>
          <a:p>
            <a:pPr marL="0" indent="0">
              <a:lnSpc>
                <a:spcPct val="110000"/>
              </a:lnSpc>
              <a:buNone/>
            </a:pPr>
            <a:r>
              <a:rPr lang="en-US" sz="2400" dirty="0">
                <a:latin typeface="Arial" panose="020B0604020202020204" pitchFamily="34" charset="0"/>
                <a:cs typeface="Arial" panose="020B0604020202020204" pitchFamily="34" charset="0"/>
              </a:rPr>
              <a:t>Thus, they might be better alternatives than classical solutions for problems characterized by:</a:t>
            </a:r>
          </a:p>
          <a:p>
            <a:pPr>
              <a:lnSpc>
                <a:spcPct val="110000"/>
              </a:lnSpc>
            </a:pPr>
            <a:r>
              <a:rPr lang="en-US" sz="2400" dirty="0">
                <a:latin typeface="Arial" panose="020B0604020202020204" pitchFamily="34" charset="0"/>
                <a:cs typeface="Arial" panose="020B0604020202020204" pitchFamily="34" charset="0"/>
              </a:rPr>
              <a:t> high dimensionality, noisy, imprecise or imperfect data; and</a:t>
            </a:r>
          </a:p>
          <a:p>
            <a:pPr>
              <a:lnSpc>
                <a:spcPct val="110000"/>
              </a:lnSpc>
            </a:pPr>
            <a:r>
              <a:rPr lang="en-US" sz="2400" dirty="0">
                <a:latin typeface="Arial" panose="020B0604020202020204" pitchFamily="34" charset="0"/>
                <a:cs typeface="Arial" panose="020B0604020202020204" pitchFamily="34" charset="0"/>
              </a:rPr>
              <a:t> a lack of a clearly stated mathematical solution or algorithm</a:t>
            </a:r>
            <a:endParaRPr lang="en-IN" sz="2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24C8AE9-4EB1-E723-75AF-E80813F33424}"/>
              </a:ext>
            </a:extLst>
          </p:cNvPr>
          <p:cNvPicPr>
            <a:picLocks noChangeAspect="1"/>
          </p:cNvPicPr>
          <p:nvPr/>
        </p:nvPicPr>
        <p:blipFill>
          <a:blip r:embed="rId3"/>
          <a:stretch>
            <a:fillRect/>
          </a:stretch>
        </p:blipFill>
        <p:spPr>
          <a:xfrm>
            <a:off x="9296400" y="-4763"/>
            <a:ext cx="2895600" cy="1371600"/>
          </a:xfrm>
          <a:prstGeom prst="rect">
            <a:avLst/>
          </a:prstGeom>
        </p:spPr>
      </p:pic>
    </p:spTree>
    <p:extLst>
      <p:ext uri="{BB962C8B-B14F-4D97-AF65-F5344CB8AC3E}">
        <p14:creationId xmlns:p14="http://schemas.microsoft.com/office/powerpoint/2010/main" val="3781178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2B16D-B7A9-9699-2E9D-FA2DFFA97D13}"/>
              </a:ext>
            </a:extLst>
          </p:cNvPr>
          <p:cNvSpPr>
            <a:spLocks noGrp="1"/>
          </p:cNvSpPr>
          <p:nvPr>
            <p:ph type="title"/>
          </p:nvPr>
        </p:nvSpPr>
        <p:spPr>
          <a:xfrm>
            <a:off x="386498" y="362353"/>
            <a:ext cx="11136984" cy="5872898"/>
          </a:xfrm>
        </p:spPr>
        <p:txBody>
          <a:bodyPr>
            <a:normAutofit/>
          </a:bodyPr>
          <a:lstStyle/>
          <a:p>
            <a:pPr algn="ctr"/>
            <a:r>
              <a:rPr lang="en-IN" dirty="0">
                <a:solidFill>
                  <a:schemeClr val="tx2"/>
                </a:solidFill>
              </a:rPr>
              <a:t>           </a:t>
            </a:r>
            <a:r>
              <a:rPr lang="en-IN" sz="6600" b="1" u="sng" dirty="0">
                <a:solidFill>
                  <a:schemeClr val="tx2"/>
                </a:solidFill>
              </a:rPr>
              <a:t>LACTOSE INTOLERANCE PREDICTION USING ARTIFICIAL NEURAL NETWORKS</a:t>
            </a:r>
            <a:endParaRPr lang="en-IN" b="1" u="sng" dirty="0">
              <a:solidFill>
                <a:schemeClr val="tx2"/>
              </a:solidFill>
            </a:endParaRPr>
          </a:p>
        </p:txBody>
      </p:sp>
      <p:pic>
        <p:nvPicPr>
          <p:cNvPr id="4" name="Picture 3">
            <a:extLst>
              <a:ext uri="{FF2B5EF4-FFF2-40B4-BE49-F238E27FC236}">
                <a16:creationId xmlns:a16="http://schemas.microsoft.com/office/drawing/2014/main" id="{DF9EE542-B207-681A-7DAC-16166BD9BFF3}"/>
              </a:ext>
            </a:extLst>
          </p:cNvPr>
          <p:cNvPicPr>
            <a:picLocks noChangeAspect="1"/>
          </p:cNvPicPr>
          <p:nvPr/>
        </p:nvPicPr>
        <p:blipFill>
          <a:blip r:embed="rId2"/>
          <a:stretch>
            <a:fillRect/>
          </a:stretch>
        </p:blipFill>
        <p:spPr>
          <a:xfrm>
            <a:off x="9299830" y="0"/>
            <a:ext cx="2892170" cy="1516557"/>
          </a:xfrm>
          <a:prstGeom prst="rect">
            <a:avLst/>
          </a:prstGeom>
        </p:spPr>
      </p:pic>
    </p:spTree>
    <p:extLst>
      <p:ext uri="{BB962C8B-B14F-4D97-AF65-F5344CB8AC3E}">
        <p14:creationId xmlns:p14="http://schemas.microsoft.com/office/powerpoint/2010/main" val="531071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D82A2-F710-68FF-8170-86FB0423CA2D}"/>
              </a:ext>
            </a:extLst>
          </p:cNvPr>
          <p:cNvSpPr>
            <a:spLocks noGrp="1"/>
          </p:cNvSpPr>
          <p:nvPr>
            <p:ph type="title"/>
          </p:nvPr>
        </p:nvSpPr>
        <p:spPr>
          <a:xfrm>
            <a:off x="0" y="95496"/>
            <a:ext cx="10515600" cy="1325563"/>
          </a:xfrm>
        </p:spPr>
        <p:txBody>
          <a:bodyPr/>
          <a:lstStyle/>
          <a:p>
            <a:r>
              <a:rPr lang="en-IN" b="1" u="sng" dirty="0">
                <a:solidFill>
                  <a:srgbClr val="002060"/>
                </a:solidFill>
              </a:rPr>
              <a:t>CONTENTS</a:t>
            </a:r>
            <a:endParaRPr lang="en-IN" u="sng" dirty="0">
              <a:solidFill>
                <a:srgbClr val="002060"/>
              </a:solidFill>
            </a:endParaRPr>
          </a:p>
        </p:txBody>
      </p:sp>
      <p:sp>
        <p:nvSpPr>
          <p:cNvPr id="3" name="Content Placeholder 2">
            <a:extLst>
              <a:ext uri="{FF2B5EF4-FFF2-40B4-BE49-F238E27FC236}">
                <a16:creationId xmlns:a16="http://schemas.microsoft.com/office/drawing/2014/main" id="{DA855AD4-C3B0-929A-90A1-1F0C1B23B093}"/>
              </a:ext>
            </a:extLst>
          </p:cNvPr>
          <p:cNvSpPr>
            <a:spLocks noGrp="1"/>
          </p:cNvSpPr>
          <p:nvPr>
            <p:ph idx="1"/>
          </p:nvPr>
        </p:nvSpPr>
        <p:spPr>
          <a:xfrm>
            <a:off x="0" y="1205345"/>
            <a:ext cx="11353800" cy="5652655"/>
          </a:xfrm>
        </p:spPr>
        <p:txBody>
          <a:bodyPr>
            <a:normAutofit/>
          </a:bodyPr>
          <a:lstStyle/>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Lactose Intolerance</a:t>
            </a:r>
          </a:p>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Artificial Neural Networks</a:t>
            </a:r>
          </a:p>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Python Code</a:t>
            </a:r>
          </a:p>
        </p:txBody>
      </p:sp>
      <p:pic>
        <p:nvPicPr>
          <p:cNvPr id="4" name="Picture 3">
            <a:extLst>
              <a:ext uri="{FF2B5EF4-FFF2-40B4-BE49-F238E27FC236}">
                <a16:creationId xmlns:a16="http://schemas.microsoft.com/office/drawing/2014/main" id="{20794363-9067-63C9-ED9C-DB1AB8819871}"/>
              </a:ext>
            </a:extLst>
          </p:cNvPr>
          <p:cNvPicPr>
            <a:picLocks noChangeAspect="1"/>
          </p:cNvPicPr>
          <p:nvPr/>
        </p:nvPicPr>
        <p:blipFill>
          <a:blip r:embed="rId2"/>
          <a:stretch>
            <a:fillRect/>
          </a:stretch>
        </p:blipFill>
        <p:spPr>
          <a:xfrm>
            <a:off x="9299830" y="0"/>
            <a:ext cx="2892170" cy="1516557"/>
          </a:xfrm>
          <a:prstGeom prst="rect">
            <a:avLst/>
          </a:prstGeom>
        </p:spPr>
      </p:pic>
    </p:spTree>
    <p:extLst>
      <p:ext uri="{BB962C8B-B14F-4D97-AF65-F5344CB8AC3E}">
        <p14:creationId xmlns:p14="http://schemas.microsoft.com/office/powerpoint/2010/main" val="2721211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888E4-997F-5667-DC95-5A6565BF850D}"/>
              </a:ext>
            </a:extLst>
          </p:cNvPr>
          <p:cNvSpPr>
            <a:spLocks noGrp="1"/>
          </p:cNvSpPr>
          <p:nvPr>
            <p:ph type="title"/>
          </p:nvPr>
        </p:nvSpPr>
        <p:spPr>
          <a:xfrm>
            <a:off x="0" y="1"/>
            <a:ext cx="10515600" cy="1036948"/>
          </a:xfrm>
        </p:spPr>
        <p:txBody>
          <a:bodyPr/>
          <a:lstStyle/>
          <a:p>
            <a:r>
              <a:rPr lang="en-IN" b="1" u="sng" dirty="0">
                <a:solidFill>
                  <a:srgbClr val="002060"/>
                </a:solidFill>
              </a:rPr>
              <a:t>LACTOSE INTOLERANCE</a:t>
            </a:r>
            <a:endParaRPr lang="en-IN" dirty="0">
              <a:solidFill>
                <a:srgbClr val="002060"/>
              </a:solidFill>
            </a:endParaRPr>
          </a:p>
        </p:txBody>
      </p:sp>
      <p:sp>
        <p:nvSpPr>
          <p:cNvPr id="3" name="Content Placeholder 2">
            <a:extLst>
              <a:ext uri="{FF2B5EF4-FFF2-40B4-BE49-F238E27FC236}">
                <a16:creationId xmlns:a16="http://schemas.microsoft.com/office/drawing/2014/main" id="{66A1ABA7-76CB-913C-CB35-1FED1C07F037}"/>
              </a:ext>
            </a:extLst>
          </p:cNvPr>
          <p:cNvSpPr>
            <a:spLocks noGrp="1"/>
          </p:cNvSpPr>
          <p:nvPr>
            <p:ph idx="1"/>
          </p:nvPr>
        </p:nvSpPr>
        <p:spPr>
          <a:xfrm>
            <a:off x="0" y="923827"/>
            <a:ext cx="12192000" cy="6033154"/>
          </a:xfrm>
        </p:spPr>
        <p:txBody>
          <a:bodyPr>
            <a:normAutofit/>
          </a:bodyPr>
          <a:lstStyle/>
          <a:p>
            <a:pPr>
              <a:buFont typeface="Wingdings" panose="05000000000000000000" pitchFamily="2" charset="2"/>
              <a:buChar char="v"/>
            </a:pPr>
            <a:r>
              <a:rPr lang="en-US" b="0" i="0" dirty="0">
                <a:solidFill>
                  <a:srgbClr val="111111"/>
                </a:solidFill>
                <a:effectLst/>
                <a:latin typeface="Helvetica" panose="020B0604020202020204" pitchFamily="34" charset="0"/>
              </a:rPr>
              <a:t> </a:t>
            </a:r>
            <a:r>
              <a:rPr lang="en-US" sz="3200" b="0" i="0" u="sng" dirty="0">
                <a:solidFill>
                  <a:schemeClr val="tx2"/>
                </a:solidFill>
                <a:effectLst/>
                <a:latin typeface="Helvetica" panose="020B0604020202020204" pitchFamily="34" charset="0"/>
              </a:rPr>
              <a:t>Overview</a:t>
            </a:r>
          </a:p>
          <a:p>
            <a:r>
              <a:rPr lang="en-US" sz="2400" i="0" dirty="0">
                <a:effectLst/>
                <a:latin typeface="Arial" panose="020B0604020202020204" pitchFamily="34" charset="0"/>
                <a:cs typeface="Arial" panose="020B0604020202020204" pitchFamily="34" charset="0"/>
              </a:rPr>
              <a:t>Lactose intolerance is a common digestive problem caused by a decreased ability to digest </a:t>
            </a:r>
            <a:r>
              <a:rPr lang="en-US" sz="2400" dirty="0">
                <a:latin typeface="Arial" panose="020B0604020202020204" pitchFamily="34" charset="0"/>
                <a:cs typeface="Arial" panose="020B0604020202020204" pitchFamily="34" charset="0"/>
              </a:rPr>
              <a:t>lactose</a:t>
            </a:r>
            <a:r>
              <a:rPr lang="en-US" sz="2400" i="0" dirty="0">
                <a:effectLst/>
                <a:latin typeface="Arial" panose="020B0604020202020204" pitchFamily="34" charset="0"/>
                <a:cs typeface="Arial" panose="020B0604020202020204" pitchFamily="34" charset="0"/>
              </a:rPr>
              <a:t>, a sugar found in </a:t>
            </a:r>
            <a:r>
              <a:rPr lang="en-US" sz="2400" dirty="0">
                <a:latin typeface="Arial" panose="020B0604020202020204" pitchFamily="34" charset="0"/>
                <a:cs typeface="Arial" panose="020B0604020202020204" pitchFamily="34" charset="0"/>
              </a:rPr>
              <a:t>dairy products.</a:t>
            </a:r>
            <a:r>
              <a:rPr lang="en-US" sz="2400" i="0" dirty="0">
                <a:effectLst/>
                <a:latin typeface="Arial" panose="020B0604020202020204" pitchFamily="34" charset="0"/>
                <a:cs typeface="Arial" panose="020B0604020202020204" pitchFamily="34" charset="0"/>
              </a:rPr>
              <a:t> .</a:t>
            </a:r>
          </a:p>
          <a:p>
            <a:r>
              <a:rPr lang="en-US" sz="2400" i="0" dirty="0">
                <a:effectLst/>
                <a:latin typeface="Arial" panose="020B0604020202020204" pitchFamily="34" charset="0"/>
                <a:cs typeface="Arial" panose="020B0604020202020204" pitchFamily="34" charset="0"/>
              </a:rPr>
              <a:t>Most people with lactose intolerance can manage the condition without having to give up all dairy foods.</a:t>
            </a:r>
          </a:p>
          <a:p>
            <a:r>
              <a:rPr lang="en-US" sz="2400" b="0" i="0" dirty="0">
                <a:effectLst/>
                <a:latin typeface="Arial" panose="020B0604020202020204" pitchFamily="34" charset="0"/>
                <a:cs typeface="Arial" panose="020B0604020202020204" pitchFamily="34" charset="0"/>
              </a:rPr>
              <a:t>The </a:t>
            </a:r>
            <a:r>
              <a:rPr lang="en-US" sz="2400" b="0" i="1" dirty="0">
                <a:effectLst/>
                <a:latin typeface="Arial" panose="020B0604020202020204" pitchFamily="34" charset="0"/>
                <a:cs typeface="Arial" panose="020B0604020202020204" pitchFamily="34" charset="0"/>
              </a:rPr>
              <a:t>LCT</a:t>
            </a:r>
            <a:r>
              <a:rPr lang="en-US" sz="2400" b="0" i="0" dirty="0">
                <a:effectLst/>
                <a:latin typeface="Arial" panose="020B0604020202020204" pitchFamily="34" charset="0"/>
                <a:cs typeface="Arial" panose="020B0604020202020204" pitchFamily="34" charset="0"/>
              </a:rPr>
              <a:t> gene provides instructions for making an enzyme called lactase. This enzyme helps to digest lactose.</a:t>
            </a:r>
          </a:p>
          <a:p>
            <a:r>
              <a:rPr lang="en-US" sz="2400" i="0" dirty="0">
                <a:effectLst/>
                <a:latin typeface="Arial" panose="020B0604020202020204" pitchFamily="34" charset="0"/>
                <a:cs typeface="Arial" panose="020B0604020202020204" pitchFamily="34" charset="0"/>
              </a:rPr>
              <a:t>Those affected vary in the amount of lactose they can tolerate before symptoms develop</a:t>
            </a:r>
          </a:p>
          <a:p>
            <a:r>
              <a:rPr lang="en-US" sz="2400" i="0" dirty="0">
                <a:effectLst/>
                <a:latin typeface="Arial" panose="020B0604020202020204" pitchFamily="34" charset="0"/>
                <a:cs typeface="Arial" panose="020B0604020202020204" pitchFamily="34" charset="0"/>
              </a:rPr>
              <a:t>There are four types of lactose intolerance : primary, secondary, developmental, and congenital</a:t>
            </a:r>
            <a:r>
              <a:rPr lang="en-US" sz="2400" dirty="0">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CC223662-F8EE-9C0F-FD02-96F9654478C2}"/>
              </a:ext>
            </a:extLst>
          </p:cNvPr>
          <p:cNvPicPr>
            <a:picLocks noChangeAspect="1"/>
          </p:cNvPicPr>
          <p:nvPr/>
        </p:nvPicPr>
        <p:blipFill>
          <a:blip r:embed="rId2"/>
          <a:stretch>
            <a:fillRect/>
          </a:stretch>
        </p:blipFill>
        <p:spPr>
          <a:xfrm>
            <a:off x="9299830" y="0"/>
            <a:ext cx="2892170" cy="1516557"/>
          </a:xfrm>
          <a:prstGeom prst="rect">
            <a:avLst/>
          </a:prstGeom>
        </p:spPr>
      </p:pic>
    </p:spTree>
    <p:extLst>
      <p:ext uri="{BB962C8B-B14F-4D97-AF65-F5344CB8AC3E}">
        <p14:creationId xmlns:p14="http://schemas.microsoft.com/office/powerpoint/2010/main" val="3070522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4CDDA9-9146-A7D5-EDB4-F34CD697B629}"/>
              </a:ext>
            </a:extLst>
          </p:cNvPr>
          <p:cNvSpPr>
            <a:spLocks noGrp="1"/>
          </p:cNvSpPr>
          <p:nvPr>
            <p:ph idx="1"/>
          </p:nvPr>
        </p:nvSpPr>
        <p:spPr>
          <a:xfrm>
            <a:off x="0" y="758278"/>
            <a:ext cx="10816472" cy="5048103"/>
          </a:xfrm>
        </p:spPr>
        <p:txBody>
          <a:bodyPr>
            <a:normAutofit/>
          </a:bodyPr>
          <a:lstStyle/>
          <a:p>
            <a:r>
              <a:rPr lang="en-US" sz="2400" i="0" dirty="0">
                <a:effectLst/>
                <a:latin typeface="Arial" panose="020B0604020202020204" pitchFamily="34" charset="0"/>
                <a:cs typeface="Arial" panose="020B0604020202020204" pitchFamily="34" charset="0"/>
              </a:rPr>
              <a:t>Primary lactose intolerance occurs as the amount of lactase               declines as people age.</a:t>
            </a:r>
          </a:p>
          <a:p>
            <a:endParaRPr lang="en-US" sz="2400" i="0" dirty="0">
              <a:effectLst/>
              <a:latin typeface="Arial" panose="020B0604020202020204" pitchFamily="34" charset="0"/>
              <a:cs typeface="Arial" panose="020B0604020202020204" pitchFamily="34" charset="0"/>
            </a:endParaRPr>
          </a:p>
          <a:p>
            <a:r>
              <a:rPr lang="en-US" sz="2400" i="0" dirty="0">
                <a:effectLst/>
                <a:latin typeface="Arial" panose="020B0604020202020204" pitchFamily="34" charset="0"/>
                <a:cs typeface="Arial" panose="020B0604020202020204" pitchFamily="34" charset="0"/>
              </a:rPr>
              <a:t>Secondary lactose intolerance is due to injury to the small intestine       . Such injury could be the result of infection, </a:t>
            </a:r>
            <a:r>
              <a:rPr lang="en-US" sz="2400" dirty="0">
                <a:latin typeface="Arial" panose="020B0604020202020204" pitchFamily="34" charset="0"/>
                <a:cs typeface="Arial" panose="020B0604020202020204" pitchFamily="34" charset="0"/>
              </a:rPr>
              <a:t>celiac disease</a:t>
            </a:r>
            <a:r>
              <a:rPr lang="en-US" sz="2400" i="0" dirty="0">
                <a:effectLst/>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inflammatory bowel disease</a:t>
            </a:r>
            <a:r>
              <a:rPr lang="en-US" sz="2400" i="0" dirty="0">
                <a:effectLst/>
                <a:latin typeface="Arial" panose="020B0604020202020204" pitchFamily="34" charset="0"/>
                <a:cs typeface="Arial" panose="020B0604020202020204" pitchFamily="34" charset="0"/>
              </a:rPr>
              <a:t>, or other diseases. </a:t>
            </a:r>
          </a:p>
          <a:p>
            <a:endParaRPr lang="en-US" sz="2400" i="0" dirty="0">
              <a:effectLst/>
              <a:latin typeface="Arial" panose="020B0604020202020204" pitchFamily="34" charset="0"/>
              <a:cs typeface="Arial" panose="020B0604020202020204" pitchFamily="34" charset="0"/>
            </a:endParaRPr>
          </a:p>
          <a:p>
            <a:r>
              <a:rPr lang="en-US" sz="2400" i="0" dirty="0">
                <a:effectLst/>
                <a:latin typeface="Arial" panose="020B0604020202020204" pitchFamily="34" charset="0"/>
                <a:cs typeface="Arial" panose="020B0604020202020204" pitchFamily="34" charset="0"/>
              </a:rPr>
              <a:t>Developmental lactose intolerance may occur in </a:t>
            </a:r>
            <a:r>
              <a:rPr lang="en-US" sz="2400" dirty="0">
                <a:latin typeface="Arial" panose="020B0604020202020204" pitchFamily="34" charset="0"/>
                <a:cs typeface="Arial" panose="020B0604020202020204" pitchFamily="34" charset="0"/>
              </a:rPr>
              <a:t>premature babies</a:t>
            </a:r>
            <a:r>
              <a:rPr lang="en-US" sz="2400" i="0" dirty="0">
                <a:effectLst/>
                <a:latin typeface="Arial" panose="020B0604020202020204" pitchFamily="34" charset="0"/>
                <a:cs typeface="Arial" panose="020B0604020202020204" pitchFamily="34" charset="0"/>
              </a:rPr>
              <a:t> and usually improves over a short period of time.</a:t>
            </a:r>
            <a:r>
              <a:rPr lang="en-US" sz="2400" i="0" baseline="30000" dirty="0">
                <a:effectLst/>
                <a:latin typeface="Arial" panose="020B0604020202020204" pitchFamily="34" charset="0"/>
                <a:cs typeface="Arial" panose="020B0604020202020204" pitchFamily="34" charset="0"/>
              </a:rPr>
              <a:t> </a:t>
            </a:r>
          </a:p>
          <a:p>
            <a:endParaRPr lang="en-US" sz="2400" i="0" baseline="30000" dirty="0">
              <a:effectLst/>
              <a:latin typeface="Arial" panose="020B0604020202020204" pitchFamily="34" charset="0"/>
              <a:cs typeface="Arial" panose="020B0604020202020204" pitchFamily="34" charset="0"/>
            </a:endParaRPr>
          </a:p>
          <a:p>
            <a:r>
              <a:rPr lang="en-US" sz="2400" i="0" dirty="0">
                <a:effectLst/>
                <a:latin typeface="Arial" panose="020B0604020202020204" pitchFamily="34" charset="0"/>
                <a:cs typeface="Arial" panose="020B0604020202020204" pitchFamily="34" charset="0"/>
              </a:rPr>
              <a:t>Congenital lactose intolerance is an extremely rare </a:t>
            </a:r>
            <a:r>
              <a:rPr lang="en-US" sz="2400" dirty="0">
                <a:latin typeface="Arial" panose="020B0604020202020204" pitchFamily="34" charset="0"/>
                <a:cs typeface="Arial" panose="020B0604020202020204" pitchFamily="34" charset="0"/>
              </a:rPr>
              <a:t>genetic disorder</a:t>
            </a:r>
            <a:r>
              <a:rPr lang="en-US" sz="2400" i="0" dirty="0">
                <a:effectLst/>
                <a:latin typeface="Arial" panose="020B0604020202020204" pitchFamily="34" charset="0"/>
                <a:cs typeface="Arial" panose="020B0604020202020204" pitchFamily="34" charset="0"/>
              </a:rPr>
              <a:t> in which little or no lactase is made from birth.</a:t>
            </a:r>
            <a:endParaRPr lang="en-IN" sz="2400" dirty="0">
              <a:latin typeface="Arial" panose="020B060402020202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B13B36A8-7B10-FE0E-64E6-ECD9AC5E98A3}"/>
              </a:ext>
            </a:extLst>
          </p:cNvPr>
          <p:cNvPicPr>
            <a:picLocks noChangeAspect="1"/>
          </p:cNvPicPr>
          <p:nvPr/>
        </p:nvPicPr>
        <p:blipFill>
          <a:blip r:embed="rId2"/>
          <a:stretch>
            <a:fillRect/>
          </a:stretch>
        </p:blipFill>
        <p:spPr>
          <a:xfrm>
            <a:off x="9299830" y="0"/>
            <a:ext cx="2892170" cy="1516557"/>
          </a:xfrm>
          <a:prstGeom prst="rect">
            <a:avLst/>
          </a:prstGeom>
        </p:spPr>
      </p:pic>
    </p:spTree>
    <p:extLst>
      <p:ext uri="{BB962C8B-B14F-4D97-AF65-F5344CB8AC3E}">
        <p14:creationId xmlns:p14="http://schemas.microsoft.com/office/powerpoint/2010/main" val="2790473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5A15B-C05D-DDDF-BE12-403315B7D50F}"/>
              </a:ext>
            </a:extLst>
          </p:cNvPr>
          <p:cNvSpPr>
            <a:spLocks noGrp="1"/>
          </p:cNvSpPr>
          <p:nvPr>
            <p:ph type="title"/>
          </p:nvPr>
        </p:nvSpPr>
        <p:spPr>
          <a:xfrm>
            <a:off x="65988" y="1"/>
            <a:ext cx="11287812" cy="1690688"/>
          </a:xfrm>
        </p:spPr>
        <p:txBody>
          <a:bodyPr/>
          <a:lstStyle/>
          <a:p>
            <a:pPr marL="571500" indent="-571500">
              <a:buFont typeface="Wingdings" panose="05000000000000000000" pitchFamily="2" charset="2"/>
              <a:buChar char="v"/>
            </a:pPr>
            <a:r>
              <a:rPr lang="en-US" sz="3200" b="0" i="0" u="sng" dirty="0">
                <a:solidFill>
                  <a:schemeClr val="tx2"/>
                </a:solidFill>
                <a:effectLst/>
                <a:latin typeface="Helvetica" panose="020B0604020202020204" pitchFamily="34" charset="0"/>
              </a:rPr>
              <a:t>Symptoms</a:t>
            </a:r>
            <a:br>
              <a:rPr lang="en-US" sz="4400" b="0" i="0" u="sng" dirty="0">
                <a:solidFill>
                  <a:schemeClr val="tx2"/>
                </a:solidFill>
                <a:effectLst/>
                <a:latin typeface="Helvetica" panose="020B0604020202020204" pitchFamily="34" charset="0"/>
              </a:rPr>
            </a:br>
            <a:endParaRPr lang="en-IN" dirty="0"/>
          </a:p>
        </p:txBody>
      </p:sp>
      <p:sp>
        <p:nvSpPr>
          <p:cNvPr id="3" name="Content Placeholder 2">
            <a:extLst>
              <a:ext uri="{FF2B5EF4-FFF2-40B4-BE49-F238E27FC236}">
                <a16:creationId xmlns:a16="http://schemas.microsoft.com/office/drawing/2014/main" id="{4E7D0323-8521-69D3-107A-F1A4AC9F8371}"/>
              </a:ext>
            </a:extLst>
          </p:cNvPr>
          <p:cNvSpPr>
            <a:spLocks noGrp="1"/>
          </p:cNvSpPr>
          <p:nvPr>
            <p:ph idx="1"/>
          </p:nvPr>
        </p:nvSpPr>
        <p:spPr>
          <a:xfrm>
            <a:off x="0" y="958359"/>
            <a:ext cx="10515600" cy="4351338"/>
          </a:xfrm>
        </p:spPr>
        <p:txBody>
          <a:bodyPr/>
          <a:lstStyle/>
          <a:p>
            <a:r>
              <a:rPr lang="en-US" sz="2400" b="0" i="0" dirty="0">
                <a:solidFill>
                  <a:srgbClr val="111111"/>
                </a:solidFill>
                <a:effectLst/>
                <a:latin typeface="Arial" panose="020B0604020202020204" pitchFamily="34" charset="0"/>
                <a:cs typeface="Arial" panose="020B0604020202020204" pitchFamily="34" charset="0"/>
              </a:rPr>
              <a:t>The signs and symptoms of lactose intolerance usually begin from           30 minutes to two hours after eating or drinking foods that contain lactose. Common signs and symptoms include:</a:t>
            </a:r>
          </a:p>
          <a:p>
            <a:pPr algn="l">
              <a:buFont typeface="Courier New" panose="02070309020205020404" pitchFamily="49" charset="0"/>
              <a:buChar char="o"/>
            </a:pPr>
            <a:r>
              <a:rPr lang="en-US" sz="2400" b="0" i="0" dirty="0">
                <a:solidFill>
                  <a:srgbClr val="111111"/>
                </a:solidFill>
                <a:effectLst/>
                <a:latin typeface="Arial" panose="020B0604020202020204" pitchFamily="34" charset="0"/>
                <a:cs typeface="Arial" panose="020B0604020202020204" pitchFamily="34" charset="0"/>
              </a:rPr>
              <a:t>Diarrhea</a:t>
            </a:r>
          </a:p>
          <a:p>
            <a:pPr algn="l">
              <a:buFont typeface="Courier New" panose="02070309020205020404" pitchFamily="49" charset="0"/>
              <a:buChar char="o"/>
            </a:pPr>
            <a:r>
              <a:rPr lang="en-US" sz="2400" b="0" i="0" dirty="0">
                <a:solidFill>
                  <a:srgbClr val="111111"/>
                </a:solidFill>
                <a:effectLst/>
                <a:latin typeface="Arial" panose="020B0604020202020204" pitchFamily="34" charset="0"/>
                <a:cs typeface="Arial" panose="020B0604020202020204" pitchFamily="34" charset="0"/>
              </a:rPr>
              <a:t>Nausea, and sometimes, vomiting</a:t>
            </a:r>
          </a:p>
          <a:p>
            <a:pPr algn="l">
              <a:buFont typeface="Courier New" panose="02070309020205020404" pitchFamily="49" charset="0"/>
              <a:buChar char="o"/>
            </a:pPr>
            <a:r>
              <a:rPr lang="en-US" sz="2400" b="0" i="0" dirty="0">
                <a:solidFill>
                  <a:srgbClr val="111111"/>
                </a:solidFill>
                <a:effectLst/>
                <a:latin typeface="Arial" panose="020B0604020202020204" pitchFamily="34" charset="0"/>
                <a:cs typeface="Arial" panose="020B0604020202020204" pitchFamily="34" charset="0"/>
              </a:rPr>
              <a:t>Stomach cramps</a:t>
            </a:r>
          </a:p>
          <a:p>
            <a:pPr algn="l">
              <a:buFont typeface="Courier New" panose="02070309020205020404" pitchFamily="49" charset="0"/>
              <a:buChar char="o"/>
            </a:pPr>
            <a:r>
              <a:rPr lang="en-US" sz="2400" b="0" i="0" dirty="0">
                <a:solidFill>
                  <a:srgbClr val="111111"/>
                </a:solidFill>
                <a:effectLst/>
                <a:latin typeface="Arial" panose="020B0604020202020204" pitchFamily="34" charset="0"/>
                <a:cs typeface="Arial" panose="020B0604020202020204" pitchFamily="34" charset="0"/>
              </a:rPr>
              <a:t>Bloating</a:t>
            </a:r>
          </a:p>
          <a:p>
            <a:pPr algn="l">
              <a:buFont typeface="Courier New" panose="02070309020205020404" pitchFamily="49" charset="0"/>
              <a:buChar char="o"/>
            </a:pPr>
            <a:r>
              <a:rPr lang="en-US" sz="2400" b="0" i="0" dirty="0">
                <a:solidFill>
                  <a:srgbClr val="111111"/>
                </a:solidFill>
                <a:effectLst/>
                <a:latin typeface="Arial" panose="020B0604020202020204" pitchFamily="34" charset="0"/>
                <a:cs typeface="Arial" panose="020B0604020202020204" pitchFamily="34" charset="0"/>
              </a:rPr>
              <a:t>Gas</a:t>
            </a:r>
          </a:p>
          <a:p>
            <a:pPr>
              <a:buFont typeface="Courier New" panose="02070309020205020404" pitchFamily="49" charset="0"/>
              <a:buChar char="o"/>
            </a:pPr>
            <a:endParaRPr lang="en-IN" dirty="0"/>
          </a:p>
        </p:txBody>
      </p:sp>
      <p:pic>
        <p:nvPicPr>
          <p:cNvPr id="4" name="Picture 3">
            <a:extLst>
              <a:ext uri="{FF2B5EF4-FFF2-40B4-BE49-F238E27FC236}">
                <a16:creationId xmlns:a16="http://schemas.microsoft.com/office/drawing/2014/main" id="{7302C9D2-B7BD-BFFB-BAE9-CEE563BD35A8}"/>
              </a:ext>
            </a:extLst>
          </p:cNvPr>
          <p:cNvPicPr>
            <a:picLocks noChangeAspect="1"/>
          </p:cNvPicPr>
          <p:nvPr/>
        </p:nvPicPr>
        <p:blipFill>
          <a:blip r:embed="rId2"/>
          <a:stretch>
            <a:fillRect/>
          </a:stretch>
        </p:blipFill>
        <p:spPr>
          <a:xfrm>
            <a:off x="9299830" y="1"/>
            <a:ext cx="2892170" cy="1376312"/>
          </a:xfrm>
          <a:prstGeom prst="rect">
            <a:avLst/>
          </a:prstGeom>
        </p:spPr>
      </p:pic>
    </p:spTree>
    <p:extLst>
      <p:ext uri="{BB962C8B-B14F-4D97-AF65-F5344CB8AC3E}">
        <p14:creationId xmlns:p14="http://schemas.microsoft.com/office/powerpoint/2010/main" val="3716960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5A15B-C05D-DDDF-BE12-403315B7D50F}"/>
              </a:ext>
            </a:extLst>
          </p:cNvPr>
          <p:cNvSpPr>
            <a:spLocks noGrp="1"/>
          </p:cNvSpPr>
          <p:nvPr>
            <p:ph type="title"/>
          </p:nvPr>
        </p:nvSpPr>
        <p:spPr>
          <a:xfrm>
            <a:off x="65988" y="1"/>
            <a:ext cx="11287812" cy="1690688"/>
          </a:xfrm>
        </p:spPr>
        <p:txBody>
          <a:bodyPr/>
          <a:lstStyle/>
          <a:p>
            <a:pPr marL="571500" indent="-571500">
              <a:buFont typeface="Wingdings" panose="05000000000000000000" pitchFamily="2" charset="2"/>
              <a:buChar char="v"/>
            </a:pPr>
            <a:r>
              <a:rPr lang="en-US" sz="3200" u="sng" dirty="0">
                <a:solidFill>
                  <a:schemeClr val="tx2"/>
                </a:solidFill>
                <a:latin typeface="Helvetica" panose="020B0604020202020204" pitchFamily="34" charset="0"/>
              </a:rPr>
              <a:t>Diagnosis</a:t>
            </a:r>
            <a:br>
              <a:rPr lang="en-US" sz="4400" b="0" i="0" u="sng" dirty="0">
                <a:solidFill>
                  <a:schemeClr val="tx2"/>
                </a:solidFill>
                <a:effectLst/>
                <a:latin typeface="Helvetica" panose="020B0604020202020204" pitchFamily="34" charset="0"/>
              </a:rPr>
            </a:br>
            <a:endParaRPr lang="en-IN" dirty="0"/>
          </a:p>
        </p:txBody>
      </p:sp>
      <p:sp>
        <p:nvSpPr>
          <p:cNvPr id="3" name="Content Placeholder 2">
            <a:extLst>
              <a:ext uri="{FF2B5EF4-FFF2-40B4-BE49-F238E27FC236}">
                <a16:creationId xmlns:a16="http://schemas.microsoft.com/office/drawing/2014/main" id="{4E7D0323-8521-69D3-107A-F1A4AC9F8371}"/>
              </a:ext>
            </a:extLst>
          </p:cNvPr>
          <p:cNvSpPr>
            <a:spLocks noGrp="1"/>
          </p:cNvSpPr>
          <p:nvPr>
            <p:ph idx="1"/>
          </p:nvPr>
        </p:nvSpPr>
        <p:spPr>
          <a:xfrm>
            <a:off x="0" y="958359"/>
            <a:ext cx="10515600" cy="4351338"/>
          </a:xfrm>
        </p:spPr>
        <p:txBody>
          <a:bodyPr/>
          <a:lstStyle/>
          <a:p>
            <a:pPr algn="l">
              <a:buFont typeface="Arial" panose="020B0604020202020204" pitchFamily="34" charset="0"/>
              <a:buChar char="•"/>
            </a:pPr>
            <a:r>
              <a:rPr lang="en-US" sz="2400" i="0" dirty="0">
                <a:effectLst/>
                <a:latin typeface="Arial" panose="020B0604020202020204" pitchFamily="34" charset="0"/>
                <a:cs typeface="Arial" panose="020B0604020202020204" pitchFamily="34" charset="0"/>
              </a:rPr>
              <a:t>Hydrogen breath test</a:t>
            </a:r>
          </a:p>
          <a:p>
            <a:pPr algn="l">
              <a:buFont typeface="Arial" panose="020B0604020202020204" pitchFamily="34" charset="0"/>
              <a:buChar char="•"/>
            </a:pPr>
            <a:r>
              <a:rPr lang="en-US" sz="2400" i="0" dirty="0">
                <a:effectLst/>
                <a:latin typeface="Arial" panose="020B0604020202020204" pitchFamily="34" charset="0"/>
                <a:cs typeface="Arial" panose="020B0604020202020204" pitchFamily="34" charset="0"/>
              </a:rPr>
              <a:t>Lactose tolerance test</a:t>
            </a:r>
          </a:p>
          <a:p>
            <a:pPr algn="l">
              <a:buFont typeface="Arial" panose="020B0604020202020204" pitchFamily="34" charset="0"/>
              <a:buChar char="•"/>
            </a:pPr>
            <a:r>
              <a:rPr lang="en-US" sz="2400" i="0" dirty="0">
                <a:effectLst/>
                <a:latin typeface="Arial" panose="020B0604020202020204" pitchFamily="34" charset="0"/>
                <a:cs typeface="Arial" panose="020B0604020202020204" pitchFamily="34" charset="0"/>
              </a:rPr>
              <a:t>Stool acidity test</a:t>
            </a:r>
          </a:p>
          <a:p>
            <a:pPr marL="0" indent="0" algn="l">
              <a:buNone/>
            </a:pPr>
            <a:endParaRPr lang="en-US" sz="3200" u="sng" dirty="0">
              <a:solidFill>
                <a:schemeClr val="tx2"/>
              </a:solidFill>
              <a:latin typeface="Helvetica" panose="020B0604020202020204" pitchFamily="34" charset="0"/>
            </a:endParaRPr>
          </a:p>
          <a:p>
            <a:pPr algn="l">
              <a:buFont typeface="Wingdings" panose="05000000000000000000" pitchFamily="2" charset="2"/>
              <a:buChar char="v"/>
            </a:pPr>
            <a:r>
              <a:rPr lang="en-US" sz="3200" dirty="0">
                <a:solidFill>
                  <a:schemeClr val="tx2"/>
                </a:solidFill>
                <a:latin typeface="Helvetica" panose="020B0604020202020204" pitchFamily="34" charset="0"/>
              </a:rPr>
              <a:t> </a:t>
            </a:r>
            <a:r>
              <a:rPr lang="en-US" sz="3200" u="sng" dirty="0">
                <a:solidFill>
                  <a:schemeClr val="tx2"/>
                </a:solidFill>
                <a:latin typeface="Helvetica" panose="020B0604020202020204" pitchFamily="34" charset="0"/>
              </a:rPr>
              <a:t>Treatment</a:t>
            </a:r>
          </a:p>
          <a:p>
            <a:r>
              <a:rPr lang="en-US" sz="2000" b="0" i="0" dirty="0">
                <a:solidFill>
                  <a:srgbClr val="000000"/>
                </a:solidFill>
                <a:effectLst/>
                <a:latin typeface="noto_sansregular"/>
              </a:rPr>
              <a:t>There is no treatment that can help the body to make more lactase. But one can manage the symptoms by changing the diet.</a:t>
            </a:r>
          </a:p>
          <a:p>
            <a:endParaRPr lang="en-IN" u="sng" dirty="0"/>
          </a:p>
        </p:txBody>
      </p:sp>
      <p:pic>
        <p:nvPicPr>
          <p:cNvPr id="4" name="Picture 3">
            <a:extLst>
              <a:ext uri="{FF2B5EF4-FFF2-40B4-BE49-F238E27FC236}">
                <a16:creationId xmlns:a16="http://schemas.microsoft.com/office/drawing/2014/main" id="{377763D1-2AC8-09BE-CB53-4F726D22CED3}"/>
              </a:ext>
            </a:extLst>
          </p:cNvPr>
          <p:cNvPicPr>
            <a:picLocks noChangeAspect="1"/>
          </p:cNvPicPr>
          <p:nvPr/>
        </p:nvPicPr>
        <p:blipFill>
          <a:blip r:embed="rId2"/>
          <a:stretch>
            <a:fillRect/>
          </a:stretch>
        </p:blipFill>
        <p:spPr>
          <a:xfrm>
            <a:off x="9299830" y="1"/>
            <a:ext cx="2892170" cy="1376312"/>
          </a:xfrm>
          <a:prstGeom prst="rect">
            <a:avLst/>
          </a:prstGeom>
        </p:spPr>
      </p:pic>
    </p:spTree>
    <p:extLst>
      <p:ext uri="{BB962C8B-B14F-4D97-AF65-F5344CB8AC3E}">
        <p14:creationId xmlns:p14="http://schemas.microsoft.com/office/powerpoint/2010/main" val="1694198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B9F10-9B46-D393-955B-D02C373CDE5C}"/>
              </a:ext>
            </a:extLst>
          </p:cNvPr>
          <p:cNvSpPr>
            <a:spLocks noGrp="1"/>
          </p:cNvSpPr>
          <p:nvPr>
            <p:ph type="title"/>
          </p:nvPr>
        </p:nvSpPr>
        <p:spPr/>
        <p:txBody>
          <a:bodyPr/>
          <a:lstStyle/>
          <a:p>
            <a:r>
              <a:rPr lang="en-US" b="1" u="sng" dirty="0">
                <a:solidFill>
                  <a:srgbClr val="002060"/>
                </a:solidFill>
              </a:rPr>
              <a:t>Artificial Neural Networks</a:t>
            </a:r>
            <a:endParaRPr lang="en-IN" b="1" u="sng" dirty="0">
              <a:solidFill>
                <a:srgbClr val="002060"/>
              </a:solidFill>
            </a:endParaRPr>
          </a:p>
        </p:txBody>
      </p:sp>
      <p:sp>
        <p:nvSpPr>
          <p:cNvPr id="3" name="Content Placeholder 2">
            <a:extLst>
              <a:ext uri="{FF2B5EF4-FFF2-40B4-BE49-F238E27FC236}">
                <a16:creationId xmlns:a16="http://schemas.microsoft.com/office/drawing/2014/main" id="{9E25DF80-8365-B9AF-989E-CA5D6478D3BB}"/>
              </a:ext>
            </a:extLst>
          </p:cNvPr>
          <p:cNvSpPr>
            <a:spLocks noGrp="1"/>
          </p:cNvSpPr>
          <p:nvPr>
            <p:ph idx="1"/>
          </p:nvPr>
        </p:nvSpPr>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Computational models inspired by the human brain: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Massively parallel, distributed system, made up of simple processing units (neurons)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Synaptic connection strengths among neurons are used to store the acquired knowledge.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Knowledge is acquired by the network from its environment through a learning process</a:t>
            </a:r>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50B6F04-DFF3-229E-AF45-75A46189031D}"/>
              </a:ext>
            </a:extLst>
          </p:cNvPr>
          <p:cNvPicPr>
            <a:picLocks noChangeAspect="1"/>
          </p:cNvPicPr>
          <p:nvPr/>
        </p:nvPicPr>
        <p:blipFill>
          <a:blip r:embed="rId3"/>
          <a:stretch>
            <a:fillRect/>
          </a:stretch>
        </p:blipFill>
        <p:spPr>
          <a:xfrm>
            <a:off x="9299830" y="1"/>
            <a:ext cx="2892170" cy="1376312"/>
          </a:xfrm>
          <a:prstGeom prst="rect">
            <a:avLst/>
          </a:prstGeom>
        </p:spPr>
      </p:pic>
    </p:spTree>
    <p:extLst>
      <p:ext uri="{BB962C8B-B14F-4D97-AF65-F5344CB8AC3E}">
        <p14:creationId xmlns:p14="http://schemas.microsoft.com/office/powerpoint/2010/main" val="1908957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522B860-C26A-5794-BD12-042208AE217D}"/>
              </a:ext>
            </a:extLst>
          </p:cNvPr>
          <p:cNvPicPr>
            <a:picLocks noGrp="1" noChangeAspect="1"/>
          </p:cNvPicPr>
          <p:nvPr>
            <p:ph idx="1"/>
          </p:nvPr>
        </p:nvPicPr>
        <p:blipFill>
          <a:blip r:embed="rId3"/>
          <a:stretch>
            <a:fillRect/>
          </a:stretch>
        </p:blipFill>
        <p:spPr>
          <a:xfrm>
            <a:off x="736599" y="1601956"/>
            <a:ext cx="4526505" cy="2290853"/>
          </a:xfrm>
          <a:prstGeom prst="rect">
            <a:avLst/>
          </a:prstGeom>
        </p:spPr>
      </p:pic>
      <p:pic>
        <p:nvPicPr>
          <p:cNvPr id="1032" name="Picture 8" descr="Schematic of network in an Artificial Neural Network Model. | Download  Scientific Diagram">
            <a:extLst>
              <a:ext uri="{FF2B5EF4-FFF2-40B4-BE49-F238E27FC236}">
                <a16:creationId xmlns:a16="http://schemas.microsoft.com/office/drawing/2014/main" id="{F1825531-E8F3-6A89-2819-A61EADB99A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8898" y="1971935"/>
            <a:ext cx="4355997" cy="192087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DBD56F9-F85C-EC12-7E55-C7C93F0C55C2}"/>
              </a:ext>
            </a:extLst>
          </p:cNvPr>
          <p:cNvSpPr txBox="1"/>
          <p:nvPr/>
        </p:nvSpPr>
        <p:spPr>
          <a:xfrm>
            <a:off x="1422369" y="4673600"/>
            <a:ext cx="3154966" cy="369332"/>
          </a:xfrm>
          <a:prstGeom prst="rect">
            <a:avLst/>
          </a:prstGeom>
          <a:noFill/>
        </p:spPr>
        <p:txBody>
          <a:bodyPr wrap="none" rtlCol="0">
            <a:spAutoFit/>
          </a:bodyPr>
          <a:lstStyle/>
          <a:p>
            <a:r>
              <a:rPr lang="en-US" dirty="0"/>
              <a:t>Artificial Neural Network model</a:t>
            </a:r>
            <a:endParaRPr lang="en-IN" dirty="0"/>
          </a:p>
        </p:txBody>
      </p:sp>
      <p:sp>
        <p:nvSpPr>
          <p:cNvPr id="9" name="TextBox 8">
            <a:extLst>
              <a:ext uri="{FF2B5EF4-FFF2-40B4-BE49-F238E27FC236}">
                <a16:creationId xmlns:a16="http://schemas.microsoft.com/office/drawing/2014/main" id="{59E7FC03-C28D-749A-714D-42D98B57350C}"/>
              </a:ext>
            </a:extLst>
          </p:cNvPr>
          <p:cNvSpPr txBox="1"/>
          <p:nvPr/>
        </p:nvSpPr>
        <p:spPr>
          <a:xfrm>
            <a:off x="8398933" y="4510029"/>
            <a:ext cx="2693430" cy="369332"/>
          </a:xfrm>
          <a:prstGeom prst="rect">
            <a:avLst/>
          </a:prstGeom>
          <a:noFill/>
        </p:spPr>
        <p:txBody>
          <a:bodyPr wrap="none" rtlCol="0">
            <a:spAutoFit/>
          </a:bodyPr>
          <a:lstStyle/>
          <a:p>
            <a:r>
              <a:rPr lang="en-US" dirty="0"/>
              <a:t>Adjust in Neural Networks.</a:t>
            </a:r>
            <a:endParaRPr lang="en-IN" dirty="0"/>
          </a:p>
        </p:txBody>
      </p:sp>
      <p:pic>
        <p:nvPicPr>
          <p:cNvPr id="11" name="Picture 10">
            <a:extLst>
              <a:ext uri="{FF2B5EF4-FFF2-40B4-BE49-F238E27FC236}">
                <a16:creationId xmlns:a16="http://schemas.microsoft.com/office/drawing/2014/main" id="{8B98966D-FF34-64AF-AB02-368C0BE7D86A}"/>
              </a:ext>
            </a:extLst>
          </p:cNvPr>
          <p:cNvPicPr>
            <a:picLocks noChangeAspect="1"/>
          </p:cNvPicPr>
          <p:nvPr/>
        </p:nvPicPr>
        <p:blipFill>
          <a:blip r:embed="rId5"/>
          <a:stretch>
            <a:fillRect/>
          </a:stretch>
        </p:blipFill>
        <p:spPr>
          <a:xfrm>
            <a:off x="9296400" y="0"/>
            <a:ext cx="2895600" cy="1371600"/>
          </a:xfrm>
          <a:prstGeom prst="rect">
            <a:avLst/>
          </a:prstGeom>
        </p:spPr>
      </p:pic>
      <p:sp>
        <p:nvSpPr>
          <p:cNvPr id="12" name="TextBox 11">
            <a:extLst>
              <a:ext uri="{FF2B5EF4-FFF2-40B4-BE49-F238E27FC236}">
                <a16:creationId xmlns:a16="http://schemas.microsoft.com/office/drawing/2014/main" id="{974626A1-263E-48E2-7A95-29319E725C00}"/>
              </a:ext>
            </a:extLst>
          </p:cNvPr>
          <p:cNvSpPr txBox="1"/>
          <p:nvPr/>
        </p:nvSpPr>
        <p:spPr>
          <a:xfrm>
            <a:off x="858488" y="498595"/>
            <a:ext cx="4178332" cy="701731"/>
          </a:xfrm>
          <a:prstGeom prst="rect">
            <a:avLst/>
          </a:prstGeom>
          <a:noFill/>
        </p:spPr>
        <p:txBody>
          <a:bodyPr wrap="square" rtlCol="0">
            <a:spAutoFit/>
          </a:bodyPr>
          <a:lstStyle/>
          <a:p>
            <a:pPr>
              <a:lnSpc>
                <a:spcPct val="90000"/>
              </a:lnSpc>
              <a:spcBef>
                <a:spcPct val="0"/>
              </a:spcBef>
            </a:pPr>
            <a:r>
              <a:rPr lang="en-US" sz="4400" b="1" u="sng" dirty="0">
                <a:solidFill>
                  <a:srgbClr val="002060"/>
                </a:solidFill>
                <a:latin typeface="+mj-lt"/>
                <a:ea typeface="+mj-ea"/>
                <a:cs typeface="+mj-cs"/>
              </a:rPr>
              <a:t>Training ANNs</a:t>
            </a:r>
            <a:endParaRPr lang="en-IN" sz="4400" b="1" u="sng" dirty="0">
              <a:solidFill>
                <a:srgbClr val="002060"/>
              </a:solidFill>
              <a:latin typeface="+mj-lt"/>
              <a:ea typeface="+mj-ea"/>
              <a:cs typeface="+mj-cs"/>
            </a:endParaRPr>
          </a:p>
        </p:txBody>
      </p:sp>
    </p:spTree>
    <p:extLst>
      <p:ext uri="{BB962C8B-B14F-4D97-AF65-F5344CB8AC3E}">
        <p14:creationId xmlns:p14="http://schemas.microsoft.com/office/powerpoint/2010/main" val="3346052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954</Words>
  <Application>Microsoft Office PowerPoint</Application>
  <PresentationFormat>Widescreen</PresentationFormat>
  <Paragraphs>95</Paragraphs>
  <Slides>11</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Courier New</vt:lpstr>
      <vt:lpstr>Helvetica</vt:lpstr>
      <vt:lpstr>noto_sansregular</vt:lpstr>
      <vt:lpstr>Söhne</vt:lpstr>
      <vt:lpstr>Times New Roman</vt:lpstr>
      <vt:lpstr>Wingdings</vt:lpstr>
      <vt:lpstr>Office Theme</vt:lpstr>
      <vt:lpstr>21 BIO 201 INTELLIGENCE OF BIOLOGICAL SYSTEMS II</vt:lpstr>
      <vt:lpstr>           LACTOSE INTOLERANCE PREDICTION USING ARTIFICIAL NEURAL NETWORKS</vt:lpstr>
      <vt:lpstr>CONTENTS</vt:lpstr>
      <vt:lpstr>LACTOSE INTOLERANCE</vt:lpstr>
      <vt:lpstr>PowerPoint Presentation</vt:lpstr>
      <vt:lpstr>Symptoms </vt:lpstr>
      <vt:lpstr>Diagnosis </vt:lpstr>
      <vt:lpstr>Artificial Neural Networks</vt:lpstr>
      <vt:lpstr>PowerPoint Presentation</vt:lpstr>
      <vt:lpstr>Activation Function</vt:lpstr>
      <vt:lpstr>Properties of ANNs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 BIO 201 INTELLIGENCE OF BIOLOGICAL SYSTEMS II</dc:title>
  <dc:creator>Amal Krishna K</dc:creator>
  <cp:lastModifiedBy>Akhilesh P</cp:lastModifiedBy>
  <cp:revision>6</cp:revision>
  <dcterms:created xsi:type="dcterms:W3CDTF">2023-01-09T15:02:40Z</dcterms:created>
  <dcterms:modified xsi:type="dcterms:W3CDTF">2023-01-10T03:19:39Z</dcterms:modified>
</cp:coreProperties>
</file>