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26" r:id="rId5"/>
    <p:sldId id="433" r:id="rId6"/>
    <p:sldId id="259" r:id="rId7"/>
    <p:sldId id="260" r:id="rId8"/>
    <p:sldId id="299" r:id="rId9"/>
    <p:sldId id="262" r:id="rId10"/>
    <p:sldId id="261" r:id="rId11"/>
    <p:sldId id="264" r:id="rId12"/>
    <p:sldId id="434" r:id="rId13"/>
    <p:sldId id="263" r:id="rId14"/>
    <p:sldId id="265" r:id="rId15"/>
    <p:sldId id="266" r:id="rId16"/>
    <p:sldId id="435" r:id="rId17"/>
    <p:sldId id="267" r:id="rId18"/>
    <p:sldId id="394" r:id="rId19"/>
    <p:sldId id="270" r:id="rId20"/>
    <p:sldId id="395" r:id="rId21"/>
    <p:sldId id="425" r:id="rId22"/>
    <p:sldId id="430" r:id="rId23"/>
    <p:sldId id="431" r:id="rId24"/>
    <p:sldId id="269" r:id="rId25"/>
    <p:sldId id="432" r:id="rId26"/>
    <p:sldId id="437" r:id="rId27"/>
    <p:sldId id="439" r:id="rId28"/>
    <p:sldId id="43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80" d="100"/>
          <a:sy n="80" d="100"/>
        </p:scale>
        <p:origin x="778" y="206"/>
      </p:cViewPr>
      <p:guideLst/>
    </p:cSldViewPr>
  </p:slideViewPr>
  <p:notesTextViewPr>
    <p:cViewPr>
      <p:scale>
        <a:sx n="1" d="1"/>
        <a:sy n="1" d="1"/>
      </p:scale>
      <p:origin x="0" y="0"/>
    </p:cViewPr>
  </p:notesTextViewPr>
  <p:sorterViewPr>
    <p:cViewPr>
      <p:scale>
        <a:sx n="100" d="100"/>
        <a:sy n="100" d="100"/>
      </p:scale>
      <p:origin x="0" y="-439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B2AE-C595-CD34-A178-E019A3ECF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7180E9-D405-F02D-1813-70B34DAED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1703F0-0B52-9250-7162-729EFA362469}"/>
              </a:ext>
            </a:extLst>
          </p:cNvPr>
          <p:cNvSpPr>
            <a:spLocks noGrp="1"/>
          </p:cNvSpPr>
          <p:nvPr>
            <p:ph type="dt" sz="half" idx="10"/>
          </p:nvPr>
        </p:nvSpPr>
        <p:spPr/>
        <p:txBody>
          <a:bodyPr/>
          <a:lstStyle/>
          <a:p>
            <a:fld id="{A8D8AED6-77EA-41A2-9EE6-813FFE62A872}" type="datetimeFigureOut">
              <a:rPr lang="en-IN" smtClean="0"/>
              <a:t>14-07-2022</a:t>
            </a:fld>
            <a:endParaRPr lang="en-IN"/>
          </a:p>
        </p:txBody>
      </p:sp>
      <p:sp>
        <p:nvSpPr>
          <p:cNvPr id="5" name="Footer Placeholder 4">
            <a:extLst>
              <a:ext uri="{FF2B5EF4-FFF2-40B4-BE49-F238E27FC236}">
                <a16:creationId xmlns:a16="http://schemas.microsoft.com/office/drawing/2014/main" id="{3B132E7D-D869-F632-7411-0CE932F86C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2A465-140B-157B-10E4-1FDDFFED2C4B}"/>
              </a:ext>
            </a:extLst>
          </p:cNvPr>
          <p:cNvSpPr>
            <a:spLocks noGrp="1"/>
          </p:cNvSpPr>
          <p:nvPr>
            <p:ph type="sldNum" sz="quarter" idx="12"/>
          </p:nvPr>
        </p:nvSpPr>
        <p:spPr/>
        <p:txBody>
          <a:bodyPr/>
          <a:lstStyle/>
          <a:p>
            <a:fld id="{BB02485F-03EC-48DE-9096-692C8B6D25C4}" type="slidenum">
              <a:rPr lang="en-IN" smtClean="0"/>
              <a:t>‹#›</a:t>
            </a:fld>
            <a:endParaRPr lang="en-IN"/>
          </a:p>
        </p:txBody>
      </p:sp>
    </p:spTree>
    <p:extLst>
      <p:ext uri="{BB962C8B-B14F-4D97-AF65-F5344CB8AC3E}">
        <p14:creationId xmlns:p14="http://schemas.microsoft.com/office/powerpoint/2010/main" val="176052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4065-E11D-3433-0F63-FCE762AA96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D670F7-04A4-71AF-202A-920A6E7940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0BC7F2-D8BC-8B4D-6F3F-0A06C015C16C}"/>
              </a:ext>
            </a:extLst>
          </p:cNvPr>
          <p:cNvSpPr>
            <a:spLocks noGrp="1"/>
          </p:cNvSpPr>
          <p:nvPr>
            <p:ph type="dt" sz="half" idx="10"/>
          </p:nvPr>
        </p:nvSpPr>
        <p:spPr/>
        <p:txBody>
          <a:bodyPr/>
          <a:lstStyle/>
          <a:p>
            <a:fld id="{A8D8AED6-77EA-41A2-9EE6-813FFE62A872}" type="datetimeFigureOut">
              <a:rPr lang="en-IN" smtClean="0"/>
              <a:t>14-07-2022</a:t>
            </a:fld>
            <a:endParaRPr lang="en-IN"/>
          </a:p>
        </p:txBody>
      </p:sp>
      <p:sp>
        <p:nvSpPr>
          <p:cNvPr id="5" name="Footer Placeholder 4">
            <a:extLst>
              <a:ext uri="{FF2B5EF4-FFF2-40B4-BE49-F238E27FC236}">
                <a16:creationId xmlns:a16="http://schemas.microsoft.com/office/drawing/2014/main" id="{02BB110E-9AB4-4BF0-B397-788268D461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FE0795-B126-898A-18B8-42F14A0FE372}"/>
              </a:ext>
            </a:extLst>
          </p:cNvPr>
          <p:cNvSpPr>
            <a:spLocks noGrp="1"/>
          </p:cNvSpPr>
          <p:nvPr>
            <p:ph type="sldNum" sz="quarter" idx="12"/>
          </p:nvPr>
        </p:nvSpPr>
        <p:spPr/>
        <p:txBody>
          <a:bodyPr/>
          <a:lstStyle/>
          <a:p>
            <a:fld id="{BB02485F-03EC-48DE-9096-692C8B6D25C4}" type="slidenum">
              <a:rPr lang="en-IN" smtClean="0"/>
              <a:t>‹#›</a:t>
            </a:fld>
            <a:endParaRPr lang="en-IN"/>
          </a:p>
        </p:txBody>
      </p:sp>
    </p:spTree>
    <p:extLst>
      <p:ext uri="{BB962C8B-B14F-4D97-AF65-F5344CB8AC3E}">
        <p14:creationId xmlns:p14="http://schemas.microsoft.com/office/powerpoint/2010/main" val="388054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EE26C-9211-EF82-4760-C5D0E01B92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4F294B-2719-7DD7-7977-0B4113415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12A679-FD02-7B83-3002-8BF28869B02E}"/>
              </a:ext>
            </a:extLst>
          </p:cNvPr>
          <p:cNvSpPr>
            <a:spLocks noGrp="1"/>
          </p:cNvSpPr>
          <p:nvPr>
            <p:ph type="dt" sz="half" idx="10"/>
          </p:nvPr>
        </p:nvSpPr>
        <p:spPr/>
        <p:txBody>
          <a:bodyPr/>
          <a:lstStyle/>
          <a:p>
            <a:fld id="{A8D8AED6-77EA-41A2-9EE6-813FFE62A872}" type="datetimeFigureOut">
              <a:rPr lang="en-IN" smtClean="0"/>
              <a:t>14-07-2022</a:t>
            </a:fld>
            <a:endParaRPr lang="en-IN"/>
          </a:p>
        </p:txBody>
      </p:sp>
      <p:sp>
        <p:nvSpPr>
          <p:cNvPr id="5" name="Footer Placeholder 4">
            <a:extLst>
              <a:ext uri="{FF2B5EF4-FFF2-40B4-BE49-F238E27FC236}">
                <a16:creationId xmlns:a16="http://schemas.microsoft.com/office/drawing/2014/main" id="{E4A78D0A-09B5-DA67-BBC9-844B11D45F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BBF6D-7ED8-37BC-A7D9-7DEC512DB2F4}"/>
              </a:ext>
            </a:extLst>
          </p:cNvPr>
          <p:cNvSpPr>
            <a:spLocks noGrp="1"/>
          </p:cNvSpPr>
          <p:nvPr>
            <p:ph type="sldNum" sz="quarter" idx="12"/>
          </p:nvPr>
        </p:nvSpPr>
        <p:spPr/>
        <p:txBody>
          <a:bodyPr/>
          <a:lstStyle/>
          <a:p>
            <a:fld id="{BB02485F-03EC-48DE-9096-692C8B6D25C4}" type="slidenum">
              <a:rPr lang="en-IN" smtClean="0"/>
              <a:t>‹#›</a:t>
            </a:fld>
            <a:endParaRPr lang="en-IN"/>
          </a:p>
        </p:txBody>
      </p:sp>
    </p:spTree>
    <p:extLst>
      <p:ext uri="{BB962C8B-B14F-4D97-AF65-F5344CB8AC3E}">
        <p14:creationId xmlns:p14="http://schemas.microsoft.com/office/powerpoint/2010/main" val="257258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90B9-D87B-8C18-7C6A-EE91111ED7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E169D6-F950-F6F6-1182-C6E47A133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0FBB8-D220-8047-9319-789F191F2E6C}"/>
              </a:ext>
            </a:extLst>
          </p:cNvPr>
          <p:cNvSpPr>
            <a:spLocks noGrp="1"/>
          </p:cNvSpPr>
          <p:nvPr>
            <p:ph type="dt" sz="half" idx="10"/>
          </p:nvPr>
        </p:nvSpPr>
        <p:spPr/>
        <p:txBody>
          <a:bodyPr/>
          <a:lstStyle/>
          <a:p>
            <a:fld id="{A8D8AED6-77EA-41A2-9EE6-813FFE62A872}" type="datetimeFigureOut">
              <a:rPr lang="en-IN" smtClean="0"/>
              <a:t>14-07-2022</a:t>
            </a:fld>
            <a:endParaRPr lang="en-IN"/>
          </a:p>
        </p:txBody>
      </p:sp>
      <p:sp>
        <p:nvSpPr>
          <p:cNvPr id="5" name="Footer Placeholder 4">
            <a:extLst>
              <a:ext uri="{FF2B5EF4-FFF2-40B4-BE49-F238E27FC236}">
                <a16:creationId xmlns:a16="http://schemas.microsoft.com/office/drawing/2014/main" id="{785F77B9-4EDD-BE8B-3EF8-603E519697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2CF495-F406-2B3A-326C-27C94BA37875}"/>
              </a:ext>
            </a:extLst>
          </p:cNvPr>
          <p:cNvSpPr>
            <a:spLocks noGrp="1"/>
          </p:cNvSpPr>
          <p:nvPr>
            <p:ph type="sldNum" sz="quarter" idx="12"/>
          </p:nvPr>
        </p:nvSpPr>
        <p:spPr/>
        <p:txBody>
          <a:bodyPr/>
          <a:lstStyle/>
          <a:p>
            <a:fld id="{BB02485F-03EC-48DE-9096-692C8B6D25C4}" type="slidenum">
              <a:rPr lang="en-IN" smtClean="0"/>
              <a:t>‹#›</a:t>
            </a:fld>
            <a:endParaRPr lang="en-IN"/>
          </a:p>
        </p:txBody>
      </p:sp>
    </p:spTree>
    <p:extLst>
      <p:ext uri="{BB962C8B-B14F-4D97-AF65-F5344CB8AC3E}">
        <p14:creationId xmlns:p14="http://schemas.microsoft.com/office/powerpoint/2010/main" val="119668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19B6-635C-12D1-0583-97BFA04D5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4A8B26-C089-23F7-7B0B-4D46F34242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C66928-4333-FE37-4BCD-109EFBFB7258}"/>
              </a:ext>
            </a:extLst>
          </p:cNvPr>
          <p:cNvSpPr>
            <a:spLocks noGrp="1"/>
          </p:cNvSpPr>
          <p:nvPr>
            <p:ph type="dt" sz="half" idx="10"/>
          </p:nvPr>
        </p:nvSpPr>
        <p:spPr/>
        <p:txBody>
          <a:bodyPr/>
          <a:lstStyle/>
          <a:p>
            <a:fld id="{A8D8AED6-77EA-41A2-9EE6-813FFE62A872}" type="datetimeFigureOut">
              <a:rPr lang="en-IN" smtClean="0"/>
              <a:t>14-07-2022</a:t>
            </a:fld>
            <a:endParaRPr lang="en-IN"/>
          </a:p>
        </p:txBody>
      </p:sp>
      <p:sp>
        <p:nvSpPr>
          <p:cNvPr id="5" name="Footer Placeholder 4">
            <a:extLst>
              <a:ext uri="{FF2B5EF4-FFF2-40B4-BE49-F238E27FC236}">
                <a16:creationId xmlns:a16="http://schemas.microsoft.com/office/drawing/2014/main" id="{057EEC34-B753-61C4-8D38-80DCB1E5F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AE408-8B15-ED36-8EE7-B881B29B12CE}"/>
              </a:ext>
            </a:extLst>
          </p:cNvPr>
          <p:cNvSpPr>
            <a:spLocks noGrp="1"/>
          </p:cNvSpPr>
          <p:nvPr>
            <p:ph type="sldNum" sz="quarter" idx="12"/>
          </p:nvPr>
        </p:nvSpPr>
        <p:spPr/>
        <p:txBody>
          <a:bodyPr/>
          <a:lstStyle/>
          <a:p>
            <a:fld id="{BB02485F-03EC-48DE-9096-692C8B6D25C4}" type="slidenum">
              <a:rPr lang="en-IN" smtClean="0"/>
              <a:t>‹#›</a:t>
            </a:fld>
            <a:endParaRPr lang="en-IN"/>
          </a:p>
        </p:txBody>
      </p:sp>
    </p:spTree>
    <p:extLst>
      <p:ext uri="{BB962C8B-B14F-4D97-AF65-F5344CB8AC3E}">
        <p14:creationId xmlns:p14="http://schemas.microsoft.com/office/powerpoint/2010/main" val="324912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ADF7-7C5B-12B9-9832-9B7464EAC5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02FD85-7F18-BD30-5D4E-4131EAAE6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B400D7-EFAF-893C-0D13-8034622151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F688F9-0EA4-2243-B1B0-14B2D6B920BD}"/>
              </a:ext>
            </a:extLst>
          </p:cNvPr>
          <p:cNvSpPr>
            <a:spLocks noGrp="1"/>
          </p:cNvSpPr>
          <p:nvPr>
            <p:ph type="dt" sz="half" idx="10"/>
          </p:nvPr>
        </p:nvSpPr>
        <p:spPr/>
        <p:txBody>
          <a:bodyPr/>
          <a:lstStyle/>
          <a:p>
            <a:fld id="{A8D8AED6-77EA-41A2-9EE6-813FFE62A872}" type="datetimeFigureOut">
              <a:rPr lang="en-IN" smtClean="0"/>
              <a:t>14-07-2022</a:t>
            </a:fld>
            <a:endParaRPr lang="en-IN"/>
          </a:p>
        </p:txBody>
      </p:sp>
      <p:sp>
        <p:nvSpPr>
          <p:cNvPr id="6" name="Footer Placeholder 5">
            <a:extLst>
              <a:ext uri="{FF2B5EF4-FFF2-40B4-BE49-F238E27FC236}">
                <a16:creationId xmlns:a16="http://schemas.microsoft.com/office/drawing/2014/main" id="{2CEE1475-05E2-6524-C621-B10AB39C63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1C03B9-F38A-B563-0FED-2A76C2F73092}"/>
              </a:ext>
            </a:extLst>
          </p:cNvPr>
          <p:cNvSpPr>
            <a:spLocks noGrp="1"/>
          </p:cNvSpPr>
          <p:nvPr>
            <p:ph type="sldNum" sz="quarter" idx="12"/>
          </p:nvPr>
        </p:nvSpPr>
        <p:spPr/>
        <p:txBody>
          <a:bodyPr/>
          <a:lstStyle/>
          <a:p>
            <a:fld id="{BB02485F-03EC-48DE-9096-692C8B6D25C4}" type="slidenum">
              <a:rPr lang="en-IN" smtClean="0"/>
              <a:t>‹#›</a:t>
            </a:fld>
            <a:endParaRPr lang="en-IN"/>
          </a:p>
        </p:txBody>
      </p:sp>
    </p:spTree>
    <p:extLst>
      <p:ext uri="{BB962C8B-B14F-4D97-AF65-F5344CB8AC3E}">
        <p14:creationId xmlns:p14="http://schemas.microsoft.com/office/powerpoint/2010/main" val="286333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D3E6-7C11-5C6C-16B8-0BC47754AC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084158-7450-EEA9-F6F9-CD7C7C795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C38DC-58A9-A23A-D3EC-E7389D59B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4A2CB5-2BEA-DDD9-238E-D0B7AC085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6C1A73-B1E9-C6D4-6249-86EFE6417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53E249-C950-C450-3261-DCF968C410BD}"/>
              </a:ext>
            </a:extLst>
          </p:cNvPr>
          <p:cNvSpPr>
            <a:spLocks noGrp="1"/>
          </p:cNvSpPr>
          <p:nvPr>
            <p:ph type="dt" sz="half" idx="10"/>
          </p:nvPr>
        </p:nvSpPr>
        <p:spPr/>
        <p:txBody>
          <a:bodyPr/>
          <a:lstStyle/>
          <a:p>
            <a:fld id="{A8D8AED6-77EA-41A2-9EE6-813FFE62A872}" type="datetimeFigureOut">
              <a:rPr lang="en-IN" smtClean="0"/>
              <a:t>14-07-2022</a:t>
            </a:fld>
            <a:endParaRPr lang="en-IN"/>
          </a:p>
        </p:txBody>
      </p:sp>
      <p:sp>
        <p:nvSpPr>
          <p:cNvPr id="8" name="Footer Placeholder 7">
            <a:extLst>
              <a:ext uri="{FF2B5EF4-FFF2-40B4-BE49-F238E27FC236}">
                <a16:creationId xmlns:a16="http://schemas.microsoft.com/office/drawing/2014/main" id="{44F93D0C-BCD8-A8CF-EFDC-E7015718EE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1EAF72-9FFE-CCEB-52C8-CE845871B968}"/>
              </a:ext>
            </a:extLst>
          </p:cNvPr>
          <p:cNvSpPr>
            <a:spLocks noGrp="1"/>
          </p:cNvSpPr>
          <p:nvPr>
            <p:ph type="sldNum" sz="quarter" idx="12"/>
          </p:nvPr>
        </p:nvSpPr>
        <p:spPr/>
        <p:txBody>
          <a:bodyPr/>
          <a:lstStyle/>
          <a:p>
            <a:fld id="{BB02485F-03EC-48DE-9096-692C8B6D25C4}" type="slidenum">
              <a:rPr lang="en-IN" smtClean="0"/>
              <a:t>‹#›</a:t>
            </a:fld>
            <a:endParaRPr lang="en-IN"/>
          </a:p>
        </p:txBody>
      </p:sp>
    </p:spTree>
    <p:extLst>
      <p:ext uri="{BB962C8B-B14F-4D97-AF65-F5344CB8AC3E}">
        <p14:creationId xmlns:p14="http://schemas.microsoft.com/office/powerpoint/2010/main" val="162154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206D-CEAD-2CD3-06FD-AA8F4B0438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DFB0B9-6F52-A297-0C3A-70D5CAD2E182}"/>
              </a:ext>
            </a:extLst>
          </p:cNvPr>
          <p:cNvSpPr>
            <a:spLocks noGrp="1"/>
          </p:cNvSpPr>
          <p:nvPr>
            <p:ph type="dt" sz="half" idx="10"/>
          </p:nvPr>
        </p:nvSpPr>
        <p:spPr/>
        <p:txBody>
          <a:bodyPr/>
          <a:lstStyle/>
          <a:p>
            <a:fld id="{A8D8AED6-77EA-41A2-9EE6-813FFE62A872}" type="datetimeFigureOut">
              <a:rPr lang="en-IN" smtClean="0"/>
              <a:t>14-07-2022</a:t>
            </a:fld>
            <a:endParaRPr lang="en-IN"/>
          </a:p>
        </p:txBody>
      </p:sp>
      <p:sp>
        <p:nvSpPr>
          <p:cNvPr id="4" name="Footer Placeholder 3">
            <a:extLst>
              <a:ext uri="{FF2B5EF4-FFF2-40B4-BE49-F238E27FC236}">
                <a16:creationId xmlns:a16="http://schemas.microsoft.com/office/drawing/2014/main" id="{15C732E6-113D-2C4E-B49B-4E467D41C2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11ADCE-D4E1-E00C-0FD1-05B10276E20F}"/>
              </a:ext>
            </a:extLst>
          </p:cNvPr>
          <p:cNvSpPr>
            <a:spLocks noGrp="1"/>
          </p:cNvSpPr>
          <p:nvPr>
            <p:ph type="sldNum" sz="quarter" idx="12"/>
          </p:nvPr>
        </p:nvSpPr>
        <p:spPr/>
        <p:txBody>
          <a:bodyPr/>
          <a:lstStyle/>
          <a:p>
            <a:fld id="{BB02485F-03EC-48DE-9096-692C8B6D25C4}" type="slidenum">
              <a:rPr lang="en-IN" smtClean="0"/>
              <a:t>‹#›</a:t>
            </a:fld>
            <a:endParaRPr lang="en-IN"/>
          </a:p>
        </p:txBody>
      </p:sp>
    </p:spTree>
    <p:extLst>
      <p:ext uri="{BB962C8B-B14F-4D97-AF65-F5344CB8AC3E}">
        <p14:creationId xmlns:p14="http://schemas.microsoft.com/office/powerpoint/2010/main" val="1547482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CBE5D-ED0A-BD5C-B1B3-FAE98B67D634}"/>
              </a:ext>
            </a:extLst>
          </p:cNvPr>
          <p:cNvSpPr>
            <a:spLocks noGrp="1"/>
          </p:cNvSpPr>
          <p:nvPr>
            <p:ph type="dt" sz="half" idx="10"/>
          </p:nvPr>
        </p:nvSpPr>
        <p:spPr/>
        <p:txBody>
          <a:bodyPr/>
          <a:lstStyle/>
          <a:p>
            <a:fld id="{A8D8AED6-77EA-41A2-9EE6-813FFE62A872}" type="datetimeFigureOut">
              <a:rPr lang="en-IN" smtClean="0"/>
              <a:t>14-07-2022</a:t>
            </a:fld>
            <a:endParaRPr lang="en-IN"/>
          </a:p>
        </p:txBody>
      </p:sp>
      <p:sp>
        <p:nvSpPr>
          <p:cNvPr id="3" name="Footer Placeholder 2">
            <a:extLst>
              <a:ext uri="{FF2B5EF4-FFF2-40B4-BE49-F238E27FC236}">
                <a16:creationId xmlns:a16="http://schemas.microsoft.com/office/drawing/2014/main" id="{31302BBC-7868-5B37-59F3-0FC93221E6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8ED502-502F-F948-6D16-6411509AADFA}"/>
              </a:ext>
            </a:extLst>
          </p:cNvPr>
          <p:cNvSpPr>
            <a:spLocks noGrp="1"/>
          </p:cNvSpPr>
          <p:nvPr>
            <p:ph type="sldNum" sz="quarter" idx="12"/>
          </p:nvPr>
        </p:nvSpPr>
        <p:spPr/>
        <p:txBody>
          <a:bodyPr/>
          <a:lstStyle/>
          <a:p>
            <a:fld id="{BB02485F-03EC-48DE-9096-692C8B6D25C4}" type="slidenum">
              <a:rPr lang="en-IN" smtClean="0"/>
              <a:t>‹#›</a:t>
            </a:fld>
            <a:endParaRPr lang="en-IN"/>
          </a:p>
        </p:txBody>
      </p:sp>
    </p:spTree>
    <p:extLst>
      <p:ext uri="{BB962C8B-B14F-4D97-AF65-F5344CB8AC3E}">
        <p14:creationId xmlns:p14="http://schemas.microsoft.com/office/powerpoint/2010/main" val="256573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9803-8EA8-561C-DA34-DF1031B1B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739A56-133C-FE41-76D4-6FA71892D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C79F0B-041F-DDD8-0049-B12E20FAF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0B176-04C7-C30B-938F-6B67D988F80E}"/>
              </a:ext>
            </a:extLst>
          </p:cNvPr>
          <p:cNvSpPr>
            <a:spLocks noGrp="1"/>
          </p:cNvSpPr>
          <p:nvPr>
            <p:ph type="dt" sz="half" idx="10"/>
          </p:nvPr>
        </p:nvSpPr>
        <p:spPr/>
        <p:txBody>
          <a:bodyPr/>
          <a:lstStyle/>
          <a:p>
            <a:fld id="{A8D8AED6-77EA-41A2-9EE6-813FFE62A872}" type="datetimeFigureOut">
              <a:rPr lang="en-IN" smtClean="0"/>
              <a:t>14-07-2022</a:t>
            </a:fld>
            <a:endParaRPr lang="en-IN"/>
          </a:p>
        </p:txBody>
      </p:sp>
      <p:sp>
        <p:nvSpPr>
          <p:cNvPr id="6" name="Footer Placeholder 5">
            <a:extLst>
              <a:ext uri="{FF2B5EF4-FFF2-40B4-BE49-F238E27FC236}">
                <a16:creationId xmlns:a16="http://schemas.microsoft.com/office/drawing/2014/main" id="{89B74510-DB18-19DD-9E12-471E61E28C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72BD8E-8F50-6665-E193-EFA8D45A4762}"/>
              </a:ext>
            </a:extLst>
          </p:cNvPr>
          <p:cNvSpPr>
            <a:spLocks noGrp="1"/>
          </p:cNvSpPr>
          <p:nvPr>
            <p:ph type="sldNum" sz="quarter" idx="12"/>
          </p:nvPr>
        </p:nvSpPr>
        <p:spPr/>
        <p:txBody>
          <a:bodyPr/>
          <a:lstStyle/>
          <a:p>
            <a:fld id="{BB02485F-03EC-48DE-9096-692C8B6D25C4}" type="slidenum">
              <a:rPr lang="en-IN" smtClean="0"/>
              <a:t>‹#›</a:t>
            </a:fld>
            <a:endParaRPr lang="en-IN"/>
          </a:p>
        </p:txBody>
      </p:sp>
    </p:spTree>
    <p:extLst>
      <p:ext uri="{BB962C8B-B14F-4D97-AF65-F5344CB8AC3E}">
        <p14:creationId xmlns:p14="http://schemas.microsoft.com/office/powerpoint/2010/main" val="98419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2F31-4A45-F027-264D-7DBB780EA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20E311-28FF-AD49-571B-C4D73DC03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47CD53-1C52-2734-5E83-D2CF7B7A2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C8342-9F29-D282-C97F-4C2AB58A6CC4}"/>
              </a:ext>
            </a:extLst>
          </p:cNvPr>
          <p:cNvSpPr>
            <a:spLocks noGrp="1"/>
          </p:cNvSpPr>
          <p:nvPr>
            <p:ph type="dt" sz="half" idx="10"/>
          </p:nvPr>
        </p:nvSpPr>
        <p:spPr/>
        <p:txBody>
          <a:bodyPr/>
          <a:lstStyle/>
          <a:p>
            <a:fld id="{A8D8AED6-77EA-41A2-9EE6-813FFE62A872}" type="datetimeFigureOut">
              <a:rPr lang="en-IN" smtClean="0"/>
              <a:t>14-07-2022</a:t>
            </a:fld>
            <a:endParaRPr lang="en-IN"/>
          </a:p>
        </p:txBody>
      </p:sp>
      <p:sp>
        <p:nvSpPr>
          <p:cNvPr id="6" name="Footer Placeholder 5">
            <a:extLst>
              <a:ext uri="{FF2B5EF4-FFF2-40B4-BE49-F238E27FC236}">
                <a16:creationId xmlns:a16="http://schemas.microsoft.com/office/drawing/2014/main" id="{278E571A-BD53-C960-9914-7D49FB84E4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7D142F-041A-FCD2-5A9E-B06866C5CDB8}"/>
              </a:ext>
            </a:extLst>
          </p:cNvPr>
          <p:cNvSpPr>
            <a:spLocks noGrp="1"/>
          </p:cNvSpPr>
          <p:nvPr>
            <p:ph type="sldNum" sz="quarter" idx="12"/>
          </p:nvPr>
        </p:nvSpPr>
        <p:spPr/>
        <p:txBody>
          <a:bodyPr/>
          <a:lstStyle/>
          <a:p>
            <a:fld id="{BB02485F-03EC-48DE-9096-692C8B6D25C4}" type="slidenum">
              <a:rPr lang="en-IN" smtClean="0"/>
              <a:t>‹#›</a:t>
            </a:fld>
            <a:endParaRPr lang="en-IN"/>
          </a:p>
        </p:txBody>
      </p:sp>
    </p:spTree>
    <p:extLst>
      <p:ext uri="{BB962C8B-B14F-4D97-AF65-F5344CB8AC3E}">
        <p14:creationId xmlns:p14="http://schemas.microsoft.com/office/powerpoint/2010/main" val="139938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8FFC8-DB51-6D74-FD38-5433C5004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5C33A4-B499-3DD4-DA70-79246F5755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D07CAB-5C96-B454-4FFD-1271AE8E61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8AED6-77EA-41A2-9EE6-813FFE62A872}" type="datetimeFigureOut">
              <a:rPr lang="en-IN" smtClean="0"/>
              <a:t>14-07-2022</a:t>
            </a:fld>
            <a:endParaRPr lang="en-IN"/>
          </a:p>
        </p:txBody>
      </p:sp>
      <p:sp>
        <p:nvSpPr>
          <p:cNvPr id="5" name="Footer Placeholder 4">
            <a:extLst>
              <a:ext uri="{FF2B5EF4-FFF2-40B4-BE49-F238E27FC236}">
                <a16:creationId xmlns:a16="http://schemas.microsoft.com/office/drawing/2014/main" id="{D4031040-4C08-C970-1F8C-F7C51414DF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033A62-3D20-8026-6525-6AF08EF09C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2485F-03EC-48DE-9096-692C8B6D25C4}" type="slidenum">
              <a:rPr lang="en-IN" smtClean="0"/>
              <a:t>‹#›</a:t>
            </a:fld>
            <a:endParaRPr lang="en-IN"/>
          </a:p>
        </p:txBody>
      </p:sp>
    </p:spTree>
    <p:extLst>
      <p:ext uri="{BB962C8B-B14F-4D97-AF65-F5344CB8AC3E}">
        <p14:creationId xmlns:p14="http://schemas.microsoft.com/office/powerpoint/2010/main" val="98951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07F80F-BAFD-C58F-6FB5-074C10F93813}"/>
              </a:ext>
            </a:extLst>
          </p:cNvPr>
          <p:cNvSpPr>
            <a:spLocks noGrp="1"/>
          </p:cNvSpPr>
          <p:nvPr>
            <p:ph type="ctrTitle"/>
          </p:nvPr>
        </p:nvSpPr>
        <p:spPr>
          <a:xfrm>
            <a:off x="1524000" y="758278"/>
            <a:ext cx="9144000" cy="2387600"/>
          </a:xfrm>
        </p:spPr>
        <p:txBody>
          <a:bodyPr>
            <a:normAutofit/>
          </a:bodyPr>
          <a:lstStyle/>
          <a:p>
            <a:r>
              <a:rPr lang="en-IN" b="1" dirty="0">
                <a:effectLst>
                  <a:outerShdw blurRad="38100" dist="38100" dir="2700000" algn="tl">
                    <a:srgbClr val="000000">
                      <a:alpha val="43137"/>
                    </a:srgbClr>
                  </a:outerShdw>
                </a:effectLst>
              </a:rPr>
              <a:t>21 BIO 112 INTELLIGENCE OF BIOLOGICAL SYSTEMS II</a:t>
            </a:r>
          </a:p>
        </p:txBody>
      </p:sp>
      <p:pic>
        <p:nvPicPr>
          <p:cNvPr id="5" name="Picture 4">
            <a:extLst>
              <a:ext uri="{FF2B5EF4-FFF2-40B4-BE49-F238E27FC236}">
                <a16:creationId xmlns:a16="http://schemas.microsoft.com/office/drawing/2014/main" id="{1A3CE249-D851-18AC-3BEA-868423707BBE}"/>
              </a:ext>
            </a:extLst>
          </p:cNvPr>
          <p:cNvPicPr>
            <a:picLocks noChangeAspect="1"/>
          </p:cNvPicPr>
          <p:nvPr/>
        </p:nvPicPr>
        <p:blipFill>
          <a:blip r:embed="rId2"/>
          <a:stretch>
            <a:fillRect/>
          </a:stretch>
        </p:blipFill>
        <p:spPr>
          <a:xfrm>
            <a:off x="9299830" y="0"/>
            <a:ext cx="2892170" cy="1516557"/>
          </a:xfrm>
          <a:prstGeom prst="rect">
            <a:avLst/>
          </a:prstGeom>
        </p:spPr>
      </p:pic>
      <p:sp>
        <p:nvSpPr>
          <p:cNvPr id="6" name="Subtitle 2">
            <a:extLst>
              <a:ext uri="{FF2B5EF4-FFF2-40B4-BE49-F238E27FC236}">
                <a16:creationId xmlns:a16="http://schemas.microsoft.com/office/drawing/2014/main" id="{CCC88629-4BDD-7D41-7B1D-D1CD3C91DFE4}"/>
              </a:ext>
            </a:extLst>
          </p:cNvPr>
          <p:cNvSpPr txBox="1">
            <a:spLocks/>
          </p:cNvSpPr>
          <p:nvPr/>
        </p:nvSpPr>
        <p:spPr>
          <a:xfrm>
            <a:off x="6140823" y="5045555"/>
            <a:ext cx="6051177"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AKHILESH P  	                     - BL.EN.U4AIE21006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AMAL KRISHNA K	        - BL.EN.U4AIE21008</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AHN KARTHIK                       - BL.EN.U4AIE21012</a:t>
            </a:r>
          </a:p>
        </p:txBody>
      </p:sp>
    </p:spTree>
    <p:extLst>
      <p:ext uri="{BB962C8B-B14F-4D97-AF65-F5344CB8AC3E}">
        <p14:creationId xmlns:p14="http://schemas.microsoft.com/office/powerpoint/2010/main" val="334668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9C503D-2F6E-9B16-4FAA-BEE2C0718E67}"/>
              </a:ext>
            </a:extLst>
          </p:cNvPr>
          <p:cNvPicPr>
            <a:picLocks noGrp="1" noChangeAspect="1"/>
          </p:cNvPicPr>
          <p:nvPr>
            <p:ph idx="1"/>
          </p:nvPr>
        </p:nvPicPr>
        <p:blipFill>
          <a:blip r:embed="rId2"/>
          <a:stretch>
            <a:fillRect/>
          </a:stretch>
        </p:blipFill>
        <p:spPr>
          <a:xfrm>
            <a:off x="0" y="0"/>
            <a:ext cx="12192000" cy="6858000"/>
          </a:xfrm>
        </p:spPr>
      </p:pic>
      <p:pic>
        <p:nvPicPr>
          <p:cNvPr id="3" name="Picture 2">
            <a:extLst>
              <a:ext uri="{FF2B5EF4-FFF2-40B4-BE49-F238E27FC236}">
                <a16:creationId xmlns:a16="http://schemas.microsoft.com/office/drawing/2014/main" id="{5FAFC7C7-B15A-4780-11EF-2066DC1756FA}"/>
              </a:ext>
            </a:extLst>
          </p:cNvPr>
          <p:cNvPicPr>
            <a:picLocks noChangeAspect="1"/>
          </p:cNvPicPr>
          <p:nvPr/>
        </p:nvPicPr>
        <p:blipFill>
          <a:blip r:embed="rId3"/>
          <a:stretch>
            <a:fillRect/>
          </a:stretch>
        </p:blipFill>
        <p:spPr>
          <a:xfrm>
            <a:off x="9299830" y="0"/>
            <a:ext cx="2892170" cy="1516557"/>
          </a:xfrm>
          <a:prstGeom prst="rect">
            <a:avLst/>
          </a:prstGeom>
        </p:spPr>
      </p:pic>
    </p:spTree>
    <p:extLst>
      <p:ext uri="{BB962C8B-B14F-4D97-AF65-F5344CB8AC3E}">
        <p14:creationId xmlns:p14="http://schemas.microsoft.com/office/powerpoint/2010/main" val="247488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5B2745-4DA9-D3DB-4553-D2A01B326C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7950" y="468166"/>
            <a:ext cx="7735712" cy="4351338"/>
          </a:xfrm>
        </p:spPr>
      </p:pic>
      <p:sp>
        <p:nvSpPr>
          <p:cNvPr id="2" name="TextBox 1">
            <a:extLst>
              <a:ext uri="{FF2B5EF4-FFF2-40B4-BE49-F238E27FC236}">
                <a16:creationId xmlns:a16="http://schemas.microsoft.com/office/drawing/2014/main" id="{280F592F-1692-F528-374C-4642205B71A1}"/>
              </a:ext>
            </a:extLst>
          </p:cNvPr>
          <p:cNvSpPr txBox="1"/>
          <p:nvPr/>
        </p:nvSpPr>
        <p:spPr>
          <a:xfrm>
            <a:off x="218210" y="5195455"/>
            <a:ext cx="12250882" cy="1354217"/>
          </a:xfrm>
          <a:prstGeom prst="rect">
            <a:avLst/>
          </a:prstGeom>
          <a:noFill/>
        </p:spPr>
        <p:txBody>
          <a:bodyPr wrap="square" rtlCol="0">
            <a:spAutoFit/>
          </a:bodyPr>
          <a:lstStyle/>
          <a:p>
            <a:r>
              <a:rPr lang="en-IN" sz="3200" dirty="0">
                <a:effectLst/>
                <a:ea typeface="Calibri" panose="020F0502020204030204" pitchFamily="34" charset="0"/>
                <a:cs typeface="Times New Roman" panose="02020603050405020304" pitchFamily="18" charset="0"/>
              </a:rPr>
              <a:t>Transcription is the process of formation of RNA molecules from the    DNA.</a:t>
            </a:r>
            <a:endParaRPr kumimoji="0" lang="en-US" sz="3200" strike="noStrike" cap="none" normalizeH="0" baseline="0" dirty="0">
              <a:ln>
                <a:noFill/>
              </a:ln>
              <a:effectLst/>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E14E51E-EF63-6A8A-D1C7-66129AA5E617}"/>
              </a:ext>
            </a:extLst>
          </p:cNvPr>
          <p:cNvPicPr>
            <a:picLocks noChangeAspect="1"/>
          </p:cNvPicPr>
          <p:nvPr/>
        </p:nvPicPr>
        <p:blipFill>
          <a:blip r:embed="rId3"/>
          <a:stretch>
            <a:fillRect/>
          </a:stretch>
        </p:blipFill>
        <p:spPr>
          <a:xfrm>
            <a:off x="9299830" y="0"/>
            <a:ext cx="2892170" cy="1516557"/>
          </a:xfrm>
          <a:prstGeom prst="rect">
            <a:avLst/>
          </a:prstGeom>
        </p:spPr>
      </p:pic>
    </p:spTree>
    <p:extLst>
      <p:ext uri="{BB962C8B-B14F-4D97-AF65-F5344CB8AC3E}">
        <p14:creationId xmlns:p14="http://schemas.microsoft.com/office/powerpoint/2010/main" val="198782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88DC93-C5F5-ED82-B1AD-BB736C0E0649}"/>
              </a:ext>
            </a:extLst>
          </p:cNvPr>
          <p:cNvSpPr>
            <a:spLocks noGrp="1"/>
          </p:cNvSpPr>
          <p:nvPr>
            <p:ph idx="1"/>
          </p:nvPr>
        </p:nvSpPr>
        <p:spPr>
          <a:xfrm>
            <a:off x="0" y="405244"/>
            <a:ext cx="12192000" cy="6452755"/>
          </a:xfrm>
        </p:spPr>
        <p:txBody>
          <a:bodyPr>
            <a:normAutofit/>
          </a:bodyPr>
          <a:lstStyle/>
          <a:p>
            <a:r>
              <a:rPr lang="en-IN" sz="2800" dirty="0">
                <a:effectLst/>
                <a:ea typeface="Calibri" panose="020F0502020204030204" pitchFamily="34" charset="0"/>
                <a:cs typeface="Times New Roman" panose="02020603050405020304" pitchFamily="18" charset="0"/>
              </a:rPr>
              <a:t>During transcription, only a segment of DNA from only one of                          of the strands participates. </a:t>
            </a:r>
          </a:p>
          <a:p>
            <a:pPr marL="0" indent="0">
              <a:buNone/>
            </a:pPr>
            <a:endParaRPr lang="en-IN" sz="2800" dirty="0">
              <a:effectLst/>
              <a:ea typeface="Calibri" panose="020F0502020204030204" pitchFamily="34" charset="0"/>
              <a:cs typeface="Times New Roman" panose="02020603050405020304" pitchFamily="18" charset="0"/>
            </a:endParaRPr>
          </a:p>
          <a:p>
            <a:r>
              <a:rPr lang="en-US" dirty="0"/>
              <a:t> Both strands are not copied during transcription because: </a:t>
            </a:r>
          </a:p>
          <a:p>
            <a:endParaRPr lang="en-US" dirty="0"/>
          </a:p>
          <a:p>
            <a:r>
              <a:rPr lang="en-US" dirty="0"/>
              <a:t>If both strands get transcribed at the same time since the sequences of amino acid would be different in both (due to complementarity), then two RNA molecules with different sequences will be formed, which in turn give rise to two different proteins. Therefore, one DNA would end up giving rise to two different proteins.</a:t>
            </a:r>
          </a:p>
          <a:p>
            <a:pPr marL="0" indent="0">
              <a:buNone/>
            </a:pPr>
            <a:endParaRPr lang="en-US" dirty="0"/>
          </a:p>
          <a:p>
            <a:r>
              <a:rPr lang="en-US" dirty="0"/>
              <a:t>  Two RNA molecules so formed will be complementary to each other, hence would end up forming a double-stranded RNA leaving the entire process of transcription futile</a:t>
            </a:r>
            <a:endParaRPr lang="en-IN" sz="2800" dirty="0">
              <a:effectLst/>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29C8F58-DF6D-7D36-B696-F33E81C5F9C9}"/>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2472174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E6FFF-EC57-6188-BB35-EB3A9ED2236F}"/>
              </a:ext>
            </a:extLst>
          </p:cNvPr>
          <p:cNvSpPr>
            <a:spLocks noGrp="1"/>
          </p:cNvSpPr>
          <p:nvPr>
            <p:ph idx="1"/>
          </p:nvPr>
        </p:nvSpPr>
        <p:spPr>
          <a:xfrm>
            <a:off x="0" y="0"/>
            <a:ext cx="11231252" cy="6982691"/>
          </a:xfrm>
        </p:spPr>
        <p:txBody>
          <a:bodyPr>
            <a:normAutofit fontScale="62500" lnSpcReduction="20000"/>
          </a:bodyPr>
          <a:lstStyle/>
          <a:p>
            <a:pPr marL="0" indent="0">
              <a:buNone/>
            </a:pPr>
            <a:r>
              <a:rPr lang="en-US" sz="3000" dirty="0">
                <a:ea typeface="Times New Roman" panose="02020603050405020304" pitchFamily="18" charset="0"/>
                <a:cs typeface="Times New Roman" panose="02020603050405020304" pitchFamily="18" charset="0"/>
              </a:rPr>
              <a:t>  </a:t>
            </a:r>
          </a:p>
          <a:p>
            <a:pPr marL="0" indent="0">
              <a:buNone/>
            </a:pPr>
            <a:endParaRPr lang="en-US" sz="3000" dirty="0">
              <a:ea typeface="Times New Roman" panose="02020603050405020304" pitchFamily="18" charset="0"/>
              <a:cs typeface="Times New Roman" panose="02020603050405020304" pitchFamily="18" charset="0"/>
            </a:endParaRPr>
          </a:p>
          <a:p>
            <a:pPr marL="0" indent="0">
              <a:buNone/>
            </a:pPr>
            <a:r>
              <a:rPr lang="en-US" sz="3000" dirty="0">
                <a:ea typeface="Times New Roman" panose="02020603050405020304" pitchFamily="18" charset="0"/>
                <a:cs typeface="Times New Roman" panose="02020603050405020304" pitchFamily="18" charset="0"/>
              </a:rPr>
              <a:t> </a:t>
            </a:r>
            <a:r>
              <a:rPr lang="en-IN" sz="4400" dirty="0">
                <a:effectLst/>
                <a:ea typeface="Calibri" panose="020F0502020204030204" pitchFamily="34" charset="0"/>
                <a:cs typeface="Times New Roman" panose="02020603050405020304" pitchFamily="18" charset="0"/>
              </a:rPr>
              <a:t>Transcriptional Unit </a:t>
            </a:r>
          </a:p>
          <a:p>
            <a:r>
              <a:rPr lang="en-IN" sz="4400" dirty="0">
                <a:effectLst/>
                <a:ea typeface="Calibri" panose="020F0502020204030204" pitchFamily="34" charset="0"/>
                <a:cs typeface="Times New Roman" panose="02020603050405020304" pitchFamily="18" charset="0"/>
              </a:rPr>
              <a:t> A transcriptional unit has primarily three regions: </a:t>
            </a:r>
          </a:p>
          <a:p>
            <a:pPr>
              <a:buFont typeface="Courier New" panose="02070309020205020404" pitchFamily="49" charset="0"/>
              <a:buChar char="o"/>
            </a:pPr>
            <a:r>
              <a:rPr lang="en-IN" sz="4400" dirty="0">
                <a:effectLst/>
                <a:ea typeface="Calibri" panose="020F0502020204030204" pitchFamily="34" charset="0"/>
                <a:cs typeface="Times New Roman" panose="02020603050405020304" pitchFamily="18" charset="0"/>
              </a:rPr>
              <a:t>  Promoter − Marks the beginning of transcription; RNA polymerase binds here </a:t>
            </a:r>
          </a:p>
          <a:p>
            <a:pPr>
              <a:buFont typeface="Courier New" panose="02070309020205020404" pitchFamily="49" charset="0"/>
              <a:buChar char="o"/>
            </a:pPr>
            <a:r>
              <a:rPr lang="en-IN" sz="4400" dirty="0">
                <a:effectLst/>
                <a:ea typeface="Calibri" panose="020F0502020204030204" pitchFamily="34" charset="0"/>
                <a:cs typeface="Times New Roman" panose="02020603050405020304" pitchFamily="18" charset="0"/>
              </a:rPr>
              <a:t>  Structural gene − Part of the DNA that is actually transcribed</a:t>
            </a:r>
          </a:p>
          <a:p>
            <a:pPr>
              <a:buFont typeface="Courier New" panose="02070309020205020404" pitchFamily="49" charset="0"/>
              <a:buChar char="o"/>
            </a:pPr>
            <a:r>
              <a:rPr lang="en-IN" sz="4400" dirty="0">
                <a:effectLst/>
                <a:ea typeface="Calibri" panose="020F0502020204030204" pitchFamily="34" charset="0"/>
                <a:cs typeface="Times New Roman" panose="02020603050405020304" pitchFamily="18" charset="0"/>
              </a:rPr>
              <a:t>  Terminator − Marks the end of transcription</a:t>
            </a:r>
          </a:p>
          <a:p>
            <a:pPr marR="0" lvl="0" algn="l" defTabSz="914400" rtl="0" eaLnBrk="0" fontAlgn="base" latinLnBrk="0" hangingPunct="0">
              <a:lnSpc>
                <a:spcPct val="100000"/>
              </a:lnSpc>
              <a:spcBef>
                <a:spcPct val="0"/>
              </a:spcBef>
              <a:spcAft>
                <a:spcPts val="1200"/>
              </a:spcAft>
              <a:buClrTx/>
              <a:buSzTx/>
              <a:buFont typeface="Wingdings" panose="05000000000000000000" pitchFamily="2" charset="2"/>
              <a:buChar char="Ø"/>
              <a:tabLst/>
            </a:pPr>
            <a:endParaRPr lang="en-US" sz="3000" dirty="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ts val="1200"/>
              </a:spcAft>
              <a:buClrTx/>
              <a:buSzTx/>
              <a:buFont typeface="Wingdings" panose="05000000000000000000" pitchFamily="2" charset="2"/>
              <a:buChar char="Ø"/>
              <a:tabLst/>
            </a:pPr>
            <a:endParaRPr kumimoji="0" lang="en-US" sz="3000" strike="noStrike" cap="none" normalizeH="0" baseline="0" dirty="0">
              <a:ln>
                <a:noFill/>
              </a:ln>
              <a:effectLst/>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ts val="1200"/>
              </a:spcAft>
              <a:buClrTx/>
              <a:buSzTx/>
              <a:buFont typeface="Wingdings" panose="05000000000000000000" pitchFamily="2" charset="2"/>
              <a:buChar char="Ø"/>
              <a:tabLst/>
            </a:pPr>
            <a:endParaRPr lang="en-US" sz="3000" dirty="0">
              <a:ea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ts val="1200"/>
              </a:spcAft>
              <a:buClrTx/>
              <a:buSzTx/>
              <a:buFont typeface="Wingdings" panose="05000000000000000000" pitchFamily="2" charset="2"/>
              <a:buChar char="Ø"/>
              <a:tabLst/>
            </a:pPr>
            <a:endParaRPr kumimoji="0" lang="en-US" sz="3000" strike="noStrike" cap="none" normalizeH="0" baseline="0" dirty="0">
              <a:ln>
                <a:noFill/>
              </a:ln>
              <a:effectLs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ts val="1200"/>
              </a:spcAft>
              <a:buClrTx/>
              <a:buSzTx/>
              <a:buNone/>
              <a:tabLst/>
            </a:pPr>
            <a:r>
              <a:rPr kumimoji="0" lang="en-US" sz="4200" strike="noStrike" cap="none" normalizeH="0" baseline="0" dirty="0">
                <a:ln>
                  <a:noFill/>
                </a:ln>
                <a:effectLst/>
                <a:ea typeface="Times New Roman" panose="02020603050405020304" pitchFamily="18" charset="0"/>
                <a:cs typeface="Times New Roman" panose="02020603050405020304" pitchFamily="18" charset="0"/>
              </a:rPr>
              <a:t>DNA has the genetic code for the protein that needs to be made, but proteins are made by the ribosomes—ribosomes are outside the nucleus in the cytoplasm.</a:t>
            </a:r>
            <a:endParaRPr kumimoji="0" lang="en-US" sz="4200" strike="noStrike" cap="none" normalizeH="0" baseline="0" dirty="0">
              <a:ln>
                <a:noFill/>
              </a:ln>
              <a:effectLst/>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Tx/>
              <a:buNone/>
              <a:tabLst/>
            </a:pPr>
            <a:r>
              <a:rPr kumimoji="0" lang="en-US" sz="4200" strike="noStrike" cap="none" normalizeH="0" baseline="0" dirty="0">
                <a:ln>
                  <a:noFill/>
                </a:ln>
                <a:effectLst/>
                <a:ea typeface="Times New Roman" panose="02020603050405020304" pitchFamily="18" charset="0"/>
                <a:cs typeface="Times New Roman" panose="02020603050405020304" pitchFamily="18" charset="0"/>
              </a:rPr>
              <a:t>	DNA is too large to leave the nucleus (double stranded), but RNA can leave the nucleus (single stranded).</a:t>
            </a:r>
          </a:p>
          <a:p>
            <a:pPr marL="228600" marR="0" lvl="0" indent="-228600" algn="l" defTabSz="914400" rtl="0" eaLnBrk="0" fontAlgn="base" latinLnBrk="0" hangingPunct="0">
              <a:lnSpc>
                <a:spcPct val="100000"/>
              </a:lnSpc>
              <a:spcBef>
                <a:spcPct val="0"/>
              </a:spcBef>
              <a:spcAft>
                <a:spcPct val="0"/>
              </a:spcAft>
              <a:buClrTx/>
              <a:buSzTx/>
              <a:buFontTx/>
              <a:buNone/>
              <a:tabLst/>
            </a:pPr>
            <a:endParaRPr kumimoji="0" lang="en-US" sz="3000" strike="noStrike" cap="none" normalizeH="0" baseline="0" dirty="0">
              <a:ln>
                <a:noFill/>
              </a:ln>
              <a:effectLst/>
              <a:ea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Tx/>
              <a:buNone/>
              <a:tabLst/>
            </a:pPr>
            <a:endParaRPr kumimoji="0" lang="en-US" sz="2800" strike="noStrike" cap="none" normalizeH="0" baseline="0" dirty="0">
              <a:ln>
                <a:noFill/>
              </a:ln>
              <a:effectLst/>
              <a:latin typeface="Times New Roman" panose="02020603050405020304" pitchFamily="18" charset="0"/>
              <a:cs typeface="Times New Roman" panose="02020603050405020304" pitchFamily="18" charset="0"/>
            </a:endParaRP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28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53C915-F0E1-1FFC-1074-E3F32D63EAE9}"/>
              </a:ext>
            </a:extLst>
          </p:cNvPr>
          <p:cNvPicPr>
            <a:picLocks noChangeAspect="1"/>
          </p:cNvPicPr>
          <p:nvPr/>
        </p:nvPicPr>
        <p:blipFill>
          <a:blip r:embed="rId2"/>
          <a:stretch>
            <a:fillRect/>
          </a:stretch>
        </p:blipFill>
        <p:spPr>
          <a:xfrm>
            <a:off x="9265742" y="0"/>
            <a:ext cx="2853521" cy="1496291"/>
          </a:xfrm>
          <a:prstGeom prst="rect">
            <a:avLst/>
          </a:prstGeom>
        </p:spPr>
      </p:pic>
    </p:spTree>
    <p:extLst>
      <p:ext uri="{BB962C8B-B14F-4D97-AF65-F5344CB8AC3E}">
        <p14:creationId xmlns:p14="http://schemas.microsoft.com/office/powerpoint/2010/main" val="2001649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245B-10EA-1298-DBC7-4C2D138EB8DA}"/>
              </a:ext>
            </a:extLst>
          </p:cNvPr>
          <p:cNvSpPr>
            <a:spLocks noGrp="1"/>
          </p:cNvSpPr>
          <p:nvPr>
            <p:ph type="title"/>
          </p:nvPr>
        </p:nvSpPr>
        <p:spPr/>
        <p:txBody>
          <a:bodyPr/>
          <a:lstStyle/>
          <a:p>
            <a:r>
              <a:rPr lang="en-IN" b="1" u="sng" dirty="0">
                <a:solidFill>
                  <a:schemeClr val="accent2"/>
                </a:solidFill>
              </a:rPr>
              <a:t>Types of RNA</a:t>
            </a:r>
          </a:p>
        </p:txBody>
      </p:sp>
      <p:sp>
        <p:nvSpPr>
          <p:cNvPr id="3" name="Content Placeholder 2">
            <a:extLst>
              <a:ext uri="{FF2B5EF4-FFF2-40B4-BE49-F238E27FC236}">
                <a16:creationId xmlns:a16="http://schemas.microsoft.com/office/drawing/2014/main" id="{14A7B406-B7E5-E725-119D-6731304090AE}"/>
              </a:ext>
            </a:extLst>
          </p:cNvPr>
          <p:cNvSpPr>
            <a:spLocks noGrp="1"/>
          </p:cNvSpPr>
          <p:nvPr>
            <p:ph idx="1"/>
          </p:nvPr>
        </p:nvSpPr>
        <p:spPr/>
        <p:txBody>
          <a:bodyPr/>
          <a:lstStyle/>
          <a:p>
            <a:r>
              <a:rPr lang="en-US" dirty="0"/>
              <a:t>mRNA (messenger RNA) − It serves as a template for protein synthesis. DNA is transcribed to form an mRNA, which in turn is translated to form protein. </a:t>
            </a:r>
          </a:p>
          <a:p>
            <a:r>
              <a:rPr lang="en-US" dirty="0"/>
              <a:t>tRNA (transfer RNA) − It brings amino acids during translation and reads the genetic code. </a:t>
            </a:r>
          </a:p>
          <a:p>
            <a:r>
              <a:rPr lang="en-US" dirty="0"/>
              <a:t>rRNA (ribosomal RNA) − These are the work benches of translation. They play a structural and catalytic role during translation.</a:t>
            </a:r>
            <a:endParaRPr lang="en-IN" dirty="0"/>
          </a:p>
        </p:txBody>
      </p:sp>
      <p:pic>
        <p:nvPicPr>
          <p:cNvPr id="4" name="Picture 3">
            <a:extLst>
              <a:ext uri="{FF2B5EF4-FFF2-40B4-BE49-F238E27FC236}">
                <a16:creationId xmlns:a16="http://schemas.microsoft.com/office/drawing/2014/main" id="{16DFA908-43CC-E13F-4E00-0F652951E3D7}"/>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1227361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3705-80A9-9C86-8CC9-546AC84D5073}"/>
              </a:ext>
            </a:extLst>
          </p:cNvPr>
          <p:cNvSpPr>
            <a:spLocks noGrp="1"/>
          </p:cNvSpPr>
          <p:nvPr>
            <p:ph type="title"/>
          </p:nvPr>
        </p:nvSpPr>
        <p:spPr>
          <a:xfrm>
            <a:off x="0" y="1"/>
            <a:ext cx="11353800" cy="973393"/>
          </a:xfrm>
        </p:spPr>
        <p:txBody>
          <a:bodyPr/>
          <a:lstStyle/>
          <a:p>
            <a:r>
              <a:rPr lang="en-IN" b="1" u="sng" dirty="0">
                <a:solidFill>
                  <a:schemeClr val="accent2"/>
                </a:solidFill>
              </a:rPr>
              <a:t>Genetic Code</a:t>
            </a:r>
          </a:p>
        </p:txBody>
      </p:sp>
      <p:sp>
        <p:nvSpPr>
          <p:cNvPr id="3" name="Content Placeholder 2">
            <a:extLst>
              <a:ext uri="{FF2B5EF4-FFF2-40B4-BE49-F238E27FC236}">
                <a16:creationId xmlns:a16="http://schemas.microsoft.com/office/drawing/2014/main" id="{AA91E752-C0A6-84BB-E538-0835FEB73584}"/>
              </a:ext>
            </a:extLst>
          </p:cNvPr>
          <p:cNvSpPr>
            <a:spLocks noGrp="1"/>
          </p:cNvSpPr>
          <p:nvPr>
            <p:ph idx="1"/>
          </p:nvPr>
        </p:nvSpPr>
        <p:spPr>
          <a:xfrm>
            <a:off x="0" y="806245"/>
            <a:ext cx="11353800" cy="6164826"/>
          </a:xfrm>
        </p:spPr>
        <p:txBody>
          <a:bodyPr>
            <a:normAutofit lnSpcReduction="10000"/>
          </a:bodyPr>
          <a:lstStyle/>
          <a:p>
            <a:r>
              <a:rPr lang="en-US" dirty="0"/>
              <a:t> Genetic code directs the sequence of amino acids during the                     synthesis of proteins. </a:t>
            </a:r>
          </a:p>
          <a:p>
            <a:r>
              <a:rPr lang="en-IN" dirty="0"/>
              <a:t>Salient features of genetic code: </a:t>
            </a:r>
          </a:p>
          <a:p>
            <a:pPr>
              <a:buFont typeface="Courier New" panose="02070309020205020404" pitchFamily="49" charset="0"/>
              <a:buChar char="o"/>
            </a:pPr>
            <a:r>
              <a:rPr lang="en-US" altLang="en-US" sz="2800" dirty="0"/>
              <a:t>The 3 mRNA bases are known as the codon, the 3 tRNA bases that match up are the anti-codon.</a:t>
            </a:r>
            <a:endParaRPr lang="en-IN" dirty="0"/>
          </a:p>
          <a:p>
            <a:pPr>
              <a:buFont typeface="Courier New" panose="02070309020205020404" pitchFamily="49" charset="0"/>
              <a:buChar char="o"/>
            </a:pPr>
            <a:r>
              <a:rPr lang="en-IN" dirty="0"/>
              <a:t> Codon is triplet. 4^3 = 64 (61 codons code for amino acids while 3 are stop codons) </a:t>
            </a:r>
          </a:p>
          <a:p>
            <a:pPr>
              <a:buFont typeface="Courier New" panose="02070309020205020404" pitchFamily="49" charset="0"/>
              <a:buChar char="o"/>
            </a:pPr>
            <a:r>
              <a:rPr lang="en-IN" dirty="0"/>
              <a:t> One codon codes for a single specific amino acid. Codons are unambiguous. </a:t>
            </a:r>
          </a:p>
          <a:p>
            <a:pPr>
              <a:buFont typeface="Courier New" panose="02070309020205020404" pitchFamily="49" charset="0"/>
              <a:buChar char="o"/>
            </a:pPr>
            <a:r>
              <a:rPr lang="en-IN" dirty="0"/>
              <a:t>Codons are degenerate since some amino acids are coded by more than one codon. </a:t>
            </a:r>
          </a:p>
          <a:p>
            <a:pPr>
              <a:buFont typeface="Courier New" panose="02070309020205020404" pitchFamily="49" charset="0"/>
              <a:buChar char="o"/>
            </a:pPr>
            <a:r>
              <a:rPr lang="en-IN" dirty="0"/>
              <a:t>Genetic code is universal. 1 codon codes for same amino acid in all species. </a:t>
            </a:r>
          </a:p>
          <a:p>
            <a:pPr>
              <a:buFont typeface="Courier New" panose="02070309020205020404" pitchFamily="49" charset="0"/>
              <a:buChar char="o"/>
            </a:pPr>
            <a:r>
              <a:rPr lang="en-IN" dirty="0"/>
              <a:t>Codons are read continuous. They lack punctuations. </a:t>
            </a:r>
          </a:p>
          <a:p>
            <a:pPr>
              <a:buFont typeface="Courier New" panose="02070309020205020404" pitchFamily="49" charset="0"/>
              <a:buChar char="o"/>
            </a:pPr>
            <a:r>
              <a:rPr lang="en-IN" dirty="0"/>
              <a:t>AUG has dual functions − Codes for Methionine and acts as a start codon </a:t>
            </a:r>
          </a:p>
        </p:txBody>
      </p:sp>
      <p:pic>
        <p:nvPicPr>
          <p:cNvPr id="4" name="Picture 3">
            <a:extLst>
              <a:ext uri="{FF2B5EF4-FFF2-40B4-BE49-F238E27FC236}">
                <a16:creationId xmlns:a16="http://schemas.microsoft.com/office/drawing/2014/main" id="{B8DE034D-84AF-27F0-AF0A-5FEC0E2ADC49}"/>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4181539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57F766-8A2E-90DD-0C8C-06B3EA3E9422}"/>
              </a:ext>
            </a:extLst>
          </p:cNvPr>
          <p:cNvPicPr>
            <a:picLocks noGrp="1" noChangeAspect="1"/>
          </p:cNvPicPr>
          <p:nvPr>
            <p:ph idx="1"/>
          </p:nvPr>
        </p:nvPicPr>
        <p:blipFill>
          <a:blip r:embed="rId2"/>
          <a:stretch>
            <a:fillRect/>
          </a:stretch>
        </p:blipFill>
        <p:spPr>
          <a:xfrm>
            <a:off x="2850034" y="1208304"/>
            <a:ext cx="5992596" cy="5649696"/>
          </a:xfrm>
          <a:prstGeom prst="rect">
            <a:avLst/>
          </a:prstGeom>
        </p:spPr>
      </p:pic>
      <p:pic>
        <p:nvPicPr>
          <p:cNvPr id="5" name="Picture 4">
            <a:extLst>
              <a:ext uri="{FF2B5EF4-FFF2-40B4-BE49-F238E27FC236}">
                <a16:creationId xmlns:a16="http://schemas.microsoft.com/office/drawing/2014/main" id="{292C0A1C-1508-4893-FFC5-3740947CA9F7}"/>
              </a:ext>
            </a:extLst>
          </p:cNvPr>
          <p:cNvPicPr>
            <a:picLocks noChangeAspect="1"/>
          </p:cNvPicPr>
          <p:nvPr/>
        </p:nvPicPr>
        <p:blipFill>
          <a:blip r:embed="rId3"/>
          <a:stretch>
            <a:fillRect/>
          </a:stretch>
        </p:blipFill>
        <p:spPr>
          <a:xfrm>
            <a:off x="9299830" y="0"/>
            <a:ext cx="2892170" cy="1516557"/>
          </a:xfrm>
          <a:prstGeom prst="rect">
            <a:avLst/>
          </a:prstGeom>
        </p:spPr>
      </p:pic>
      <p:sp>
        <p:nvSpPr>
          <p:cNvPr id="2" name="TextBox 1">
            <a:extLst>
              <a:ext uri="{FF2B5EF4-FFF2-40B4-BE49-F238E27FC236}">
                <a16:creationId xmlns:a16="http://schemas.microsoft.com/office/drawing/2014/main" id="{8E0D4D15-D511-61FB-DDD9-2F093E34D7FD}"/>
              </a:ext>
            </a:extLst>
          </p:cNvPr>
          <p:cNvSpPr txBox="1"/>
          <p:nvPr/>
        </p:nvSpPr>
        <p:spPr>
          <a:xfrm>
            <a:off x="855518" y="496668"/>
            <a:ext cx="9809018" cy="523220"/>
          </a:xfrm>
          <a:prstGeom prst="rect">
            <a:avLst/>
          </a:prstGeom>
          <a:noFill/>
        </p:spPr>
        <p:txBody>
          <a:bodyPr wrap="square" rtlCol="0">
            <a:spAutoFit/>
          </a:bodyPr>
          <a:lstStyle/>
          <a:p>
            <a:r>
              <a:rPr lang="en-US" sz="2800" dirty="0"/>
              <a:t>Image showing the codons and the respective amino acids </a:t>
            </a:r>
            <a:endParaRPr lang="en-IN" sz="2800" dirty="0"/>
          </a:p>
        </p:txBody>
      </p:sp>
      <p:sp>
        <p:nvSpPr>
          <p:cNvPr id="3" name="TextBox 2">
            <a:extLst>
              <a:ext uri="{FF2B5EF4-FFF2-40B4-BE49-F238E27FC236}">
                <a16:creationId xmlns:a16="http://schemas.microsoft.com/office/drawing/2014/main" id="{AEEC2AB3-CD08-061C-2E3D-F9D475C1D7AB}"/>
              </a:ext>
            </a:extLst>
          </p:cNvPr>
          <p:cNvSpPr txBox="1"/>
          <p:nvPr/>
        </p:nvSpPr>
        <p:spPr>
          <a:xfrm>
            <a:off x="207818" y="1516556"/>
            <a:ext cx="2379518" cy="1015663"/>
          </a:xfrm>
          <a:prstGeom prst="rect">
            <a:avLst/>
          </a:prstGeom>
          <a:noFill/>
        </p:spPr>
        <p:txBody>
          <a:bodyPr wrap="square" rtlCol="0">
            <a:spAutoFit/>
          </a:bodyPr>
          <a:lstStyle/>
          <a:p>
            <a:r>
              <a:rPr lang="en-IN" sz="3200" dirty="0"/>
              <a:t>Start codon:</a:t>
            </a:r>
          </a:p>
          <a:p>
            <a:r>
              <a:rPr lang="en-IN" sz="2800" dirty="0"/>
              <a:t>AUG</a:t>
            </a:r>
          </a:p>
        </p:txBody>
      </p:sp>
      <p:sp>
        <p:nvSpPr>
          <p:cNvPr id="6" name="TextBox 5">
            <a:extLst>
              <a:ext uri="{FF2B5EF4-FFF2-40B4-BE49-F238E27FC236}">
                <a16:creationId xmlns:a16="http://schemas.microsoft.com/office/drawing/2014/main" id="{A19FF92D-E05F-BEEE-A522-F1A4E85483BD}"/>
              </a:ext>
            </a:extLst>
          </p:cNvPr>
          <p:cNvSpPr txBox="1"/>
          <p:nvPr/>
        </p:nvSpPr>
        <p:spPr>
          <a:xfrm>
            <a:off x="9209809" y="3273767"/>
            <a:ext cx="2379518" cy="2339102"/>
          </a:xfrm>
          <a:prstGeom prst="rect">
            <a:avLst/>
          </a:prstGeom>
          <a:noFill/>
        </p:spPr>
        <p:txBody>
          <a:bodyPr wrap="square" rtlCol="0">
            <a:spAutoFit/>
          </a:bodyPr>
          <a:lstStyle/>
          <a:p>
            <a:r>
              <a:rPr lang="en-IN" sz="3200" dirty="0"/>
              <a:t>Stop codons:</a:t>
            </a:r>
          </a:p>
          <a:p>
            <a:r>
              <a:rPr lang="en-IN" sz="3200" dirty="0"/>
              <a:t>UAG</a:t>
            </a:r>
          </a:p>
          <a:p>
            <a:r>
              <a:rPr lang="en-IN" sz="3200" dirty="0"/>
              <a:t>UGA</a:t>
            </a:r>
          </a:p>
          <a:p>
            <a:r>
              <a:rPr lang="en-IN" sz="3200" dirty="0"/>
              <a:t>UAA</a:t>
            </a:r>
          </a:p>
          <a:p>
            <a:endParaRPr lang="en-IN" dirty="0"/>
          </a:p>
        </p:txBody>
      </p:sp>
    </p:spTree>
    <p:extLst>
      <p:ext uri="{BB962C8B-B14F-4D97-AF65-F5344CB8AC3E}">
        <p14:creationId xmlns:p14="http://schemas.microsoft.com/office/powerpoint/2010/main" val="333831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B6A0-E6EE-A7E1-40B7-B26F7477B1C0}"/>
              </a:ext>
            </a:extLst>
          </p:cNvPr>
          <p:cNvSpPr>
            <a:spLocks noGrp="1"/>
          </p:cNvSpPr>
          <p:nvPr>
            <p:ph type="title"/>
          </p:nvPr>
        </p:nvSpPr>
        <p:spPr/>
        <p:txBody>
          <a:bodyPr/>
          <a:lstStyle/>
          <a:p>
            <a:r>
              <a:rPr lang="en-IN" b="1" u="sng" dirty="0">
                <a:solidFill>
                  <a:schemeClr val="accent2"/>
                </a:solidFill>
              </a:rPr>
              <a:t>Translation</a:t>
            </a:r>
          </a:p>
        </p:txBody>
      </p:sp>
      <p:sp>
        <p:nvSpPr>
          <p:cNvPr id="3" name="Content Placeholder 2">
            <a:extLst>
              <a:ext uri="{FF2B5EF4-FFF2-40B4-BE49-F238E27FC236}">
                <a16:creationId xmlns:a16="http://schemas.microsoft.com/office/drawing/2014/main" id="{04BFCA04-7B2D-A898-4DED-583D30C6BDC3}"/>
              </a:ext>
            </a:extLst>
          </p:cNvPr>
          <p:cNvSpPr>
            <a:spLocks noGrp="1"/>
          </p:cNvSpPr>
          <p:nvPr>
            <p:ph idx="1"/>
          </p:nvPr>
        </p:nvSpPr>
        <p:spPr>
          <a:xfrm>
            <a:off x="630382" y="1690688"/>
            <a:ext cx="10515600" cy="4351338"/>
          </a:xfrm>
        </p:spPr>
        <p:txBody>
          <a:bodyPr/>
          <a:lstStyle/>
          <a:p>
            <a:r>
              <a:rPr lang="en-US" altLang="en-US" dirty="0"/>
              <a:t>The information encoded in DNA is transferred to messenger RNA and then decoded by the ribosome to produce proteins</a:t>
            </a:r>
          </a:p>
          <a:p>
            <a:r>
              <a:rPr lang="en-US" altLang="en-US" dirty="0"/>
              <a:t>The major molecules involved in translation are:</a:t>
            </a:r>
          </a:p>
          <a:p>
            <a:pPr lvl="1">
              <a:buFont typeface="Courier New" panose="02070309020205020404" pitchFamily="49" charset="0"/>
              <a:buChar char="o"/>
            </a:pPr>
            <a:r>
              <a:rPr lang="en-US" altLang="en-US" dirty="0"/>
              <a:t>	-Messenger RNA (mRNA)</a:t>
            </a:r>
          </a:p>
          <a:p>
            <a:pPr lvl="1">
              <a:buFont typeface="Courier New" panose="02070309020205020404" pitchFamily="49" charset="0"/>
              <a:buChar char="o"/>
            </a:pPr>
            <a:r>
              <a:rPr lang="en-US" altLang="en-US" dirty="0"/>
              <a:t>	-Transfer RNA (tRNA)</a:t>
            </a:r>
          </a:p>
          <a:p>
            <a:pPr lvl="1">
              <a:buFont typeface="Courier New" panose="02070309020205020404" pitchFamily="49" charset="0"/>
              <a:buChar char="o"/>
            </a:pPr>
            <a:r>
              <a:rPr lang="en-US" altLang="en-US" dirty="0"/>
              <a:t>	-Ribosomes</a:t>
            </a:r>
          </a:p>
          <a:p>
            <a:pPr lvl="1">
              <a:buFont typeface="Courier New" panose="02070309020205020404" pitchFamily="49" charset="0"/>
              <a:buChar char="o"/>
            </a:pPr>
            <a:r>
              <a:rPr lang="en-US" altLang="en-US" dirty="0"/>
              <a:t>	-Enzymes, other factors, energy sources</a:t>
            </a:r>
          </a:p>
          <a:p>
            <a:pPr>
              <a:buFontTx/>
              <a:buChar char="•"/>
            </a:pPr>
            <a:endParaRPr lang="en-IN" dirty="0"/>
          </a:p>
        </p:txBody>
      </p:sp>
      <p:pic>
        <p:nvPicPr>
          <p:cNvPr id="4" name="Picture 3">
            <a:extLst>
              <a:ext uri="{FF2B5EF4-FFF2-40B4-BE49-F238E27FC236}">
                <a16:creationId xmlns:a16="http://schemas.microsoft.com/office/drawing/2014/main" id="{2FC4E2E9-B529-0D9F-4ACF-6EB5FE179DAA}"/>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2641496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82F6CD61-E070-FA40-3930-DBBC100B72FD}"/>
              </a:ext>
            </a:extLst>
          </p:cNvPr>
          <p:cNvSpPr txBox="1">
            <a:spLocks noChangeArrowheads="1"/>
          </p:cNvSpPr>
          <p:nvPr/>
        </p:nvSpPr>
        <p:spPr bwMode="auto">
          <a:xfrm>
            <a:off x="1752600" y="762000"/>
            <a:ext cx="5289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800" dirty="0">
                <a:latin typeface="Courier" charset="0"/>
              </a:rPr>
              <a:t>5’-ATGCAATACTGCGATTGA-3’</a:t>
            </a:r>
          </a:p>
          <a:p>
            <a:r>
              <a:rPr lang="en-US" altLang="en-US" sz="2800" dirty="0">
                <a:latin typeface="Courier" charset="0"/>
              </a:rPr>
              <a:t>3’-TACGTTATGACGCTAACT-5’</a:t>
            </a:r>
          </a:p>
        </p:txBody>
      </p:sp>
      <p:sp>
        <p:nvSpPr>
          <p:cNvPr id="4099" name="Text Box 3">
            <a:extLst>
              <a:ext uri="{FF2B5EF4-FFF2-40B4-BE49-F238E27FC236}">
                <a16:creationId xmlns:a16="http://schemas.microsoft.com/office/drawing/2014/main" id="{3D3F049C-D67C-DBEE-8A00-C1DFE9332A2E}"/>
              </a:ext>
            </a:extLst>
          </p:cNvPr>
          <p:cNvSpPr txBox="1">
            <a:spLocks noChangeArrowheads="1"/>
          </p:cNvSpPr>
          <p:nvPr/>
        </p:nvSpPr>
        <p:spPr bwMode="auto">
          <a:xfrm>
            <a:off x="1676400" y="2438401"/>
            <a:ext cx="53399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800" dirty="0">
                <a:latin typeface="Courier" charset="0"/>
              </a:rPr>
              <a:t>5’-AUGCAAUACUGCGAUUGA-3’</a:t>
            </a:r>
          </a:p>
        </p:txBody>
      </p:sp>
      <p:sp>
        <p:nvSpPr>
          <p:cNvPr id="4100" name="Text Box 4">
            <a:extLst>
              <a:ext uri="{FF2B5EF4-FFF2-40B4-BE49-F238E27FC236}">
                <a16:creationId xmlns:a16="http://schemas.microsoft.com/office/drawing/2014/main" id="{314EC1D6-D01F-B337-521E-32F0629800D0}"/>
              </a:ext>
            </a:extLst>
          </p:cNvPr>
          <p:cNvSpPr txBox="1">
            <a:spLocks noChangeArrowheads="1"/>
          </p:cNvSpPr>
          <p:nvPr/>
        </p:nvSpPr>
        <p:spPr bwMode="auto">
          <a:xfrm>
            <a:off x="1524001" y="3962401"/>
            <a:ext cx="64139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800" dirty="0">
                <a:latin typeface="Courier" charset="0"/>
              </a:rPr>
              <a:t>5’-AUG CAA UAC UGC GAU UGA-3’</a:t>
            </a:r>
          </a:p>
        </p:txBody>
      </p:sp>
      <p:sp>
        <p:nvSpPr>
          <p:cNvPr id="4101" name="Text Box 5">
            <a:extLst>
              <a:ext uri="{FF2B5EF4-FFF2-40B4-BE49-F238E27FC236}">
                <a16:creationId xmlns:a16="http://schemas.microsoft.com/office/drawing/2014/main" id="{046F2E11-C882-0649-250E-1C4D527BDD8E}"/>
              </a:ext>
            </a:extLst>
          </p:cNvPr>
          <p:cNvSpPr txBox="1">
            <a:spLocks noChangeArrowheads="1"/>
          </p:cNvSpPr>
          <p:nvPr/>
        </p:nvSpPr>
        <p:spPr bwMode="auto">
          <a:xfrm>
            <a:off x="1752601" y="5410201"/>
            <a:ext cx="51251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800" dirty="0">
                <a:latin typeface="Courier" charset="0"/>
              </a:rPr>
              <a:t>N-MET-GLN-TYR-CYS-ASP-C</a:t>
            </a:r>
          </a:p>
        </p:txBody>
      </p:sp>
      <p:sp>
        <p:nvSpPr>
          <p:cNvPr id="4102" name="Line 6">
            <a:extLst>
              <a:ext uri="{FF2B5EF4-FFF2-40B4-BE49-F238E27FC236}">
                <a16:creationId xmlns:a16="http://schemas.microsoft.com/office/drawing/2014/main" id="{A08DC8B0-4B70-48C9-5815-6E9C9790DCB5}"/>
              </a:ext>
            </a:extLst>
          </p:cNvPr>
          <p:cNvSpPr>
            <a:spLocks noChangeShapeType="1"/>
          </p:cNvSpPr>
          <p:nvPr/>
        </p:nvSpPr>
        <p:spPr bwMode="auto">
          <a:xfrm>
            <a:off x="4267200" y="1828800"/>
            <a:ext cx="0" cy="5334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3" name="Line 7">
            <a:extLst>
              <a:ext uri="{FF2B5EF4-FFF2-40B4-BE49-F238E27FC236}">
                <a16:creationId xmlns:a16="http://schemas.microsoft.com/office/drawing/2014/main" id="{507D49A7-E3B5-824C-3554-36ACF8072BEA}"/>
              </a:ext>
            </a:extLst>
          </p:cNvPr>
          <p:cNvSpPr>
            <a:spLocks noChangeShapeType="1"/>
          </p:cNvSpPr>
          <p:nvPr/>
        </p:nvSpPr>
        <p:spPr bwMode="auto">
          <a:xfrm>
            <a:off x="4267200" y="3200400"/>
            <a:ext cx="0" cy="5334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4" name="Line 8">
            <a:extLst>
              <a:ext uri="{FF2B5EF4-FFF2-40B4-BE49-F238E27FC236}">
                <a16:creationId xmlns:a16="http://schemas.microsoft.com/office/drawing/2014/main" id="{1B2C37EA-FAEB-5476-D31C-727006DF386D}"/>
              </a:ext>
            </a:extLst>
          </p:cNvPr>
          <p:cNvSpPr>
            <a:spLocks noChangeShapeType="1"/>
          </p:cNvSpPr>
          <p:nvPr/>
        </p:nvSpPr>
        <p:spPr bwMode="auto">
          <a:xfrm>
            <a:off x="2590800" y="4572000"/>
            <a:ext cx="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5" name="Line 9">
            <a:extLst>
              <a:ext uri="{FF2B5EF4-FFF2-40B4-BE49-F238E27FC236}">
                <a16:creationId xmlns:a16="http://schemas.microsoft.com/office/drawing/2014/main" id="{1E3B0FAD-CDF8-3BBF-AAEC-AF1BA7A23222}"/>
              </a:ext>
            </a:extLst>
          </p:cNvPr>
          <p:cNvSpPr>
            <a:spLocks noChangeShapeType="1"/>
          </p:cNvSpPr>
          <p:nvPr/>
        </p:nvSpPr>
        <p:spPr bwMode="auto">
          <a:xfrm>
            <a:off x="3505200" y="4572000"/>
            <a:ext cx="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6" name="Line 10">
            <a:extLst>
              <a:ext uri="{FF2B5EF4-FFF2-40B4-BE49-F238E27FC236}">
                <a16:creationId xmlns:a16="http://schemas.microsoft.com/office/drawing/2014/main" id="{2F2F8199-27A5-AF93-6854-7C0E9D549899}"/>
              </a:ext>
            </a:extLst>
          </p:cNvPr>
          <p:cNvSpPr>
            <a:spLocks noChangeShapeType="1"/>
          </p:cNvSpPr>
          <p:nvPr/>
        </p:nvSpPr>
        <p:spPr bwMode="auto">
          <a:xfrm>
            <a:off x="4267200" y="4572000"/>
            <a:ext cx="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7" name="Line 11">
            <a:extLst>
              <a:ext uri="{FF2B5EF4-FFF2-40B4-BE49-F238E27FC236}">
                <a16:creationId xmlns:a16="http://schemas.microsoft.com/office/drawing/2014/main" id="{66E51F7A-E1D5-A7C9-5562-FABA845D033E}"/>
              </a:ext>
            </a:extLst>
          </p:cNvPr>
          <p:cNvSpPr>
            <a:spLocks noChangeShapeType="1"/>
          </p:cNvSpPr>
          <p:nvPr/>
        </p:nvSpPr>
        <p:spPr bwMode="auto">
          <a:xfrm>
            <a:off x="5105400" y="4572000"/>
            <a:ext cx="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8" name="Line 12">
            <a:extLst>
              <a:ext uri="{FF2B5EF4-FFF2-40B4-BE49-F238E27FC236}">
                <a16:creationId xmlns:a16="http://schemas.microsoft.com/office/drawing/2014/main" id="{FDB8FBA0-BDB1-11C6-30D2-6DBD6129788D}"/>
              </a:ext>
            </a:extLst>
          </p:cNvPr>
          <p:cNvSpPr>
            <a:spLocks noChangeShapeType="1"/>
          </p:cNvSpPr>
          <p:nvPr/>
        </p:nvSpPr>
        <p:spPr bwMode="auto">
          <a:xfrm>
            <a:off x="5943600" y="4572000"/>
            <a:ext cx="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9" name="Text Box 13">
            <a:extLst>
              <a:ext uri="{FF2B5EF4-FFF2-40B4-BE49-F238E27FC236}">
                <a16:creationId xmlns:a16="http://schemas.microsoft.com/office/drawing/2014/main" id="{B11CA208-4D9A-F625-C9F2-373B09B2369B}"/>
              </a:ext>
            </a:extLst>
          </p:cNvPr>
          <p:cNvSpPr txBox="1">
            <a:spLocks noChangeArrowheads="1"/>
          </p:cNvSpPr>
          <p:nvPr/>
        </p:nvSpPr>
        <p:spPr bwMode="auto">
          <a:xfrm>
            <a:off x="7514867" y="939009"/>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dirty="0">
                <a:solidFill>
                  <a:srgbClr val="ED181E"/>
                </a:solidFill>
              </a:rPr>
              <a:t>DNA</a:t>
            </a:r>
          </a:p>
        </p:txBody>
      </p:sp>
      <p:sp>
        <p:nvSpPr>
          <p:cNvPr id="4110" name="Text Box 14">
            <a:extLst>
              <a:ext uri="{FF2B5EF4-FFF2-40B4-BE49-F238E27FC236}">
                <a16:creationId xmlns:a16="http://schemas.microsoft.com/office/drawing/2014/main" id="{A1F37C74-C15A-78AF-658E-75C1E031991B}"/>
              </a:ext>
            </a:extLst>
          </p:cNvPr>
          <p:cNvSpPr txBox="1">
            <a:spLocks noChangeArrowheads="1"/>
          </p:cNvSpPr>
          <p:nvPr/>
        </p:nvSpPr>
        <p:spPr bwMode="auto">
          <a:xfrm>
            <a:off x="4427970" y="1905000"/>
            <a:ext cx="1824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dirty="0">
                <a:solidFill>
                  <a:srgbClr val="00B0F0"/>
                </a:solidFill>
              </a:rPr>
              <a:t>Transcription</a:t>
            </a:r>
          </a:p>
        </p:txBody>
      </p:sp>
      <p:sp>
        <p:nvSpPr>
          <p:cNvPr id="4111" name="Text Box 15">
            <a:extLst>
              <a:ext uri="{FF2B5EF4-FFF2-40B4-BE49-F238E27FC236}">
                <a16:creationId xmlns:a16="http://schemas.microsoft.com/office/drawing/2014/main" id="{7834F4E6-D5F1-850A-2717-942288B6EE7C}"/>
              </a:ext>
            </a:extLst>
          </p:cNvPr>
          <p:cNvSpPr txBox="1">
            <a:spLocks noChangeArrowheads="1"/>
          </p:cNvSpPr>
          <p:nvPr/>
        </p:nvSpPr>
        <p:spPr bwMode="auto">
          <a:xfrm>
            <a:off x="4572001" y="3200400"/>
            <a:ext cx="1528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dirty="0">
                <a:solidFill>
                  <a:srgbClr val="00B0F0"/>
                </a:solidFill>
              </a:rPr>
              <a:t>decoded as</a:t>
            </a:r>
          </a:p>
        </p:txBody>
      </p:sp>
      <p:sp>
        <p:nvSpPr>
          <p:cNvPr id="4112" name="Text Box 16">
            <a:extLst>
              <a:ext uri="{FF2B5EF4-FFF2-40B4-BE49-F238E27FC236}">
                <a16:creationId xmlns:a16="http://schemas.microsoft.com/office/drawing/2014/main" id="{5F1125AB-4B96-003A-96F6-6923B50DBA9C}"/>
              </a:ext>
            </a:extLst>
          </p:cNvPr>
          <p:cNvSpPr txBox="1">
            <a:spLocks noChangeArrowheads="1"/>
          </p:cNvSpPr>
          <p:nvPr/>
        </p:nvSpPr>
        <p:spPr bwMode="auto">
          <a:xfrm>
            <a:off x="6461125" y="4708525"/>
            <a:ext cx="157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dirty="0">
                <a:solidFill>
                  <a:srgbClr val="00B0F0"/>
                </a:solidFill>
              </a:rPr>
              <a:t>Translation</a:t>
            </a:r>
          </a:p>
        </p:txBody>
      </p:sp>
      <p:sp>
        <p:nvSpPr>
          <p:cNvPr id="4113" name="Text Box 17">
            <a:extLst>
              <a:ext uri="{FF2B5EF4-FFF2-40B4-BE49-F238E27FC236}">
                <a16:creationId xmlns:a16="http://schemas.microsoft.com/office/drawing/2014/main" id="{7C1AD32D-3128-473B-9B46-01C5E051AE32}"/>
              </a:ext>
            </a:extLst>
          </p:cNvPr>
          <p:cNvSpPr txBox="1">
            <a:spLocks noChangeArrowheads="1"/>
          </p:cNvSpPr>
          <p:nvPr/>
        </p:nvSpPr>
        <p:spPr bwMode="auto">
          <a:xfrm>
            <a:off x="7498556" y="2519439"/>
            <a:ext cx="106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solidFill>
                  <a:srgbClr val="ED181E"/>
                </a:solidFill>
              </a:rPr>
              <a:t>mRNA</a:t>
            </a:r>
          </a:p>
        </p:txBody>
      </p:sp>
      <p:sp>
        <p:nvSpPr>
          <p:cNvPr id="4114" name="Text Box 18">
            <a:extLst>
              <a:ext uri="{FF2B5EF4-FFF2-40B4-BE49-F238E27FC236}">
                <a16:creationId xmlns:a16="http://schemas.microsoft.com/office/drawing/2014/main" id="{CE895F2C-546F-05C8-84B1-53FB52426BB4}"/>
              </a:ext>
            </a:extLst>
          </p:cNvPr>
          <p:cNvSpPr txBox="1">
            <a:spLocks noChangeArrowheads="1"/>
          </p:cNvSpPr>
          <p:nvPr/>
        </p:nvSpPr>
        <p:spPr bwMode="auto">
          <a:xfrm>
            <a:off x="7644897" y="5388629"/>
            <a:ext cx="14322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dirty="0">
                <a:solidFill>
                  <a:srgbClr val="ED181E"/>
                </a:solidFill>
              </a:rPr>
              <a:t>Protein</a:t>
            </a:r>
          </a:p>
        </p:txBody>
      </p:sp>
      <p:pic>
        <p:nvPicPr>
          <p:cNvPr id="19" name="Picture 18">
            <a:extLst>
              <a:ext uri="{FF2B5EF4-FFF2-40B4-BE49-F238E27FC236}">
                <a16:creationId xmlns:a16="http://schemas.microsoft.com/office/drawing/2014/main" id="{8990A730-9779-C523-7F48-F2D172FA504A}"/>
              </a:ext>
            </a:extLst>
          </p:cNvPr>
          <p:cNvPicPr>
            <a:picLocks noChangeAspect="1"/>
          </p:cNvPicPr>
          <p:nvPr/>
        </p:nvPicPr>
        <p:blipFill>
          <a:blip r:embed="rId2"/>
          <a:stretch>
            <a:fillRect/>
          </a:stretch>
        </p:blipFill>
        <p:spPr>
          <a:xfrm>
            <a:off x="9299830" y="0"/>
            <a:ext cx="2892170" cy="151655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0A48-897B-7366-C295-528B9E8627BB}"/>
              </a:ext>
            </a:extLst>
          </p:cNvPr>
          <p:cNvSpPr>
            <a:spLocks noGrp="1"/>
          </p:cNvSpPr>
          <p:nvPr>
            <p:ph type="title"/>
          </p:nvPr>
        </p:nvSpPr>
        <p:spPr>
          <a:xfrm>
            <a:off x="0" y="25774"/>
            <a:ext cx="11058832" cy="867844"/>
          </a:xfrm>
        </p:spPr>
        <p:txBody>
          <a:bodyPr/>
          <a:lstStyle/>
          <a:p>
            <a:r>
              <a:rPr lang="en-IN" b="1" dirty="0">
                <a:solidFill>
                  <a:schemeClr val="accent2"/>
                </a:solidFill>
              </a:rPr>
              <a:t>                                       </a:t>
            </a:r>
            <a:r>
              <a:rPr lang="en-IN" b="1" u="sng" dirty="0">
                <a:solidFill>
                  <a:schemeClr val="accent2"/>
                </a:solidFill>
              </a:rPr>
              <a:t>tRNA</a:t>
            </a:r>
          </a:p>
        </p:txBody>
      </p:sp>
      <p:sp>
        <p:nvSpPr>
          <p:cNvPr id="3" name="Content Placeholder 2">
            <a:extLst>
              <a:ext uri="{FF2B5EF4-FFF2-40B4-BE49-F238E27FC236}">
                <a16:creationId xmlns:a16="http://schemas.microsoft.com/office/drawing/2014/main" id="{A304248B-BB16-F662-5AD5-5124E5A54968}"/>
              </a:ext>
            </a:extLst>
          </p:cNvPr>
          <p:cNvSpPr>
            <a:spLocks noGrp="1"/>
          </p:cNvSpPr>
          <p:nvPr>
            <p:ph idx="1"/>
          </p:nvPr>
        </p:nvSpPr>
        <p:spPr>
          <a:xfrm>
            <a:off x="58323" y="1007918"/>
            <a:ext cx="11000509" cy="5850082"/>
          </a:xfrm>
        </p:spPr>
        <p:txBody>
          <a:bodyPr/>
          <a:lstStyle/>
          <a:p>
            <a:r>
              <a:rPr lang="en-US" dirty="0"/>
              <a:t> tRNA is an adapter molecule. On one hand, it reads the                    genetic code and on the other hand, it binds to specific amino acids.</a:t>
            </a:r>
          </a:p>
          <a:p>
            <a:r>
              <a:rPr kumimoji="0" lang="en-US" sz="2800" strike="noStrike" cap="none" normalizeH="0" baseline="0" dirty="0">
                <a:ln>
                  <a:noFill/>
                </a:ln>
                <a:effectLst/>
                <a:latin typeface="Calibri "/>
                <a:ea typeface="Times New Roman" pitchFamily="18" charset="0"/>
                <a:cs typeface="Arial" pitchFamily="34" charset="0"/>
              </a:rPr>
              <a:t> Transfer RNA (tRNA) carries amino acids from the cytoplasm to the ribosome.</a:t>
            </a:r>
            <a:endParaRPr kumimoji="0" lang="en-US" sz="2800" strike="noStrike" cap="none" normalizeH="0" baseline="0" dirty="0">
              <a:ln>
                <a:noFill/>
              </a:ln>
              <a:effectLst/>
              <a:latin typeface="Calibri "/>
              <a:cs typeface="Arial" pitchFamily="34" charset="0"/>
            </a:endParaRPr>
          </a:p>
          <a:p>
            <a:r>
              <a:rPr lang="en-US" dirty="0"/>
              <a:t> tRNA has an anticodon loop that has bases complementary to the mRNA code and an amino acid acceptor end where it binds to the corresponding amino acid.</a:t>
            </a:r>
          </a:p>
          <a:p>
            <a:r>
              <a:rPr lang="en-US" dirty="0"/>
              <a:t>  Initiation tRNA − This tRNA is essential for initiation of translation and has AUG in anticodon loop and Met in amino acid acceptor end. </a:t>
            </a:r>
          </a:p>
          <a:p>
            <a:r>
              <a:rPr lang="en-US" dirty="0"/>
              <a:t> There are no tRNAs for stop codons.</a:t>
            </a:r>
            <a:endParaRPr lang="en-IN" dirty="0"/>
          </a:p>
        </p:txBody>
      </p:sp>
      <p:pic>
        <p:nvPicPr>
          <p:cNvPr id="4" name="Picture 3">
            <a:extLst>
              <a:ext uri="{FF2B5EF4-FFF2-40B4-BE49-F238E27FC236}">
                <a16:creationId xmlns:a16="http://schemas.microsoft.com/office/drawing/2014/main" id="{8015A769-BE61-00B7-32EA-9426228BFAB7}"/>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112150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B16D-B7A9-9699-2E9D-FA2DFFA97D13}"/>
              </a:ext>
            </a:extLst>
          </p:cNvPr>
          <p:cNvSpPr>
            <a:spLocks noGrp="1"/>
          </p:cNvSpPr>
          <p:nvPr>
            <p:ph type="title"/>
          </p:nvPr>
        </p:nvSpPr>
        <p:spPr>
          <a:xfrm>
            <a:off x="1271337" y="1516557"/>
            <a:ext cx="10515600" cy="1325563"/>
          </a:xfrm>
        </p:spPr>
        <p:txBody>
          <a:bodyPr/>
          <a:lstStyle/>
          <a:p>
            <a:r>
              <a:rPr lang="en-IN" dirty="0"/>
              <a:t>           </a:t>
            </a:r>
            <a:r>
              <a:rPr lang="en-IN" b="1" u="sng" dirty="0"/>
              <a:t>PROTEIN SYNTHESIS</a:t>
            </a:r>
          </a:p>
        </p:txBody>
      </p:sp>
      <p:pic>
        <p:nvPicPr>
          <p:cNvPr id="4" name="Picture 3">
            <a:extLst>
              <a:ext uri="{FF2B5EF4-FFF2-40B4-BE49-F238E27FC236}">
                <a16:creationId xmlns:a16="http://schemas.microsoft.com/office/drawing/2014/main" id="{DF9EE542-B207-681A-7DAC-16166BD9BFF3}"/>
              </a:ext>
            </a:extLst>
          </p:cNvPr>
          <p:cNvPicPr>
            <a:picLocks noChangeAspect="1"/>
          </p:cNvPicPr>
          <p:nvPr/>
        </p:nvPicPr>
        <p:blipFill>
          <a:blip r:embed="rId2"/>
          <a:stretch>
            <a:fillRect/>
          </a:stretch>
        </p:blipFill>
        <p:spPr>
          <a:xfrm>
            <a:off x="9299830" y="0"/>
            <a:ext cx="2892170" cy="1516557"/>
          </a:xfrm>
          <a:prstGeom prst="rect">
            <a:avLst/>
          </a:prstGeom>
        </p:spPr>
      </p:pic>
      <p:pic>
        <p:nvPicPr>
          <p:cNvPr id="5" name="Picture 4">
            <a:extLst>
              <a:ext uri="{FF2B5EF4-FFF2-40B4-BE49-F238E27FC236}">
                <a16:creationId xmlns:a16="http://schemas.microsoft.com/office/drawing/2014/main" id="{4654B6A0-31D4-3CE3-0EFF-5746D31038EB}"/>
              </a:ext>
            </a:extLst>
          </p:cNvPr>
          <p:cNvPicPr>
            <a:picLocks noChangeAspect="1"/>
          </p:cNvPicPr>
          <p:nvPr/>
        </p:nvPicPr>
        <p:blipFill>
          <a:blip r:embed="rId3"/>
          <a:stretch>
            <a:fillRect/>
          </a:stretch>
        </p:blipFill>
        <p:spPr>
          <a:xfrm>
            <a:off x="2134633" y="2612972"/>
            <a:ext cx="5759117" cy="2659645"/>
          </a:xfrm>
          <a:prstGeom prst="rect">
            <a:avLst/>
          </a:prstGeom>
        </p:spPr>
      </p:pic>
    </p:spTree>
    <p:extLst>
      <p:ext uri="{BB962C8B-B14F-4D97-AF65-F5344CB8AC3E}">
        <p14:creationId xmlns:p14="http://schemas.microsoft.com/office/powerpoint/2010/main" val="53107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3576D73-E4EA-8DF5-A5D3-DD5E3A75514C}"/>
              </a:ext>
            </a:extLst>
          </p:cNvPr>
          <p:cNvPicPr>
            <a:picLocks noGrp="1" noChangeAspect="1"/>
          </p:cNvPicPr>
          <p:nvPr>
            <p:ph idx="1"/>
          </p:nvPr>
        </p:nvPicPr>
        <p:blipFill>
          <a:blip r:embed="rId2"/>
          <a:stretch>
            <a:fillRect/>
          </a:stretch>
        </p:blipFill>
        <p:spPr>
          <a:xfrm>
            <a:off x="1148110" y="1055069"/>
            <a:ext cx="4587638" cy="2187130"/>
          </a:xfrm>
          <a:prstGeom prst="rect">
            <a:avLst/>
          </a:prstGeom>
        </p:spPr>
      </p:pic>
      <p:pic>
        <p:nvPicPr>
          <p:cNvPr id="12" name="Picture 11">
            <a:extLst>
              <a:ext uri="{FF2B5EF4-FFF2-40B4-BE49-F238E27FC236}">
                <a16:creationId xmlns:a16="http://schemas.microsoft.com/office/drawing/2014/main" id="{9ED7761E-1447-C728-3B7E-981014CE2733}"/>
              </a:ext>
            </a:extLst>
          </p:cNvPr>
          <p:cNvPicPr>
            <a:picLocks noChangeAspect="1"/>
          </p:cNvPicPr>
          <p:nvPr/>
        </p:nvPicPr>
        <p:blipFill>
          <a:blip r:embed="rId3"/>
          <a:stretch>
            <a:fillRect/>
          </a:stretch>
        </p:blipFill>
        <p:spPr>
          <a:xfrm>
            <a:off x="6456254" y="3242199"/>
            <a:ext cx="5104367" cy="3085870"/>
          </a:xfrm>
          <a:prstGeom prst="rect">
            <a:avLst/>
          </a:prstGeom>
        </p:spPr>
      </p:pic>
      <p:pic>
        <p:nvPicPr>
          <p:cNvPr id="7" name="Picture 6">
            <a:extLst>
              <a:ext uri="{FF2B5EF4-FFF2-40B4-BE49-F238E27FC236}">
                <a16:creationId xmlns:a16="http://schemas.microsoft.com/office/drawing/2014/main" id="{DBA24A47-2606-E6E2-4B44-946EA443F7C5}"/>
              </a:ext>
            </a:extLst>
          </p:cNvPr>
          <p:cNvPicPr>
            <a:picLocks noChangeAspect="1"/>
          </p:cNvPicPr>
          <p:nvPr/>
        </p:nvPicPr>
        <p:blipFill>
          <a:blip r:embed="rId4"/>
          <a:stretch>
            <a:fillRect/>
          </a:stretch>
        </p:blipFill>
        <p:spPr>
          <a:xfrm>
            <a:off x="9299830" y="0"/>
            <a:ext cx="2892170" cy="1516557"/>
          </a:xfrm>
          <a:prstGeom prst="rect">
            <a:avLst/>
          </a:prstGeom>
        </p:spPr>
      </p:pic>
    </p:spTree>
    <p:extLst>
      <p:ext uri="{BB962C8B-B14F-4D97-AF65-F5344CB8AC3E}">
        <p14:creationId xmlns:p14="http://schemas.microsoft.com/office/powerpoint/2010/main" val="2345531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ECCF7DD-02B3-37D6-34CD-323BA23C5A85}"/>
              </a:ext>
            </a:extLst>
          </p:cNvPr>
          <p:cNvSpPr>
            <a:spLocks noGrp="1" noChangeArrowheads="1"/>
          </p:cNvSpPr>
          <p:nvPr>
            <p:ph type="title"/>
          </p:nvPr>
        </p:nvSpPr>
        <p:spPr>
          <a:xfrm>
            <a:off x="0" y="0"/>
            <a:ext cx="10532918" cy="1285443"/>
          </a:xfrm>
        </p:spPr>
        <p:txBody>
          <a:bodyPr/>
          <a:lstStyle/>
          <a:p>
            <a:pPr eaLnBrk="1" hangingPunct="1"/>
            <a:r>
              <a:rPr lang="en-US" altLang="en-US" b="1" u="sng" dirty="0">
                <a:solidFill>
                  <a:schemeClr val="accent2"/>
                </a:solidFill>
              </a:rPr>
              <a:t>Ribosome</a:t>
            </a:r>
          </a:p>
        </p:txBody>
      </p:sp>
      <p:sp>
        <p:nvSpPr>
          <p:cNvPr id="9219" name="Rectangle 3">
            <a:extLst>
              <a:ext uri="{FF2B5EF4-FFF2-40B4-BE49-F238E27FC236}">
                <a16:creationId xmlns:a16="http://schemas.microsoft.com/office/drawing/2014/main" id="{E561C5CD-0870-B823-EEB5-A56FC87E4D06}"/>
              </a:ext>
            </a:extLst>
          </p:cNvPr>
          <p:cNvSpPr>
            <a:spLocks noGrp="1" noChangeArrowheads="1"/>
          </p:cNvSpPr>
          <p:nvPr>
            <p:ph type="body" idx="1"/>
          </p:nvPr>
        </p:nvSpPr>
        <p:spPr>
          <a:xfrm>
            <a:off x="142010" y="1139825"/>
            <a:ext cx="10515600" cy="4351338"/>
          </a:xfrm>
        </p:spPr>
        <p:txBody>
          <a:bodyPr/>
          <a:lstStyle/>
          <a:p>
            <a:pPr eaLnBrk="1" hangingPunct="1"/>
            <a:r>
              <a:rPr lang="en-US" altLang="en-US" dirty="0"/>
              <a:t>Very small particles that are key components in protein synthesis</a:t>
            </a:r>
          </a:p>
          <a:p>
            <a:r>
              <a:rPr lang="en-US" altLang="en-US" dirty="0"/>
              <a:t>Are found as subunits in the cytoplasm and attached to ER. </a:t>
            </a:r>
          </a:p>
          <a:p>
            <a:r>
              <a:rPr lang="en-US" b="0" i="0" dirty="0">
                <a:solidFill>
                  <a:srgbClr val="222222"/>
                </a:solidFill>
                <a:effectLst/>
              </a:rPr>
              <a:t>One subunit is larger one while the other one is smaller in size.</a:t>
            </a:r>
          </a:p>
          <a:p>
            <a:r>
              <a:rPr lang="en-US" b="0" i="0" dirty="0">
                <a:solidFill>
                  <a:srgbClr val="222222"/>
                </a:solidFill>
                <a:effectLst/>
              </a:rPr>
              <a:t>Chemically they are a combination of </a:t>
            </a:r>
            <a:r>
              <a:rPr lang="en-US" dirty="0"/>
              <a:t>ribonucleic acid </a:t>
            </a:r>
            <a:r>
              <a:rPr lang="en-US" b="0" i="0" dirty="0">
                <a:solidFill>
                  <a:srgbClr val="222222"/>
                </a:solidFill>
                <a:effectLst/>
              </a:rPr>
              <a:t>with proteins</a:t>
            </a:r>
            <a:endParaRPr lang="en-US" dirty="0">
              <a:solidFill>
                <a:srgbClr val="222222"/>
              </a:solidFill>
            </a:endParaRPr>
          </a:p>
          <a:p>
            <a:r>
              <a:rPr lang="en-US" altLang="en-US" dirty="0"/>
              <a:t>They assemble on the mRNA when translation begins.</a:t>
            </a:r>
            <a:r>
              <a:rPr lang="en-US" b="0" i="0" dirty="0">
                <a:solidFill>
                  <a:srgbClr val="111111"/>
                </a:solidFill>
                <a:effectLst/>
              </a:rPr>
              <a:t> Bind to mRNA and help to initiate translation</a:t>
            </a:r>
          </a:p>
          <a:p>
            <a:pPr eaLnBrk="1" hangingPunct="1"/>
            <a:endParaRPr lang="en-US" altLang="en-US" dirty="0">
              <a:solidFill>
                <a:srgbClr val="ED181E"/>
              </a:solidFill>
            </a:endParaRPr>
          </a:p>
          <a:p>
            <a:pPr eaLnBrk="1" hangingPunct="1"/>
            <a:endParaRPr lang="en-US" altLang="en-US" dirty="0">
              <a:solidFill>
                <a:srgbClr val="ED181E"/>
              </a:solidFill>
            </a:endParaRPr>
          </a:p>
        </p:txBody>
      </p:sp>
      <p:pic>
        <p:nvPicPr>
          <p:cNvPr id="3" name="Picture 2">
            <a:extLst>
              <a:ext uri="{FF2B5EF4-FFF2-40B4-BE49-F238E27FC236}">
                <a16:creationId xmlns:a16="http://schemas.microsoft.com/office/drawing/2014/main" id="{D0DFDB0E-EDBB-78FF-DCCD-9314F9A01C1A}"/>
              </a:ext>
            </a:extLst>
          </p:cNvPr>
          <p:cNvPicPr>
            <a:picLocks noChangeAspect="1"/>
          </p:cNvPicPr>
          <p:nvPr/>
        </p:nvPicPr>
        <p:blipFill>
          <a:blip r:embed="rId2"/>
          <a:stretch>
            <a:fillRect/>
          </a:stretch>
        </p:blipFill>
        <p:spPr>
          <a:xfrm>
            <a:off x="5191990" y="3714477"/>
            <a:ext cx="3924640" cy="3143523"/>
          </a:xfrm>
          <a:prstGeom prst="rect">
            <a:avLst/>
          </a:prstGeom>
        </p:spPr>
      </p:pic>
      <p:pic>
        <p:nvPicPr>
          <p:cNvPr id="5" name="Picture 4">
            <a:extLst>
              <a:ext uri="{FF2B5EF4-FFF2-40B4-BE49-F238E27FC236}">
                <a16:creationId xmlns:a16="http://schemas.microsoft.com/office/drawing/2014/main" id="{94F81047-07D2-3E20-4734-8F9EC77940FD}"/>
              </a:ext>
            </a:extLst>
          </p:cNvPr>
          <p:cNvPicPr>
            <a:picLocks noChangeAspect="1"/>
          </p:cNvPicPr>
          <p:nvPr/>
        </p:nvPicPr>
        <p:blipFill>
          <a:blip r:embed="rId3"/>
          <a:stretch>
            <a:fillRect/>
          </a:stretch>
        </p:blipFill>
        <p:spPr>
          <a:xfrm>
            <a:off x="9829800" y="94881"/>
            <a:ext cx="2286001" cy="11987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29681A7-A0D2-83C9-897D-71DDDCD54405}"/>
              </a:ext>
            </a:extLst>
          </p:cNvPr>
          <p:cNvSpPr>
            <a:spLocks noGrp="1" noChangeArrowheads="1"/>
          </p:cNvSpPr>
          <p:nvPr>
            <p:ph type="title"/>
          </p:nvPr>
        </p:nvSpPr>
        <p:spPr/>
        <p:txBody>
          <a:bodyPr/>
          <a:lstStyle/>
          <a:p>
            <a:pPr eaLnBrk="1" hangingPunct="1"/>
            <a:r>
              <a:rPr lang="en-US" altLang="en-US" sz="4000" b="1" u="sng" dirty="0">
                <a:solidFill>
                  <a:schemeClr val="accent2"/>
                </a:solidFill>
              </a:rPr>
              <a:t>How Translation Works</a:t>
            </a:r>
            <a:br>
              <a:rPr lang="en-US" altLang="en-US" sz="4000" dirty="0"/>
            </a:br>
            <a:endParaRPr lang="en-US" altLang="en-US" sz="4000" dirty="0"/>
          </a:p>
        </p:txBody>
      </p:sp>
      <p:sp>
        <p:nvSpPr>
          <p:cNvPr id="16387" name="Rectangle 3">
            <a:extLst>
              <a:ext uri="{FF2B5EF4-FFF2-40B4-BE49-F238E27FC236}">
                <a16:creationId xmlns:a16="http://schemas.microsoft.com/office/drawing/2014/main" id="{F9BDDED6-7DB1-C548-2199-B0BC5FFCA668}"/>
              </a:ext>
            </a:extLst>
          </p:cNvPr>
          <p:cNvSpPr>
            <a:spLocks noGrp="1" noChangeArrowheads="1"/>
          </p:cNvSpPr>
          <p:nvPr>
            <p:ph type="body" idx="1"/>
          </p:nvPr>
        </p:nvSpPr>
        <p:spPr>
          <a:xfrm>
            <a:off x="103909" y="1381991"/>
            <a:ext cx="11249891" cy="4794972"/>
          </a:xfrm>
        </p:spPr>
        <p:txBody>
          <a:bodyPr/>
          <a:lstStyle/>
          <a:p>
            <a:pPr lvl="1" eaLnBrk="1" hangingPunct="1"/>
            <a:r>
              <a:rPr lang="en-US" altLang="en-US" sz="2800" dirty="0"/>
              <a:t>tRNA becomes charged by picking up an amino acid. </a:t>
            </a:r>
          </a:p>
          <a:p>
            <a:pPr lvl="1" eaLnBrk="1" hangingPunct="1"/>
            <a:r>
              <a:rPr lang="en-US" altLang="en-US" sz="2800" dirty="0"/>
              <a:t>This is done by the enzyme “amino-acyl tRNA synthetase.</a:t>
            </a:r>
          </a:p>
          <a:p>
            <a:pPr lvl="3">
              <a:buFont typeface="Courier New" panose="02070309020205020404" pitchFamily="49" charset="0"/>
              <a:buChar char="o"/>
            </a:pPr>
            <a:r>
              <a:rPr lang="en-US" altLang="en-US" sz="2800" dirty="0"/>
              <a:t> One synthetase for each amino acid</a:t>
            </a:r>
          </a:p>
          <a:p>
            <a:pPr lvl="3">
              <a:buFont typeface="Courier New" panose="02070309020205020404" pitchFamily="49" charset="0"/>
              <a:buChar char="o"/>
            </a:pPr>
            <a:r>
              <a:rPr lang="en-US" altLang="en-US" sz="2800" dirty="0"/>
              <a:t> A single synthetase may recognize multiple tRNAs</a:t>
            </a:r>
          </a:p>
          <a:p>
            <a:pPr lvl="3">
              <a:buNone/>
            </a:pPr>
            <a:r>
              <a:rPr lang="en-US" altLang="en-US" sz="2800" dirty="0"/>
              <a:t>	for the same amino acid</a:t>
            </a:r>
          </a:p>
          <a:p>
            <a:pPr lvl="1" eaLnBrk="1" hangingPunct="1"/>
            <a:endParaRPr lang="en-US" altLang="en-US" sz="2800" dirty="0"/>
          </a:p>
          <a:p>
            <a:pPr lvl="1" eaLnBrk="1" hangingPunct="1"/>
            <a:r>
              <a:rPr lang="en-US" altLang="en-US" sz="2800" dirty="0"/>
              <a:t>5’ end of mRNA comes together with 2 ribosome subunits:</a:t>
            </a:r>
          </a:p>
          <a:p>
            <a:pPr eaLnBrk="1" hangingPunct="1"/>
            <a:endParaRPr lang="en-US" altLang="en-US" dirty="0"/>
          </a:p>
        </p:txBody>
      </p:sp>
      <p:pic>
        <p:nvPicPr>
          <p:cNvPr id="4" name="Picture 3">
            <a:extLst>
              <a:ext uri="{FF2B5EF4-FFF2-40B4-BE49-F238E27FC236}">
                <a16:creationId xmlns:a16="http://schemas.microsoft.com/office/drawing/2014/main" id="{64D50955-0616-7ABE-E824-2FC4FB952E13}"/>
              </a:ext>
            </a:extLst>
          </p:cNvPr>
          <p:cNvPicPr>
            <a:picLocks noChangeAspect="1"/>
          </p:cNvPicPr>
          <p:nvPr/>
        </p:nvPicPr>
        <p:blipFill>
          <a:blip r:embed="rId2"/>
          <a:stretch>
            <a:fillRect/>
          </a:stretch>
        </p:blipFill>
        <p:spPr>
          <a:xfrm>
            <a:off x="9299830" y="0"/>
            <a:ext cx="2892170" cy="151655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D078B1F-3FE6-E5CD-F5EE-C8DE0ED1E833}"/>
              </a:ext>
            </a:extLst>
          </p:cNvPr>
          <p:cNvSpPr>
            <a:spLocks noGrp="1" noChangeArrowheads="1"/>
          </p:cNvSpPr>
          <p:nvPr>
            <p:ph type="title"/>
          </p:nvPr>
        </p:nvSpPr>
        <p:spPr/>
        <p:txBody>
          <a:bodyPr/>
          <a:lstStyle/>
          <a:p>
            <a:pPr eaLnBrk="1" hangingPunct="1"/>
            <a:r>
              <a:rPr lang="en-US" altLang="en-US" b="1" u="sng" dirty="0">
                <a:solidFill>
                  <a:schemeClr val="accent2"/>
                </a:solidFill>
              </a:rPr>
              <a:t>Steps in Translation</a:t>
            </a:r>
          </a:p>
        </p:txBody>
      </p:sp>
      <p:sp>
        <p:nvSpPr>
          <p:cNvPr id="19459" name="Rectangle 3">
            <a:extLst>
              <a:ext uri="{FF2B5EF4-FFF2-40B4-BE49-F238E27FC236}">
                <a16:creationId xmlns:a16="http://schemas.microsoft.com/office/drawing/2014/main" id="{DFBD253C-6389-60A4-E5F9-09EFEE9B4024}"/>
              </a:ext>
            </a:extLst>
          </p:cNvPr>
          <p:cNvSpPr>
            <a:spLocks noGrp="1" noChangeArrowheads="1"/>
          </p:cNvSpPr>
          <p:nvPr>
            <p:ph type="body" idx="1"/>
          </p:nvPr>
        </p:nvSpPr>
        <p:spPr/>
        <p:txBody>
          <a:bodyPr/>
          <a:lstStyle/>
          <a:p>
            <a:pPr eaLnBrk="1" hangingPunct="1"/>
            <a:r>
              <a:rPr lang="en-US" altLang="en-US" dirty="0"/>
              <a:t>Once the tRNA is charged, translation can begin</a:t>
            </a:r>
          </a:p>
          <a:p>
            <a:pPr eaLnBrk="1" hangingPunct="1"/>
            <a:r>
              <a:rPr lang="en-US" altLang="en-US" dirty="0"/>
              <a:t>It will occur in 3 steps:</a:t>
            </a:r>
          </a:p>
          <a:p>
            <a:pPr lvl="1" eaLnBrk="1" hangingPunct="1">
              <a:buFont typeface="Courier New" panose="02070309020205020404" pitchFamily="49" charset="0"/>
              <a:buChar char="o"/>
            </a:pPr>
            <a:r>
              <a:rPr lang="en-US" altLang="en-US" sz="2800" dirty="0"/>
              <a:t> Initiation</a:t>
            </a:r>
          </a:p>
          <a:p>
            <a:pPr lvl="1" eaLnBrk="1" hangingPunct="1">
              <a:buFont typeface="Courier New" panose="02070309020205020404" pitchFamily="49" charset="0"/>
              <a:buChar char="o"/>
            </a:pPr>
            <a:r>
              <a:rPr lang="en-US" altLang="en-US" sz="2800" dirty="0"/>
              <a:t> Elongation</a:t>
            </a:r>
          </a:p>
          <a:p>
            <a:pPr lvl="1" eaLnBrk="1" hangingPunct="1">
              <a:buFont typeface="Courier New" panose="02070309020205020404" pitchFamily="49" charset="0"/>
              <a:buChar char="o"/>
            </a:pPr>
            <a:r>
              <a:rPr lang="en-US" altLang="en-US" sz="2800" dirty="0"/>
              <a:t> Termination</a:t>
            </a:r>
          </a:p>
          <a:p>
            <a:pPr eaLnBrk="1" hangingPunct="1"/>
            <a:endParaRPr lang="en-US" altLang="en-US" dirty="0"/>
          </a:p>
        </p:txBody>
      </p:sp>
      <p:pic>
        <p:nvPicPr>
          <p:cNvPr id="3" name="Picture 2">
            <a:extLst>
              <a:ext uri="{FF2B5EF4-FFF2-40B4-BE49-F238E27FC236}">
                <a16:creationId xmlns:a16="http://schemas.microsoft.com/office/drawing/2014/main" id="{DA63EDF3-80A1-98E5-EEA3-5C1CD157D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212" y="2730968"/>
            <a:ext cx="6167955" cy="3445995"/>
          </a:xfrm>
          <a:prstGeom prst="rect">
            <a:avLst/>
          </a:prstGeom>
        </p:spPr>
      </p:pic>
      <p:pic>
        <p:nvPicPr>
          <p:cNvPr id="5" name="Picture 4">
            <a:extLst>
              <a:ext uri="{FF2B5EF4-FFF2-40B4-BE49-F238E27FC236}">
                <a16:creationId xmlns:a16="http://schemas.microsoft.com/office/drawing/2014/main" id="{76635E29-57F7-E5CC-2297-F0F6D0713717}"/>
              </a:ext>
            </a:extLst>
          </p:cNvPr>
          <p:cNvPicPr>
            <a:picLocks noChangeAspect="1"/>
          </p:cNvPicPr>
          <p:nvPr/>
        </p:nvPicPr>
        <p:blipFill>
          <a:blip r:embed="rId3"/>
          <a:stretch>
            <a:fillRect/>
          </a:stretch>
        </p:blipFill>
        <p:spPr>
          <a:xfrm>
            <a:off x="9299830" y="0"/>
            <a:ext cx="2892170" cy="151655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B1090-6AB1-9C86-32F9-9E9C1B6F8FA4}"/>
              </a:ext>
            </a:extLst>
          </p:cNvPr>
          <p:cNvSpPr>
            <a:spLocks noGrp="1"/>
          </p:cNvSpPr>
          <p:nvPr>
            <p:ph idx="1"/>
          </p:nvPr>
        </p:nvSpPr>
        <p:spPr>
          <a:xfrm>
            <a:off x="108155" y="147484"/>
            <a:ext cx="11245645" cy="6862916"/>
          </a:xfrm>
        </p:spPr>
        <p:txBody>
          <a:bodyPr>
            <a:normAutofit fontScale="92500"/>
          </a:bodyPr>
          <a:lstStyle/>
          <a:p>
            <a:r>
              <a:rPr lang="en-IN" dirty="0"/>
              <a:t>Initiation :</a:t>
            </a:r>
          </a:p>
          <a:p>
            <a:pPr marL="0" indent="0">
              <a:buNone/>
            </a:pPr>
            <a:r>
              <a:rPr lang="en-IN" dirty="0"/>
              <a:t>-&gt;  Protein synthesis starts when a charged tRNA reaches at the                        region of mRNA. This mRNA provide as a site or template by                      associating with ribosome.</a:t>
            </a:r>
          </a:p>
          <a:p>
            <a:pPr marL="0" indent="0">
              <a:buNone/>
            </a:pPr>
            <a:r>
              <a:rPr lang="en-US" dirty="0"/>
              <a:t>-&gt; Initiator tRNA recognizes the start codon</a:t>
            </a:r>
            <a:endParaRPr lang="en-IN" dirty="0"/>
          </a:p>
          <a:p>
            <a:pPr marL="0" indent="0">
              <a:buNone/>
            </a:pPr>
            <a:r>
              <a:rPr lang="en-IN" dirty="0"/>
              <a:t>-&gt; Initiation factors also helps in this process.</a:t>
            </a:r>
          </a:p>
          <a:p>
            <a:pPr marL="0" indent="0">
              <a:buNone/>
            </a:pPr>
            <a:r>
              <a:rPr lang="en-US" dirty="0"/>
              <a:t>-&gt; Then t-RNA-amino acid complexes bind to their corresponding codon on the mRNA and base pairing occurs between codon on mRNA and tRNA anticodon.</a:t>
            </a:r>
            <a:endParaRPr lang="en-IN" dirty="0"/>
          </a:p>
          <a:p>
            <a:r>
              <a:rPr lang="en-IN" dirty="0"/>
              <a:t>Elongation :</a:t>
            </a:r>
          </a:p>
          <a:p>
            <a:pPr marL="0" indent="0">
              <a:buNone/>
            </a:pPr>
            <a:r>
              <a:rPr lang="en-IN" dirty="0"/>
              <a:t> -&gt; When a second transfer RNA carrying amino acid reaches at the site it moves 3 steps forward until the amino acids are arranged in the form of a chain. The adjacent amino acids are connected to each other by peptide bonding.</a:t>
            </a:r>
          </a:p>
          <a:p>
            <a:pPr marL="0" indent="0">
              <a:buNone/>
            </a:pPr>
            <a:r>
              <a:rPr lang="en-IN" dirty="0"/>
              <a:t>-&gt; i.e. </a:t>
            </a:r>
            <a:r>
              <a:rPr lang="en-US" dirty="0"/>
              <a:t>tRNA moves from codon to codon on the mRNA and amino acids are added one by one.</a:t>
            </a:r>
            <a:endParaRPr lang="en-IN" dirty="0"/>
          </a:p>
          <a:p>
            <a:pPr marL="0" indent="0">
              <a:buNone/>
            </a:pPr>
            <a:r>
              <a:rPr lang="en-IN" dirty="0"/>
              <a:t>-&gt; The enzyme peptidyl transferase helps for this.</a:t>
            </a:r>
          </a:p>
        </p:txBody>
      </p:sp>
      <p:pic>
        <p:nvPicPr>
          <p:cNvPr id="4" name="Picture 3">
            <a:extLst>
              <a:ext uri="{FF2B5EF4-FFF2-40B4-BE49-F238E27FC236}">
                <a16:creationId xmlns:a16="http://schemas.microsoft.com/office/drawing/2014/main" id="{DD17F468-F720-7908-A742-D046AB78A7C9}"/>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2430555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CE0DE4-9576-CEB2-E51E-72BC11102C65}"/>
              </a:ext>
            </a:extLst>
          </p:cNvPr>
          <p:cNvSpPr>
            <a:spLocks noGrp="1"/>
          </p:cNvSpPr>
          <p:nvPr>
            <p:ph idx="1"/>
          </p:nvPr>
        </p:nvSpPr>
        <p:spPr>
          <a:xfrm>
            <a:off x="117987" y="245806"/>
            <a:ext cx="11235813" cy="5931157"/>
          </a:xfrm>
        </p:spPr>
        <p:txBody>
          <a:bodyPr/>
          <a:lstStyle/>
          <a:p>
            <a:r>
              <a:rPr lang="en-IN" dirty="0"/>
              <a:t>Termination : </a:t>
            </a:r>
          </a:p>
          <a:p>
            <a:pPr marL="0" indent="0">
              <a:buNone/>
            </a:pPr>
            <a:r>
              <a:rPr lang="en-IN" dirty="0"/>
              <a:t>-&gt; The process  of elongation continues until it reaches the                     terminator region where the termination factors are seen.</a:t>
            </a:r>
          </a:p>
          <a:p>
            <a:pPr marL="0" indent="0">
              <a:buNone/>
            </a:pPr>
            <a:r>
              <a:rPr lang="en-IN" dirty="0"/>
              <a:t>-&gt; Termination of translation is triggered by stop codons.</a:t>
            </a:r>
          </a:p>
          <a:p>
            <a:pPr marL="0" indent="0">
              <a:buNone/>
            </a:pPr>
            <a:r>
              <a:rPr lang="en-IN" dirty="0"/>
              <a:t>- &gt;When the stop codon is reached </a:t>
            </a:r>
          </a:p>
          <a:p>
            <a:pPr>
              <a:buFont typeface="Courier New" panose="02070309020205020404" pitchFamily="49" charset="0"/>
              <a:buChar char="o"/>
            </a:pPr>
            <a:r>
              <a:rPr lang="en-IN" dirty="0"/>
              <a:t>    a protein chain is released and</a:t>
            </a:r>
          </a:p>
          <a:p>
            <a:pPr>
              <a:buFont typeface="Courier New" panose="02070309020205020404" pitchFamily="49" charset="0"/>
              <a:buChar char="o"/>
            </a:pPr>
            <a:r>
              <a:rPr lang="en-IN" dirty="0"/>
              <a:t>    ribosome split into its sub units.</a:t>
            </a:r>
          </a:p>
        </p:txBody>
      </p:sp>
      <p:pic>
        <p:nvPicPr>
          <p:cNvPr id="4" name="Picture 3">
            <a:extLst>
              <a:ext uri="{FF2B5EF4-FFF2-40B4-BE49-F238E27FC236}">
                <a16:creationId xmlns:a16="http://schemas.microsoft.com/office/drawing/2014/main" id="{CA941FF2-E593-A47C-47E7-8CAACDA5A1BA}"/>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3104552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2D76F-7084-D6E9-A7D3-87475874EF09}"/>
              </a:ext>
            </a:extLst>
          </p:cNvPr>
          <p:cNvSpPr>
            <a:spLocks noGrp="1"/>
          </p:cNvSpPr>
          <p:nvPr>
            <p:ph idx="1"/>
          </p:nvPr>
        </p:nvSpPr>
        <p:spPr>
          <a:xfrm>
            <a:off x="838200" y="370898"/>
            <a:ext cx="10515600" cy="4351338"/>
          </a:xfrm>
        </p:spPr>
        <p:txBody>
          <a:bodyPr/>
          <a:lstStyle/>
          <a:p>
            <a:r>
              <a:rPr lang="en-IN" dirty="0"/>
              <a:t>PYTHON CODE</a:t>
            </a:r>
          </a:p>
          <a:p>
            <a:pPr marL="0" indent="0">
              <a:buNone/>
            </a:pPr>
            <a:endParaRPr lang="en-IN" sz="1200"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3CD1A925-50FA-C25E-55D0-841428174261}"/>
              </a:ext>
            </a:extLst>
          </p:cNvPr>
          <p:cNvPicPr>
            <a:picLocks noChangeAspect="1"/>
          </p:cNvPicPr>
          <p:nvPr/>
        </p:nvPicPr>
        <p:blipFill>
          <a:blip r:embed="rId2"/>
          <a:stretch>
            <a:fillRect/>
          </a:stretch>
        </p:blipFill>
        <p:spPr>
          <a:xfrm>
            <a:off x="9299830" y="0"/>
            <a:ext cx="2892170" cy="1516557"/>
          </a:xfrm>
          <a:prstGeom prst="rect">
            <a:avLst/>
          </a:prstGeom>
        </p:spPr>
      </p:pic>
      <p:pic>
        <p:nvPicPr>
          <p:cNvPr id="6" name="Picture 5">
            <a:extLst>
              <a:ext uri="{FF2B5EF4-FFF2-40B4-BE49-F238E27FC236}">
                <a16:creationId xmlns:a16="http://schemas.microsoft.com/office/drawing/2014/main" id="{CFFD0E03-A771-816F-9532-E6619E97DEA4}"/>
              </a:ext>
            </a:extLst>
          </p:cNvPr>
          <p:cNvPicPr>
            <a:picLocks noChangeAspect="1"/>
          </p:cNvPicPr>
          <p:nvPr/>
        </p:nvPicPr>
        <p:blipFill>
          <a:blip r:embed="rId3"/>
          <a:stretch>
            <a:fillRect/>
          </a:stretch>
        </p:blipFill>
        <p:spPr>
          <a:xfrm>
            <a:off x="3462633" y="952172"/>
            <a:ext cx="5266734" cy="5626260"/>
          </a:xfrm>
          <a:prstGeom prst="rect">
            <a:avLst/>
          </a:prstGeom>
        </p:spPr>
      </p:pic>
    </p:spTree>
    <p:extLst>
      <p:ext uri="{BB962C8B-B14F-4D97-AF65-F5344CB8AC3E}">
        <p14:creationId xmlns:p14="http://schemas.microsoft.com/office/powerpoint/2010/main" val="166517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C89A-43F1-1578-B8F5-76D140B87927}"/>
              </a:ext>
            </a:extLst>
          </p:cNvPr>
          <p:cNvSpPr>
            <a:spLocks noGrp="1"/>
          </p:cNvSpPr>
          <p:nvPr>
            <p:ph type="title"/>
          </p:nvPr>
        </p:nvSpPr>
        <p:spPr/>
        <p:txBody>
          <a:bodyPr/>
          <a:lstStyle/>
          <a:p>
            <a:r>
              <a:rPr lang="en-US" dirty="0"/>
              <a:t>Algorithm used </a:t>
            </a:r>
            <a:endParaRPr lang="en-IN" dirty="0"/>
          </a:p>
        </p:txBody>
      </p:sp>
      <p:sp>
        <p:nvSpPr>
          <p:cNvPr id="3" name="Content Placeholder 2">
            <a:extLst>
              <a:ext uri="{FF2B5EF4-FFF2-40B4-BE49-F238E27FC236}">
                <a16:creationId xmlns:a16="http://schemas.microsoft.com/office/drawing/2014/main" id="{8477A9D1-1B4C-4D3E-512B-14AE56004EDE}"/>
              </a:ext>
            </a:extLst>
          </p:cNvPr>
          <p:cNvSpPr>
            <a:spLocks noGrp="1"/>
          </p:cNvSpPr>
          <p:nvPr>
            <p:ph idx="1"/>
          </p:nvPr>
        </p:nvSpPr>
        <p:spPr>
          <a:xfrm>
            <a:off x="838200" y="1288473"/>
            <a:ext cx="10515600" cy="4888490"/>
          </a:xfrm>
        </p:spPr>
        <p:txBody>
          <a:bodyPr>
            <a:normAutofit/>
          </a:bodyPr>
          <a:lstStyle/>
          <a:p>
            <a:r>
              <a:rPr lang="en-US" dirty="0"/>
              <a:t>The code reads mRNA sequence from txt file</a:t>
            </a:r>
          </a:p>
          <a:p>
            <a:r>
              <a:rPr lang="en-US" dirty="0"/>
              <a:t>Then it trims any white spaces and empty lines from the sequence.</a:t>
            </a:r>
          </a:p>
          <a:p>
            <a:r>
              <a:rPr lang="en-US" dirty="0"/>
              <a:t>Then the code checks if the number of codons in the sequence is a whole number or not.</a:t>
            </a:r>
          </a:p>
          <a:p>
            <a:r>
              <a:rPr lang="en-US" dirty="0"/>
              <a:t>If no user is prompted to correct the number of nucleotides in the sequence.</a:t>
            </a:r>
          </a:p>
          <a:p>
            <a:r>
              <a:rPr lang="en-US" dirty="0"/>
              <a:t>If yes translation is done by taking one codon at a time and finding its key-value pair from the genetic code dictionary.</a:t>
            </a:r>
          </a:p>
          <a:p>
            <a:r>
              <a:rPr lang="en-US" dirty="0"/>
              <a:t>Number of codons translated and protein sequence generated is printed at the end of execution</a:t>
            </a:r>
          </a:p>
          <a:p>
            <a:endParaRPr lang="en-IN" dirty="0"/>
          </a:p>
        </p:txBody>
      </p:sp>
      <p:pic>
        <p:nvPicPr>
          <p:cNvPr id="7" name="Picture 6">
            <a:extLst>
              <a:ext uri="{FF2B5EF4-FFF2-40B4-BE49-F238E27FC236}">
                <a16:creationId xmlns:a16="http://schemas.microsoft.com/office/drawing/2014/main" id="{28699198-03F3-1170-EACF-88F86F2F3323}"/>
              </a:ext>
            </a:extLst>
          </p:cNvPr>
          <p:cNvPicPr>
            <a:picLocks noChangeAspect="1"/>
          </p:cNvPicPr>
          <p:nvPr/>
        </p:nvPicPr>
        <p:blipFill>
          <a:blip r:embed="rId2"/>
          <a:stretch>
            <a:fillRect/>
          </a:stretch>
        </p:blipFill>
        <p:spPr>
          <a:xfrm>
            <a:off x="9296400" y="0"/>
            <a:ext cx="2895600" cy="1514475"/>
          </a:xfrm>
          <a:prstGeom prst="rect">
            <a:avLst/>
          </a:prstGeom>
        </p:spPr>
      </p:pic>
    </p:spTree>
    <p:extLst>
      <p:ext uri="{BB962C8B-B14F-4D97-AF65-F5344CB8AC3E}">
        <p14:creationId xmlns:p14="http://schemas.microsoft.com/office/powerpoint/2010/main" val="426992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1A9B-4FCA-40F4-9536-C9200CAECD6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D98B18D-3797-5CC0-BBE8-845AE1C8596D}"/>
              </a:ext>
            </a:extLst>
          </p:cNvPr>
          <p:cNvSpPr>
            <a:spLocks noGrp="1"/>
          </p:cNvSpPr>
          <p:nvPr>
            <p:ph idx="1"/>
          </p:nvPr>
        </p:nvSpPr>
        <p:spPr>
          <a:xfrm>
            <a:off x="838200" y="1433945"/>
            <a:ext cx="10515600" cy="4743018"/>
          </a:xfrm>
        </p:spPr>
        <p:txBody>
          <a:bodyPr/>
          <a:lstStyle/>
          <a:p>
            <a:r>
              <a:rPr lang="en-US" dirty="0"/>
              <a:t>The mRNA to amino acid sequence(protein) converter returns accurate results by recognizing each codon.</a:t>
            </a:r>
          </a:p>
          <a:p>
            <a:r>
              <a:rPr lang="en-US" dirty="0"/>
              <a:t>The code bio mimics the functionality of a Ribosome and tRNA</a:t>
            </a:r>
          </a:p>
          <a:p>
            <a:r>
              <a:rPr lang="en-US" dirty="0"/>
              <a:t>There are some regions in the mRNA before the start codon</a:t>
            </a:r>
          </a:p>
          <a:p>
            <a:r>
              <a:rPr lang="en-US" dirty="0"/>
              <a:t>These regions do not have an effect on amino acid sequence hence can be termed as silent.</a:t>
            </a:r>
          </a:p>
          <a:p>
            <a:endParaRPr lang="en-IN" dirty="0"/>
          </a:p>
        </p:txBody>
      </p:sp>
      <p:pic>
        <p:nvPicPr>
          <p:cNvPr id="7" name="Picture 6">
            <a:extLst>
              <a:ext uri="{FF2B5EF4-FFF2-40B4-BE49-F238E27FC236}">
                <a16:creationId xmlns:a16="http://schemas.microsoft.com/office/drawing/2014/main" id="{10444D38-7DBD-AFA4-F84C-E6219D09B2C0}"/>
              </a:ext>
            </a:extLst>
          </p:cNvPr>
          <p:cNvPicPr>
            <a:picLocks noChangeAspect="1"/>
          </p:cNvPicPr>
          <p:nvPr/>
        </p:nvPicPr>
        <p:blipFill>
          <a:blip r:embed="rId2"/>
          <a:stretch>
            <a:fillRect/>
          </a:stretch>
        </p:blipFill>
        <p:spPr>
          <a:xfrm>
            <a:off x="9296400" y="0"/>
            <a:ext cx="2895600" cy="1514475"/>
          </a:xfrm>
          <a:prstGeom prst="rect">
            <a:avLst/>
          </a:prstGeom>
        </p:spPr>
      </p:pic>
    </p:spTree>
    <p:extLst>
      <p:ext uri="{BB962C8B-B14F-4D97-AF65-F5344CB8AC3E}">
        <p14:creationId xmlns:p14="http://schemas.microsoft.com/office/powerpoint/2010/main" val="107614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82A2-F710-68FF-8170-86FB0423CA2D}"/>
              </a:ext>
            </a:extLst>
          </p:cNvPr>
          <p:cNvSpPr>
            <a:spLocks noGrp="1"/>
          </p:cNvSpPr>
          <p:nvPr>
            <p:ph type="title"/>
          </p:nvPr>
        </p:nvSpPr>
        <p:spPr>
          <a:xfrm>
            <a:off x="0" y="95496"/>
            <a:ext cx="10515600" cy="1325563"/>
          </a:xfrm>
        </p:spPr>
        <p:txBody>
          <a:bodyPr/>
          <a:lstStyle/>
          <a:p>
            <a:r>
              <a:rPr lang="en-IN" b="1" u="sng" dirty="0">
                <a:solidFill>
                  <a:schemeClr val="accent2"/>
                </a:solidFill>
              </a:rPr>
              <a:t>CONTENTS</a:t>
            </a:r>
            <a:endParaRPr lang="en-IN" u="sng" dirty="0">
              <a:solidFill>
                <a:schemeClr val="accent2"/>
              </a:solidFill>
            </a:endParaRPr>
          </a:p>
        </p:txBody>
      </p:sp>
      <p:sp>
        <p:nvSpPr>
          <p:cNvPr id="3" name="Content Placeholder 2">
            <a:extLst>
              <a:ext uri="{FF2B5EF4-FFF2-40B4-BE49-F238E27FC236}">
                <a16:creationId xmlns:a16="http://schemas.microsoft.com/office/drawing/2014/main" id="{DA855AD4-C3B0-929A-90A1-1F0C1B23B093}"/>
              </a:ext>
            </a:extLst>
          </p:cNvPr>
          <p:cNvSpPr>
            <a:spLocks noGrp="1"/>
          </p:cNvSpPr>
          <p:nvPr>
            <p:ph idx="1"/>
          </p:nvPr>
        </p:nvSpPr>
        <p:spPr>
          <a:xfrm>
            <a:off x="0" y="1205345"/>
            <a:ext cx="11353800" cy="5652655"/>
          </a:xfrm>
        </p:spPr>
        <p:txBody>
          <a:bodyPr/>
          <a:lstStyle/>
          <a:p>
            <a:r>
              <a:rPr lang="en-IN" dirty="0"/>
              <a:t>Introduction</a:t>
            </a:r>
          </a:p>
          <a:p>
            <a:r>
              <a:rPr lang="en-IN" dirty="0"/>
              <a:t>DNA</a:t>
            </a:r>
          </a:p>
          <a:p>
            <a:r>
              <a:rPr lang="en-IN" dirty="0"/>
              <a:t>DNA Replication</a:t>
            </a:r>
          </a:p>
          <a:p>
            <a:r>
              <a:rPr lang="en-IN" dirty="0"/>
              <a:t>Transcription</a:t>
            </a:r>
          </a:p>
          <a:p>
            <a:r>
              <a:rPr lang="en-IN" dirty="0"/>
              <a:t>Genetic Code</a:t>
            </a:r>
          </a:p>
          <a:p>
            <a:r>
              <a:rPr lang="en-IN" dirty="0"/>
              <a:t>Translation</a:t>
            </a:r>
          </a:p>
          <a:p>
            <a:r>
              <a:rPr lang="en-IN" dirty="0"/>
              <a:t>Python Code</a:t>
            </a:r>
          </a:p>
          <a:p>
            <a:r>
              <a:rPr lang="en-IN" dirty="0"/>
              <a:t>Conclusion</a:t>
            </a:r>
          </a:p>
        </p:txBody>
      </p:sp>
      <p:pic>
        <p:nvPicPr>
          <p:cNvPr id="4" name="Picture 3">
            <a:extLst>
              <a:ext uri="{FF2B5EF4-FFF2-40B4-BE49-F238E27FC236}">
                <a16:creationId xmlns:a16="http://schemas.microsoft.com/office/drawing/2014/main" id="{20794363-9067-63C9-ED9C-DB1AB8819871}"/>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2721211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7915-2F23-B886-B7CD-9D371C28DA7F}"/>
              </a:ext>
            </a:extLst>
          </p:cNvPr>
          <p:cNvSpPr>
            <a:spLocks noGrp="1"/>
          </p:cNvSpPr>
          <p:nvPr>
            <p:ph type="title"/>
          </p:nvPr>
        </p:nvSpPr>
        <p:spPr>
          <a:xfrm>
            <a:off x="0" y="0"/>
            <a:ext cx="10515600" cy="1325563"/>
          </a:xfrm>
        </p:spPr>
        <p:txBody>
          <a:bodyPr/>
          <a:lstStyle/>
          <a:p>
            <a:r>
              <a:rPr lang="en-IN" b="1" u="sng" dirty="0">
                <a:solidFill>
                  <a:schemeClr val="accent2"/>
                </a:solidFill>
              </a:rPr>
              <a:t>PROTEIN SYNTHESIS</a:t>
            </a:r>
            <a:endParaRPr lang="en-IN" dirty="0">
              <a:solidFill>
                <a:schemeClr val="accent2"/>
              </a:solidFill>
            </a:endParaRPr>
          </a:p>
        </p:txBody>
      </p:sp>
      <p:sp>
        <p:nvSpPr>
          <p:cNvPr id="3" name="Content Placeholder 2">
            <a:extLst>
              <a:ext uri="{FF2B5EF4-FFF2-40B4-BE49-F238E27FC236}">
                <a16:creationId xmlns:a16="http://schemas.microsoft.com/office/drawing/2014/main" id="{98E4B21A-6396-D833-F78B-8ADDE2D0DB1B}"/>
              </a:ext>
            </a:extLst>
          </p:cNvPr>
          <p:cNvSpPr>
            <a:spLocks noGrp="1"/>
          </p:cNvSpPr>
          <p:nvPr>
            <p:ph idx="1"/>
          </p:nvPr>
        </p:nvSpPr>
        <p:spPr>
          <a:xfrm>
            <a:off x="0" y="1325563"/>
            <a:ext cx="11353800" cy="5786284"/>
          </a:xfrm>
        </p:spPr>
        <p:txBody>
          <a:bodyPr>
            <a:normAutofit/>
          </a:bodyPr>
          <a:lstStyle/>
          <a:p>
            <a:r>
              <a:rPr lang="en-US" sz="3200" b="0" i="0" dirty="0">
                <a:solidFill>
                  <a:srgbClr val="111111"/>
                </a:solidFill>
                <a:effectLst/>
              </a:rPr>
              <a:t>Protein synthesis is the</a:t>
            </a:r>
            <a:r>
              <a:rPr lang="en-US" sz="3200" b="1" i="0" dirty="0">
                <a:solidFill>
                  <a:srgbClr val="111111"/>
                </a:solidFill>
                <a:effectLst/>
              </a:rPr>
              <a:t> </a:t>
            </a:r>
            <a:r>
              <a:rPr lang="en-US" sz="3200" b="1" i="1" dirty="0">
                <a:solidFill>
                  <a:srgbClr val="111111"/>
                </a:solidFill>
                <a:effectLst/>
              </a:rPr>
              <a:t>process whereby DNA encodes                    for the production of amino acids and proteins</a:t>
            </a:r>
            <a:r>
              <a:rPr lang="en-US" sz="3200" b="0" i="1" dirty="0">
                <a:solidFill>
                  <a:srgbClr val="111111"/>
                </a:solidFill>
                <a:effectLst/>
              </a:rPr>
              <a:t>. </a:t>
            </a:r>
          </a:p>
          <a:p>
            <a:r>
              <a:rPr lang="en-US" sz="3200" b="0" i="0" dirty="0">
                <a:solidFill>
                  <a:srgbClr val="111111"/>
                </a:solidFill>
                <a:effectLst/>
              </a:rPr>
              <a:t>It is a very complex and precise process and as proteins make up over half of the dry mass of a cell, it is a vital process to the maintenance, growth and development of the cell.</a:t>
            </a:r>
          </a:p>
          <a:p>
            <a:r>
              <a:rPr lang="en-US" sz="3200" b="0" i="0" dirty="0">
                <a:solidFill>
                  <a:srgbClr val="333333"/>
                </a:solidFill>
                <a:effectLst/>
              </a:rPr>
              <a:t>DNA contains the information (genetic code) that tells the cells how to make proteins. The flow of this information in a cell is from </a:t>
            </a:r>
            <a:r>
              <a:rPr lang="en-US" sz="3200" dirty="0"/>
              <a:t>DNA</a:t>
            </a:r>
            <a:r>
              <a:rPr lang="en-US" sz="3200" b="0" i="0" dirty="0">
                <a:effectLst/>
              </a:rPr>
              <a:t> </a:t>
            </a:r>
            <a:r>
              <a:rPr lang="en-US" sz="3200" b="0" i="0" dirty="0">
                <a:solidFill>
                  <a:srgbClr val="333333"/>
                </a:solidFill>
                <a:effectLst/>
              </a:rPr>
              <a:t>to </a:t>
            </a:r>
            <a:r>
              <a:rPr lang="en-US" sz="3200" dirty="0"/>
              <a:t>RNA</a:t>
            </a:r>
            <a:r>
              <a:rPr lang="en-US" sz="3200" b="0" i="0" dirty="0">
                <a:solidFill>
                  <a:srgbClr val="333333"/>
                </a:solidFill>
                <a:effectLst/>
              </a:rPr>
              <a:t> to Protein</a:t>
            </a:r>
            <a:r>
              <a:rPr lang="en-US" b="0" i="0" dirty="0">
                <a:solidFill>
                  <a:srgbClr val="333333"/>
                </a:solidFill>
                <a:effectLst/>
                <a:latin typeface="inter-regular"/>
              </a:rPr>
              <a:t>. </a:t>
            </a:r>
            <a:endParaRPr lang="en-IN" dirty="0"/>
          </a:p>
        </p:txBody>
      </p:sp>
      <p:pic>
        <p:nvPicPr>
          <p:cNvPr id="4" name="Picture 3">
            <a:extLst>
              <a:ext uri="{FF2B5EF4-FFF2-40B4-BE49-F238E27FC236}">
                <a16:creationId xmlns:a16="http://schemas.microsoft.com/office/drawing/2014/main" id="{05AE13BE-5577-2C33-FCFB-79CC29364E7D}"/>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1340715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CF59E-557C-4515-3125-BC7B4BD32550}"/>
              </a:ext>
            </a:extLst>
          </p:cNvPr>
          <p:cNvSpPr>
            <a:spLocks noGrp="1"/>
          </p:cNvSpPr>
          <p:nvPr>
            <p:ph idx="1"/>
          </p:nvPr>
        </p:nvSpPr>
        <p:spPr>
          <a:xfrm>
            <a:off x="1" y="501445"/>
            <a:ext cx="11353800" cy="5675518"/>
          </a:xfrm>
        </p:spPr>
        <p:txBody>
          <a:bodyPr/>
          <a:lstStyle/>
          <a:p>
            <a:endParaRPr lang="en-US" b="0" i="0" dirty="0">
              <a:solidFill>
                <a:srgbClr val="333333"/>
              </a:solidFill>
              <a:effectLst/>
              <a:latin typeface="inter-regular"/>
            </a:endParaRPr>
          </a:p>
          <a:p>
            <a:endParaRPr lang="en-US" dirty="0">
              <a:solidFill>
                <a:srgbClr val="333333"/>
              </a:solidFill>
              <a:latin typeface="inter-regular"/>
            </a:endParaRPr>
          </a:p>
          <a:p>
            <a:r>
              <a:rPr lang="en-US" sz="3200" b="0" i="0" dirty="0">
                <a:solidFill>
                  <a:srgbClr val="333333"/>
                </a:solidFill>
                <a:effectLst/>
              </a:rPr>
              <a:t>This flow of information can be divided into two parts DNA to RNA and RNA to Protein.</a:t>
            </a:r>
          </a:p>
          <a:p>
            <a:r>
              <a:rPr lang="en-US" sz="3200" b="0" i="0" dirty="0">
                <a:solidFill>
                  <a:srgbClr val="333333"/>
                </a:solidFill>
                <a:effectLst/>
              </a:rPr>
              <a:t> The flow of information from </a:t>
            </a:r>
            <a:r>
              <a:rPr lang="en-US" sz="3200" dirty="0"/>
              <a:t>DNA</a:t>
            </a:r>
            <a:r>
              <a:rPr lang="en-US" sz="3200" b="0" i="0" dirty="0">
                <a:solidFill>
                  <a:srgbClr val="333333"/>
                </a:solidFill>
                <a:effectLst/>
              </a:rPr>
              <a:t> to RNA occurs through a process called DNA transcription. </a:t>
            </a:r>
          </a:p>
          <a:p>
            <a:r>
              <a:rPr lang="en-US" sz="3200" b="0" i="0" dirty="0">
                <a:solidFill>
                  <a:srgbClr val="333333"/>
                </a:solidFill>
                <a:effectLst/>
              </a:rPr>
              <a:t>And, flow from RNA to proteins occurs through DNA translation. </a:t>
            </a:r>
          </a:p>
          <a:p>
            <a:r>
              <a:rPr lang="en-US" sz="3200" b="0" i="0" dirty="0">
                <a:solidFill>
                  <a:srgbClr val="333333"/>
                </a:solidFill>
                <a:effectLst/>
              </a:rPr>
              <a:t>So, the </a:t>
            </a:r>
            <a:r>
              <a:rPr lang="en-US" sz="3200" b="1" i="1" dirty="0">
                <a:solidFill>
                  <a:srgbClr val="333333"/>
                </a:solidFill>
                <a:effectLst/>
              </a:rPr>
              <a:t>process of Protein synthesis consists of two major processes DNA transcription and DNA translation.</a:t>
            </a:r>
            <a:endParaRPr lang="en-IN" sz="3200" dirty="0"/>
          </a:p>
        </p:txBody>
      </p:sp>
      <p:pic>
        <p:nvPicPr>
          <p:cNvPr id="4" name="Picture 3">
            <a:extLst>
              <a:ext uri="{FF2B5EF4-FFF2-40B4-BE49-F238E27FC236}">
                <a16:creationId xmlns:a16="http://schemas.microsoft.com/office/drawing/2014/main" id="{A5E0A0EF-7BC6-4C3D-8155-A62E688181FB}"/>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2818864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AA8DA6-EF6B-5272-1B8D-58084E7B4CA5}"/>
              </a:ext>
            </a:extLst>
          </p:cNvPr>
          <p:cNvPicPr>
            <a:picLocks noChangeAspect="1"/>
          </p:cNvPicPr>
          <p:nvPr/>
        </p:nvPicPr>
        <p:blipFill>
          <a:blip r:embed="rId2"/>
          <a:stretch>
            <a:fillRect/>
          </a:stretch>
        </p:blipFill>
        <p:spPr>
          <a:xfrm>
            <a:off x="9299830" y="0"/>
            <a:ext cx="2895851" cy="1511939"/>
          </a:xfrm>
          <a:prstGeom prst="rect">
            <a:avLst/>
          </a:prstGeom>
        </p:spPr>
      </p:pic>
      <p:sp>
        <p:nvSpPr>
          <p:cNvPr id="13" name="Title 1">
            <a:extLst>
              <a:ext uri="{FF2B5EF4-FFF2-40B4-BE49-F238E27FC236}">
                <a16:creationId xmlns:a16="http://schemas.microsoft.com/office/drawing/2014/main" id="{A873D930-DC6D-72D6-F9C4-8ABD87FE278F}"/>
              </a:ext>
            </a:extLst>
          </p:cNvPr>
          <p:cNvSpPr>
            <a:spLocks noGrp="1"/>
          </p:cNvSpPr>
          <p:nvPr>
            <p:ph type="title"/>
          </p:nvPr>
        </p:nvSpPr>
        <p:spPr>
          <a:xfrm>
            <a:off x="2042102" y="0"/>
            <a:ext cx="6583424" cy="1325563"/>
          </a:xfrm>
        </p:spPr>
        <p:txBody>
          <a:bodyPr/>
          <a:lstStyle/>
          <a:p>
            <a:r>
              <a:rPr lang="en-IN" dirty="0">
                <a:solidFill>
                  <a:schemeClr val="accent2"/>
                </a:solidFill>
              </a:rPr>
              <a:t>                    </a:t>
            </a:r>
            <a:r>
              <a:rPr lang="en-IN" sz="6600" b="1" u="sng" dirty="0">
                <a:solidFill>
                  <a:schemeClr val="accent2"/>
                </a:solidFill>
              </a:rPr>
              <a:t>DNA</a:t>
            </a:r>
            <a:endParaRPr lang="en-IN" b="1" u="sng" dirty="0">
              <a:solidFill>
                <a:schemeClr val="accent2"/>
              </a:solidFill>
            </a:endParaRPr>
          </a:p>
        </p:txBody>
      </p:sp>
      <p:sp>
        <p:nvSpPr>
          <p:cNvPr id="2" name="TextBox 1">
            <a:extLst>
              <a:ext uri="{FF2B5EF4-FFF2-40B4-BE49-F238E27FC236}">
                <a16:creationId xmlns:a16="http://schemas.microsoft.com/office/drawing/2014/main" id="{0EBA5A31-46FA-9B2E-0EF3-FB311B6366FB}"/>
              </a:ext>
            </a:extLst>
          </p:cNvPr>
          <p:cNvSpPr txBox="1"/>
          <p:nvPr/>
        </p:nvSpPr>
        <p:spPr>
          <a:xfrm>
            <a:off x="2767545" y="1045310"/>
            <a:ext cx="5776774" cy="1354217"/>
          </a:xfrm>
          <a:prstGeom prst="rect">
            <a:avLst/>
          </a:prstGeom>
          <a:noFill/>
        </p:spPr>
        <p:txBody>
          <a:bodyPr wrap="none" rtlCol="0">
            <a:spAutoFit/>
          </a:bodyPr>
          <a:lstStyle/>
          <a:p>
            <a:r>
              <a:rPr lang="en-IN" sz="3200" dirty="0"/>
              <a:t>Structure of Polynucleotide Chain</a:t>
            </a:r>
          </a:p>
          <a:p>
            <a:r>
              <a:rPr lang="en-IN" sz="3200" dirty="0"/>
              <a:t>Polymer of deoxyribonucleotides</a:t>
            </a:r>
          </a:p>
          <a:p>
            <a:endParaRPr lang="en-IN" dirty="0"/>
          </a:p>
        </p:txBody>
      </p:sp>
      <p:pic>
        <p:nvPicPr>
          <p:cNvPr id="6" name="Picture 5">
            <a:extLst>
              <a:ext uri="{FF2B5EF4-FFF2-40B4-BE49-F238E27FC236}">
                <a16:creationId xmlns:a16="http://schemas.microsoft.com/office/drawing/2014/main" id="{8B9BAB97-2B1F-A043-8368-795999CB5DF5}"/>
              </a:ext>
            </a:extLst>
          </p:cNvPr>
          <p:cNvPicPr>
            <a:picLocks noChangeAspect="1"/>
          </p:cNvPicPr>
          <p:nvPr/>
        </p:nvPicPr>
        <p:blipFill>
          <a:blip r:embed="rId3"/>
          <a:stretch>
            <a:fillRect/>
          </a:stretch>
        </p:blipFill>
        <p:spPr>
          <a:xfrm>
            <a:off x="1392382" y="2082211"/>
            <a:ext cx="9227128" cy="4775789"/>
          </a:xfrm>
          <a:prstGeom prst="rect">
            <a:avLst/>
          </a:prstGeom>
        </p:spPr>
      </p:pic>
    </p:spTree>
    <p:extLst>
      <p:ext uri="{BB962C8B-B14F-4D97-AF65-F5344CB8AC3E}">
        <p14:creationId xmlns:p14="http://schemas.microsoft.com/office/powerpoint/2010/main" val="299156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4914E5-E826-4F9F-715B-3092F0694E89}"/>
              </a:ext>
            </a:extLst>
          </p:cNvPr>
          <p:cNvPicPr>
            <a:picLocks noChangeAspect="1"/>
          </p:cNvPicPr>
          <p:nvPr/>
        </p:nvPicPr>
        <p:blipFill>
          <a:blip r:embed="rId2"/>
          <a:stretch>
            <a:fillRect/>
          </a:stretch>
        </p:blipFill>
        <p:spPr>
          <a:xfrm>
            <a:off x="9299830" y="1"/>
            <a:ext cx="2895851" cy="1366684"/>
          </a:xfrm>
          <a:prstGeom prst="rect">
            <a:avLst/>
          </a:prstGeom>
        </p:spPr>
      </p:pic>
      <p:sp>
        <p:nvSpPr>
          <p:cNvPr id="10" name="TextBox 9">
            <a:extLst>
              <a:ext uri="{FF2B5EF4-FFF2-40B4-BE49-F238E27FC236}">
                <a16:creationId xmlns:a16="http://schemas.microsoft.com/office/drawing/2014/main" id="{9F91A037-6305-4FFE-EB21-5E154D428980}"/>
              </a:ext>
            </a:extLst>
          </p:cNvPr>
          <p:cNvSpPr txBox="1"/>
          <p:nvPr/>
        </p:nvSpPr>
        <p:spPr>
          <a:xfrm>
            <a:off x="0" y="181957"/>
            <a:ext cx="12063662" cy="6924973"/>
          </a:xfrm>
          <a:prstGeom prst="rect">
            <a:avLst/>
          </a:prstGeom>
          <a:noFill/>
        </p:spPr>
        <p:txBody>
          <a:bodyPr wrap="square">
            <a:spAutoFit/>
          </a:bodyPr>
          <a:lstStyle/>
          <a:p>
            <a:pPr marL="457200" indent="-457200">
              <a:buFont typeface="Arial" panose="020B0604020202020204" pitchFamily="34" charset="0"/>
              <a:buChar char="•"/>
            </a:pPr>
            <a:r>
              <a:rPr lang="en-IN" sz="3200" dirty="0"/>
              <a:t> </a:t>
            </a:r>
            <a:r>
              <a:rPr lang="en-IN" sz="2800" dirty="0"/>
              <a:t>Nucleoside = Nitrogenous base + Pentose sugar                                                   (linked through N − glycosidic bond)</a:t>
            </a:r>
          </a:p>
          <a:p>
            <a:endParaRPr lang="en-IN" sz="2800" dirty="0"/>
          </a:p>
          <a:p>
            <a:pPr marL="457200" indent="-457200">
              <a:buFont typeface="Arial" panose="020B0604020202020204" pitchFamily="34" charset="0"/>
              <a:buChar char="•"/>
            </a:pPr>
            <a:r>
              <a:rPr lang="en-IN" sz="2800" dirty="0"/>
              <a:t> Nucleotide = Nucleoside + Phosphate group (linked through phosphodiester bond) </a:t>
            </a:r>
          </a:p>
          <a:p>
            <a:endParaRPr lang="en-IN" sz="2800" dirty="0"/>
          </a:p>
          <a:p>
            <a:pPr marL="457200" indent="-457200">
              <a:buFont typeface="Arial" panose="020B0604020202020204" pitchFamily="34" charset="0"/>
              <a:buChar char="•"/>
            </a:pPr>
            <a:r>
              <a:rPr lang="en-IN" sz="2800" dirty="0"/>
              <a:t> Many nucleotides link together through 3′ − 5′ phosphodiester bond to form polynucleotide chain (as in DNA and RNA).</a:t>
            </a:r>
          </a:p>
          <a:p>
            <a:endParaRPr lang="en-IN" sz="2800" dirty="0"/>
          </a:p>
          <a:p>
            <a:pPr marL="457200" indent="-457200">
              <a:buFont typeface="Arial" panose="020B0604020202020204" pitchFamily="34" charset="0"/>
              <a:buChar char="•"/>
            </a:pPr>
            <a:r>
              <a:rPr lang="en-IN" sz="2800" dirty="0"/>
              <a:t>DNA requires RNA for protein synthesis. </a:t>
            </a:r>
            <a:br>
              <a:rPr lang="en-IN" sz="2800" dirty="0"/>
            </a:br>
            <a:r>
              <a:rPr lang="en-IN" sz="2800" dirty="0"/>
              <a:t>DNA → RNA → Protein</a:t>
            </a:r>
          </a:p>
          <a:p>
            <a:endParaRPr lang="en-IN" sz="2800" dirty="0"/>
          </a:p>
          <a:p>
            <a:pPr marL="457200" indent="-457200">
              <a:buFont typeface="Arial" panose="020B0604020202020204" pitchFamily="34" charset="0"/>
              <a:buChar char="•"/>
            </a:pPr>
            <a:r>
              <a:rPr lang="en-IN" sz="2800" dirty="0"/>
              <a:t>  RNA directly codes for proteins</a:t>
            </a:r>
          </a:p>
          <a:p>
            <a:endParaRPr lang="en-IN" sz="2800" dirty="0"/>
          </a:p>
          <a:p>
            <a:endParaRPr lang="en-IN" sz="2800" dirty="0"/>
          </a:p>
          <a:p>
            <a:endParaRPr lang="en-IN" sz="2000" dirty="0"/>
          </a:p>
        </p:txBody>
      </p:sp>
    </p:spTree>
    <p:extLst>
      <p:ext uri="{BB962C8B-B14F-4D97-AF65-F5344CB8AC3E}">
        <p14:creationId xmlns:p14="http://schemas.microsoft.com/office/powerpoint/2010/main" val="255746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2"/>
                </a:solidFill>
              </a:rPr>
              <a:t>Genome</a:t>
            </a:r>
          </a:p>
        </p:txBody>
      </p:sp>
      <p:sp>
        <p:nvSpPr>
          <p:cNvPr id="3" name="Content Placeholder 2"/>
          <p:cNvSpPr>
            <a:spLocks noGrp="1"/>
          </p:cNvSpPr>
          <p:nvPr>
            <p:ph idx="1"/>
          </p:nvPr>
        </p:nvSpPr>
        <p:spPr>
          <a:xfrm>
            <a:off x="344129" y="1690687"/>
            <a:ext cx="10882671" cy="4356151"/>
          </a:xfrm>
        </p:spPr>
        <p:txBody>
          <a:bodyPr>
            <a:normAutofit/>
          </a:bodyPr>
          <a:lstStyle/>
          <a:p>
            <a:r>
              <a:rPr lang="en-GB" sz="3200" dirty="0"/>
              <a:t>A genome is an organism’s complete set of genetic instructions</a:t>
            </a:r>
          </a:p>
          <a:p>
            <a:r>
              <a:rPr lang="en-GB" sz="3200" dirty="0"/>
              <a:t>It’s the DNA Sequence </a:t>
            </a:r>
          </a:p>
          <a:p>
            <a:r>
              <a:rPr lang="en-GB" sz="3200" dirty="0"/>
              <a:t>Its the order in which the nucleotides are arranged in the DNAs .</a:t>
            </a:r>
          </a:p>
          <a:p>
            <a:r>
              <a:rPr lang="en-GB" sz="3200" dirty="0"/>
              <a:t>Each genome contains all of the information needed to build that organism and allow it to grow and develop. </a:t>
            </a:r>
          </a:p>
          <a:p>
            <a:r>
              <a:rPr lang="en-GB" sz="3200" dirty="0"/>
              <a:t>Human genome contains 3.2 billion base pairs</a:t>
            </a:r>
            <a:r>
              <a:rPr lang="en-GB" dirty="0"/>
              <a:t>.</a:t>
            </a:r>
            <a:endParaRPr lang="en-US" dirty="0"/>
          </a:p>
        </p:txBody>
      </p:sp>
      <p:pic>
        <p:nvPicPr>
          <p:cNvPr id="4" name="Picture 3">
            <a:extLst>
              <a:ext uri="{FF2B5EF4-FFF2-40B4-BE49-F238E27FC236}">
                <a16:creationId xmlns:a16="http://schemas.microsoft.com/office/drawing/2014/main" id="{9641A1F4-B0C3-90C2-A252-816FB439C6EE}"/>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365473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C8048-3475-8ECE-50ED-135AF857BAB5}"/>
              </a:ext>
            </a:extLst>
          </p:cNvPr>
          <p:cNvSpPr>
            <a:spLocks noGrp="1"/>
          </p:cNvSpPr>
          <p:nvPr>
            <p:ph idx="1"/>
          </p:nvPr>
        </p:nvSpPr>
        <p:spPr>
          <a:xfrm>
            <a:off x="84841" y="648929"/>
            <a:ext cx="11268959" cy="5528034"/>
          </a:xfrm>
        </p:spPr>
        <p:txBody>
          <a:bodyPr/>
          <a:lstStyle/>
          <a:p>
            <a:pPr>
              <a:buFont typeface="Wingdings" panose="05000000000000000000" pitchFamily="2" charset="2"/>
              <a:buChar char="Ø"/>
            </a:pPr>
            <a:r>
              <a:rPr lang="en-US" dirty="0"/>
              <a:t>What is DNA Replication? </a:t>
            </a:r>
          </a:p>
          <a:p>
            <a:endParaRPr lang="en-US" dirty="0"/>
          </a:p>
          <a:p>
            <a:r>
              <a:rPr lang="en-US" dirty="0"/>
              <a:t> DNA replication is the phenomenon in which a duplicate copy of DNA is synthesised. </a:t>
            </a:r>
          </a:p>
          <a:p>
            <a:endParaRPr lang="en-US" dirty="0"/>
          </a:p>
          <a:p>
            <a:r>
              <a:rPr lang="en-US" dirty="0"/>
              <a:t> In replication, two strands of the DNA helix separate and each strand acts as a template for synthesising new complementary strands. </a:t>
            </a:r>
          </a:p>
          <a:p>
            <a:endParaRPr lang="en-US" dirty="0"/>
          </a:p>
          <a:p>
            <a:r>
              <a:rPr lang="en-US" dirty="0"/>
              <a:t> After completion of replication, the two copies so produced will have one parental and one newly synthesised strand. This scheme of replication is called semi-conservative replication.</a:t>
            </a:r>
            <a:endParaRPr lang="en-IN" dirty="0"/>
          </a:p>
          <a:p>
            <a:endParaRPr lang="en-IN" dirty="0"/>
          </a:p>
        </p:txBody>
      </p:sp>
      <p:pic>
        <p:nvPicPr>
          <p:cNvPr id="4" name="Picture 3">
            <a:extLst>
              <a:ext uri="{FF2B5EF4-FFF2-40B4-BE49-F238E27FC236}">
                <a16:creationId xmlns:a16="http://schemas.microsoft.com/office/drawing/2014/main" id="{D0341A60-AB47-A25F-DE3E-D1A1797817FC}"/>
              </a:ext>
            </a:extLst>
          </p:cNvPr>
          <p:cNvPicPr>
            <a:picLocks noChangeAspect="1"/>
          </p:cNvPicPr>
          <p:nvPr/>
        </p:nvPicPr>
        <p:blipFill>
          <a:blip r:embed="rId2"/>
          <a:stretch>
            <a:fillRect/>
          </a:stretch>
        </p:blipFill>
        <p:spPr>
          <a:xfrm>
            <a:off x="9299830" y="0"/>
            <a:ext cx="2892170" cy="1516557"/>
          </a:xfrm>
          <a:prstGeom prst="rect">
            <a:avLst/>
          </a:prstGeom>
        </p:spPr>
      </p:pic>
    </p:spTree>
    <p:extLst>
      <p:ext uri="{BB962C8B-B14F-4D97-AF65-F5344CB8AC3E}">
        <p14:creationId xmlns:p14="http://schemas.microsoft.com/office/powerpoint/2010/main" val="3455506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1580</Words>
  <Application>Microsoft Office PowerPoint</Application>
  <PresentationFormat>Widescreen</PresentationFormat>
  <Paragraphs>167</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Calibri </vt:lpstr>
      <vt:lpstr>Calibri Light</vt:lpstr>
      <vt:lpstr>Courier</vt:lpstr>
      <vt:lpstr>Courier New</vt:lpstr>
      <vt:lpstr>inter-regular</vt:lpstr>
      <vt:lpstr>Times</vt:lpstr>
      <vt:lpstr>Times New Roman</vt:lpstr>
      <vt:lpstr>Wingdings</vt:lpstr>
      <vt:lpstr>Office Theme</vt:lpstr>
      <vt:lpstr>21 BIO 112 INTELLIGENCE OF BIOLOGICAL SYSTEMS II</vt:lpstr>
      <vt:lpstr>           PROTEIN SYNTHESIS</vt:lpstr>
      <vt:lpstr>CONTENTS</vt:lpstr>
      <vt:lpstr>PROTEIN SYNTHESIS</vt:lpstr>
      <vt:lpstr>PowerPoint Presentation</vt:lpstr>
      <vt:lpstr>                    DNA</vt:lpstr>
      <vt:lpstr>PowerPoint Presentation</vt:lpstr>
      <vt:lpstr>Genome</vt:lpstr>
      <vt:lpstr>PowerPoint Presentation</vt:lpstr>
      <vt:lpstr>PowerPoint Presentation</vt:lpstr>
      <vt:lpstr>PowerPoint Presentation</vt:lpstr>
      <vt:lpstr>PowerPoint Presentation</vt:lpstr>
      <vt:lpstr>PowerPoint Presentation</vt:lpstr>
      <vt:lpstr>Types of RNA</vt:lpstr>
      <vt:lpstr>Genetic Code</vt:lpstr>
      <vt:lpstr>PowerPoint Presentation</vt:lpstr>
      <vt:lpstr>Translation</vt:lpstr>
      <vt:lpstr>PowerPoint Presentation</vt:lpstr>
      <vt:lpstr>                                       tRNA</vt:lpstr>
      <vt:lpstr>PowerPoint Presentation</vt:lpstr>
      <vt:lpstr>Ribosome</vt:lpstr>
      <vt:lpstr>How Translation Works </vt:lpstr>
      <vt:lpstr>Steps in Translation</vt:lpstr>
      <vt:lpstr>PowerPoint Presentation</vt:lpstr>
      <vt:lpstr>PowerPoint Presentation</vt:lpstr>
      <vt:lpstr>PowerPoint Presentation</vt:lpstr>
      <vt:lpstr>Algorithm used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BIO 112 INTELLIGENCE OF BIOLOGICAL SYSTEMS II</dc:title>
  <dc:creator>Amal Krishna K</dc:creator>
  <cp:lastModifiedBy>Akhilesh P</cp:lastModifiedBy>
  <cp:revision>53</cp:revision>
  <dcterms:created xsi:type="dcterms:W3CDTF">2022-07-07T05:09:52Z</dcterms:created>
  <dcterms:modified xsi:type="dcterms:W3CDTF">2022-07-14T15:24:27Z</dcterms:modified>
</cp:coreProperties>
</file>