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83" r:id="rId5"/>
    <p:sldId id="285" r:id="rId6"/>
    <p:sldId id="289" r:id="rId7"/>
    <p:sldId id="260" r:id="rId8"/>
    <p:sldId id="262" r:id="rId9"/>
    <p:sldId id="291" r:id="rId10"/>
    <p:sldId id="263" r:id="rId11"/>
    <p:sldId id="290" r:id="rId12"/>
    <p:sldId id="29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8B892-A4A7-4064-8CB0-6723DC7C522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18B892-A4A7-4064-8CB0-6723DC7C5222}"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18B892-A4A7-4064-8CB0-6723DC7C5222}"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18B892-A4A7-4064-8CB0-6723DC7C5222}"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B892-A4A7-4064-8CB0-6723DC7C5222}"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B892-A4A7-4064-8CB0-6723DC7C5222}" type="datetimeFigureOut">
              <a:rPr lang="en-IN" smtClean="0"/>
              <a:t>28-05-2024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5EB2-2BAA-4405-BB5F-D017141A70F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riak.basho.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906235"/>
            <a:ext cx="11919858" cy="5821135"/>
          </a:xfrm>
        </p:spPr>
        <p:txBody>
          <a:bodyPr>
            <a:normAutofit fontScale="92500" lnSpcReduction="20000"/>
          </a:bodyPr>
          <a:lstStyle/>
          <a:p>
            <a:endParaRPr lang="en-US" sz="4400" dirty="0"/>
          </a:p>
          <a:p>
            <a:endParaRPr lang="en-US" sz="4400" dirty="0"/>
          </a:p>
          <a:p>
            <a:endParaRPr lang="en-US" sz="1500" dirty="0">
              <a:latin typeface="Times New Roman" panose="02020603050405020304" pitchFamily="18" charset="0"/>
              <a:cs typeface="Times New Roman" panose="02020603050405020304" pitchFamily="18" charset="0"/>
            </a:endParaRPr>
          </a:p>
          <a:p>
            <a:pPr>
              <a:lnSpc>
                <a:spcPct val="120000"/>
              </a:lnSpc>
            </a:pPr>
            <a:r>
              <a:rPr lang="en-US" sz="2800" dirty="0">
                <a:latin typeface="Times New Roman" panose="02020603050405020304" pitchFamily="18" charset="0"/>
                <a:cs typeface="Times New Roman" panose="02020603050405020304" pitchFamily="18" charset="0"/>
              </a:rPr>
              <a:t>Department of Computer Science and Business Systems</a:t>
            </a:r>
          </a:p>
          <a:p>
            <a:pPr>
              <a:lnSpc>
                <a:spcPct val="120000"/>
              </a:lnSpc>
            </a:pPr>
            <a:r>
              <a:rPr lang="en-US" sz="2800" dirty="0">
                <a:latin typeface="Times New Roman" panose="02020603050405020304" pitchFamily="18" charset="0"/>
                <a:cs typeface="Times New Roman" panose="02020603050405020304" pitchFamily="18" charset="0"/>
              </a:rPr>
              <a:t>Session (2023-24)</a:t>
            </a:r>
          </a:p>
          <a:p>
            <a:r>
              <a:rPr lang="en-US" sz="3200" dirty="0">
                <a:latin typeface="Times New Roman" panose="02020603050405020304" pitchFamily="18" charset="0"/>
                <a:cs typeface="Times New Roman" panose="02020603050405020304" pitchFamily="18" charset="0"/>
              </a:rPr>
              <a:t> Capstone Project (ACSBS0859) </a:t>
            </a:r>
          </a:p>
          <a:p>
            <a:r>
              <a:rPr lang="en-US" sz="3200" dirty="0">
                <a:latin typeface="Times New Roman" panose="02020603050405020304" pitchFamily="18" charset="0"/>
                <a:cs typeface="Times New Roman" panose="02020603050405020304" pitchFamily="18" charset="0"/>
              </a:rPr>
              <a:t>Presentation on</a:t>
            </a:r>
          </a:p>
          <a:p>
            <a:r>
              <a:rPr lang="en-US" sz="3200" b="1" dirty="0">
                <a:solidFill>
                  <a:srgbClr val="FF0000"/>
                </a:solidFill>
                <a:latin typeface="Times New Roman" panose="02020603050405020304" pitchFamily="18" charset="0"/>
                <a:cs typeface="Times New Roman" panose="02020603050405020304" pitchFamily="18" charset="0"/>
              </a:rPr>
              <a:t>“E-COMMERCE”</a:t>
            </a:r>
            <a:endParaRPr lang="en-US" sz="3200" b="1" dirty="0">
              <a:latin typeface="Times New Roman" panose="02020603050405020304" pitchFamily="18" charset="0"/>
              <a:cs typeface="Times New Roman" panose="02020603050405020304" pitchFamily="18" charset="0"/>
            </a:endParaRPr>
          </a:p>
          <a:p>
            <a:pPr algn="l"/>
            <a:endParaRPr lang="en-US" sz="2800" dirty="0"/>
          </a:p>
          <a:p>
            <a:pPr algn="l"/>
            <a:r>
              <a:rPr lang="en-US" sz="2800" b="1" dirty="0">
                <a:solidFill>
                  <a:srgbClr val="FF0000"/>
                </a:solidFill>
              </a:rPr>
              <a:t>Project Guide:                   	Submitted To:               	Group Members:</a:t>
            </a:r>
          </a:p>
          <a:p>
            <a:pPr algn="l"/>
            <a:r>
              <a:rPr lang="en-US" sz="2800" dirty="0"/>
              <a:t>Ms. Garima Jain 		Dr. Manali Gupta   	         Divyank Sharma(2001331560007)</a:t>
            </a:r>
          </a:p>
          <a:p>
            <a:pPr algn="l"/>
            <a:r>
              <a:rPr lang="en-US" sz="2800" dirty="0"/>
              <a:t>D.Y Prof. CSBS		Ms. Garima Jain	         Akhilesh Pandey</a:t>
            </a:r>
            <a:r>
              <a:rPr lang="en-US" sz="2800"/>
              <a:t>(2001331560004)</a:t>
            </a:r>
            <a:endParaRPr lang="en-US" sz="2800" dirty="0"/>
          </a:p>
          <a:p>
            <a:pPr algn="l"/>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5823" y="742677"/>
            <a:ext cx="3113935" cy="12727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7" name="Picture 6">
            <a:extLst>
              <a:ext uri="{FF2B5EF4-FFF2-40B4-BE49-F238E27FC236}">
                <a16:creationId xmlns:a16="http://schemas.microsoft.com/office/drawing/2014/main" id="{C3506A13-FA70-C28E-751C-78C7810D3C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9891" y="1013011"/>
            <a:ext cx="6877730" cy="30838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0" y="969961"/>
            <a:ext cx="11767458" cy="3970318"/>
          </a:xfrm>
          <a:prstGeom prst="rect">
            <a:avLst/>
          </a:prstGeom>
        </p:spPr>
        <p:txBody>
          <a:bodyPr wrap="square">
            <a:spAutoFit/>
          </a:bodyPr>
          <a:lstStyle/>
          <a:p>
            <a:r>
              <a:rPr lang="en-US" sz="2800" dirty="0"/>
              <a:t>1.Development and Deployment: Successfully developed and deployed an eCommerce platform using Django, providing a robust and scalable solution for online shopping. Implemented key features including user registration, product browsing, cart management, checkout, and payment integration. </a:t>
            </a:r>
          </a:p>
          <a:p>
            <a:pPr marL="342900" indent="-342900">
              <a:buAutoNum type="arabicPeriod"/>
            </a:pPr>
            <a:endParaRPr lang="en-US" sz="2800" dirty="0"/>
          </a:p>
          <a:p>
            <a:r>
              <a:rPr lang="en-US" sz="2800" dirty="0"/>
              <a:t>2.Performance and Reliability: Maintained excellent system performance metrics, including high uptime, fast response times, and efficient load handling. Ensured data security and user privacy through robust security measures and protocol</a:t>
            </a:r>
            <a:endParaRPr lang="en-IN" sz="2800" dirty="0"/>
          </a:p>
        </p:txBody>
      </p:sp>
    </p:spTree>
    <p:extLst>
      <p:ext uri="{BB962C8B-B14F-4D97-AF65-F5344CB8AC3E}">
        <p14:creationId xmlns:p14="http://schemas.microsoft.com/office/powerpoint/2010/main" val="138853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1068232"/>
            <a:ext cx="11374583" cy="4770537"/>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[1] Carl Burch, Django, a web framework using Python: tutorial presentation, Journal of Computing Sciences in Colleges, Volume: 25, Issue: 5, 2010, Page: 154 – 155. </a:t>
            </a:r>
          </a:p>
          <a:p>
            <a:pPr algn="just"/>
            <a:r>
              <a:rPr lang="en-IN" sz="1600" dirty="0">
                <a:latin typeface="Times New Roman" panose="02020603050405020304" pitchFamily="18" charset="0"/>
                <a:cs typeface="Times New Roman" panose="02020603050405020304" pitchFamily="18" charset="0"/>
              </a:rPr>
              <a:t>[2] Sheetal Taneja; Pratibha Gupta R, Python as a tool for web server application development, JIMS8I-International Journal of Information Communication and Computing Technology, Volume: 2, Issue: 1, 2014, Page: 77 – 83.</a:t>
            </a:r>
          </a:p>
          <a:p>
            <a:pPr algn="just"/>
            <a:r>
              <a:rPr lang="en-IN" sz="1600" dirty="0">
                <a:latin typeface="Times New Roman" panose="02020603050405020304" pitchFamily="18" charset="0"/>
                <a:cs typeface="Times New Roman" panose="02020603050405020304" pitchFamily="18" charset="0"/>
              </a:rPr>
              <a:t> [3] Kavya S.L; </a:t>
            </a:r>
            <a:r>
              <a:rPr lang="en-IN" sz="1600" dirty="0" err="1">
                <a:latin typeface="Times New Roman" panose="02020603050405020304" pitchFamily="18" charset="0"/>
                <a:cs typeface="Times New Roman" panose="02020603050405020304" pitchFamily="18" charset="0"/>
              </a:rPr>
              <a:t>Dr.Sarathambekai</a:t>
            </a:r>
            <a:r>
              <a:rPr lang="en-IN" sz="1600" dirty="0">
                <a:latin typeface="Times New Roman" panose="02020603050405020304" pitchFamily="18" charset="0"/>
                <a:cs typeface="Times New Roman" panose="02020603050405020304" pitchFamily="18" charset="0"/>
              </a:rPr>
              <a:t> S, Python Libraries and Packages for Web Development - A Survey, International Journal of Innovative Research in Technology, Volume: 5, Issue: 12, 2019, Page: 462 – 464. </a:t>
            </a:r>
          </a:p>
          <a:p>
            <a:pPr algn="just"/>
            <a:r>
              <a:rPr lang="en-IN" sz="1600" dirty="0">
                <a:latin typeface="Times New Roman" panose="02020603050405020304" pitchFamily="18" charset="0"/>
                <a:cs typeface="Times New Roman" panose="02020603050405020304" pitchFamily="18" charset="0"/>
              </a:rPr>
              <a:t>[4] Surya Teja N, A Study on Different Framework Architectures, International Journal of Innovative Research in Science, Engineering and Technology, Volume: 7, Issue: 4, April 2018, Page: 4099 – 4104. </a:t>
            </a:r>
          </a:p>
          <a:p>
            <a:pPr algn="just"/>
            <a:r>
              <a:rPr lang="en-IN" sz="1600" dirty="0">
                <a:latin typeface="Times New Roman" panose="02020603050405020304" pitchFamily="18" charset="0"/>
                <a:cs typeface="Times New Roman" panose="02020603050405020304" pitchFamily="18" charset="0"/>
              </a:rPr>
              <a:t>[5] </a:t>
            </a:r>
            <a:r>
              <a:rPr lang="en-IN" sz="1600" dirty="0" err="1">
                <a:latin typeface="Times New Roman" panose="02020603050405020304" pitchFamily="18" charset="0"/>
                <a:cs typeface="Times New Roman" panose="02020603050405020304" pitchFamily="18" charset="0"/>
              </a:rPr>
              <a:t>Adamya</a:t>
            </a:r>
            <a:r>
              <a:rPr lang="en-IN" sz="1600" dirty="0">
                <a:latin typeface="Times New Roman" panose="02020603050405020304" pitchFamily="18" charset="0"/>
                <a:cs typeface="Times New Roman" panose="02020603050405020304" pitchFamily="18" charset="0"/>
              </a:rPr>
              <a:t> Shyam; Nitin Mukesh, A Django Based Educational Resource Sharing Website: </a:t>
            </a:r>
            <a:r>
              <a:rPr lang="en-IN" sz="1600" dirty="0" err="1">
                <a:latin typeface="Times New Roman" panose="02020603050405020304" pitchFamily="18" charset="0"/>
                <a:cs typeface="Times New Roman" panose="02020603050405020304" pitchFamily="18" charset="0"/>
              </a:rPr>
              <a:t>Shreic</a:t>
            </a:r>
            <a:r>
              <a:rPr lang="en-IN" sz="1600" dirty="0">
                <a:latin typeface="Times New Roman" panose="02020603050405020304" pitchFamily="18" charset="0"/>
                <a:cs typeface="Times New Roman" panose="02020603050405020304" pitchFamily="18" charset="0"/>
              </a:rPr>
              <a:t>, Journal of Scientific Research, Volume: 64, Issue: 1, 2020, Page: 238 – 252. </a:t>
            </a:r>
          </a:p>
          <a:p>
            <a:pPr algn="just"/>
            <a:r>
              <a:rPr lang="en-IN" sz="1600" dirty="0">
                <a:latin typeface="Times New Roman" panose="02020603050405020304" pitchFamily="18" charset="0"/>
                <a:cs typeface="Times New Roman" panose="02020603050405020304" pitchFamily="18" charset="0"/>
              </a:rPr>
              <a:t>[6] Ahmed Yunus; Md Masum, Design and Development of an E - Commerce System in a Rapid Organized Way, International Journal of Science and Research, Volume: 9, Issue: 1, 2020, Page: 1358 – 1375. </a:t>
            </a:r>
          </a:p>
          <a:p>
            <a:pPr algn="just"/>
            <a:r>
              <a:rPr lang="en-IN" sz="1600" dirty="0">
                <a:latin typeface="Times New Roman" panose="02020603050405020304" pitchFamily="18" charset="0"/>
                <a:cs typeface="Times New Roman" panose="02020603050405020304" pitchFamily="18" charset="0"/>
              </a:rPr>
              <a:t>[7] </a:t>
            </a:r>
            <a:r>
              <a:rPr lang="en-IN" sz="1600" dirty="0" err="1">
                <a:latin typeface="Times New Roman" panose="02020603050405020304" pitchFamily="18" charset="0"/>
                <a:cs typeface="Times New Roman" panose="02020603050405020304" pitchFamily="18" charset="0"/>
              </a:rPr>
              <a:t>Busari</a:t>
            </a:r>
            <a:r>
              <a:rPr lang="en-IN" sz="1600" dirty="0">
                <a:latin typeface="Times New Roman" panose="02020603050405020304" pitchFamily="18" charset="0"/>
                <a:cs typeface="Times New Roman" panose="02020603050405020304" pitchFamily="18" charset="0"/>
              </a:rPr>
              <a:t> O.A; Adebisi O.A; </a:t>
            </a:r>
            <a:r>
              <a:rPr lang="en-IN" sz="1600" dirty="0" err="1">
                <a:latin typeface="Times New Roman" panose="02020603050405020304" pitchFamily="18" charset="0"/>
                <a:cs typeface="Times New Roman" panose="02020603050405020304" pitchFamily="18" charset="0"/>
              </a:rPr>
              <a:t>AdeagaI.I</a:t>
            </a:r>
            <a:r>
              <a:rPr lang="en-IN" sz="1600" dirty="0">
                <a:latin typeface="Times New Roman" panose="02020603050405020304" pitchFamily="18" charset="0"/>
                <a:cs typeface="Times New Roman" panose="02020603050405020304" pitchFamily="18" charset="0"/>
              </a:rPr>
              <a:t>; Oni A.A, Development of an Online Shop with Python Web Framework (Django), International Journal of Advanced Research in Science, Engineering and Technology, Volume: 8, Issue:5, 2021, Page: 17293 – 17299 </a:t>
            </a:r>
          </a:p>
          <a:p>
            <a:pPr algn="just"/>
            <a:r>
              <a:rPr lang="en-IN" sz="1600" dirty="0">
                <a:latin typeface="Times New Roman" panose="02020603050405020304" pitchFamily="18" charset="0"/>
                <a:cs typeface="Times New Roman" panose="02020603050405020304" pitchFamily="18" charset="0"/>
              </a:rPr>
              <a:t>[8]. Nitrogen Project Website. Viewed in 2010-01-15. http://nitrogenproject. com/ </a:t>
            </a:r>
          </a:p>
          <a:p>
            <a:pPr algn="just"/>
            <a:r>
              <a:rPr lang="en-IN" sz="1600" dirty="0">
                <a:latin typeface="Times New Roman" panose="02020603050405020304" pitchFamily="18" charset="0"/>
                <a:cs typeface="Times New Roman" panose="02020603050405020304" pitchFamily="18" charset="0"/>
              </a:rPr>
              <a:t>[9]. </a:t>
            </a:r>
            <a:r>
              <a:rPr lang="en-IN" sz="1600" dirty="0" err="1">
                <a:latin typeface="Times New Roman" panose="02020603050405020304" pitchFamily="18" charset="0"/>
                <a:cs typeface="Times New Roman" panose="02020603050405020304" pitchFamily="18" charset="0"/>
              </a:rPr>
              <a:t>OpenSourceErlang</a:t>
            </a:r>
            <a:r>
              <a:rPr lang="en-IN" sz="1600" dirty="0">
                <a:latin typeface="Times New Roman" panose="02020603050405020304" pitchFamily="18" charset="0"/>
                <a:cs typeface="Times New Roman" panose="02020603050405020304" pitchFamily="18" charset="0"/>
              </a:rPr>
              <a:t> Website. Viewed in 2010-01-15. http://www.erlang. org/ </a:t>
            </a:r>
          </a:p>
          <a:p>
            <a:pPr algn="just"/>
            <a:r>
              <a:rPr lang="en-IN" sz="1600" dirty="0">
                <a:latin typeface="Times New Roman" panose="02020603050405020304" pitchFamily="18" charset="0"/>
                <a:cs typeface="Times New Roman" panose="02020603050405020304" pitchFamily="18" charset="0"/>
              </a:rPr>
              <a:t>[10]. </a:t>
            </a:r>
            <a:r>
              <a:rPr lang="en-IN" sz="1600" dirty="0" err="1">
                <a:latin typeface="Times New Roman" panose="02020603050405020304" pitchFamily="18" charset="0"/>
                <a:cs typeface="Times New Roman" panose="02020603050405020304" pitchFamily="18" charset="0"/>
              </a:rPr>
              <a:t>Riak</a:t>
            </a:r>
            <a:r>
              <a:rPr lang="en-IN" sz="1600" dirty="0">
                <a:latin typeface="Times New Roman" panose="02020603050405020304" pitchFamily="18" charset="0"/>
                <a:cs typeface="Times New Roman" panose="02020603050405020304" pitchFamily="18" charset="0"/>
              </a:rPr>
              <a:t> Project Website. Viewed in 2010-01-15. </a:t>
            </a:r>
            <a:r>
              <a:rPr lang="en-IN" sz="1600" dirty="0">
                <a:latin typeface="Times New Roman" panose="02020603050405020304" pitchFamily="18" charset="0"/>
                <a:cs typeface="Times New Roman" panose="02020603050405020304" pitchFamily="18" charset="0"/>
                <a:hlinkClick r:id="rId3"/>
              </a:rPr>
              <a:t>http://riak.basho.com/</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[11]. Klarna Website. Viewed in 2010-01-15. http://klarna.com/ </a:t>
            </a:r>
          </a:p>
          <a:p>
            <a:pPr algn="just"/>
            <a:r>
              <a:rPr lang="en-IN" sz="1600" dirty="0">
                <a:latin typeface="Times New Roman" panose="02020603050405020304" pitchFamily="18" charset="0"/>
                <a:cs typeface="Times New Roman" panose="02020603050405020304" pitchFamily="18" charset="0"/>
              </a:rPr>
              <a:t>[12]. Django Project Website. Viewed in 2010-01-15. http://www.djangoproject. com</a:t>
            </a:r>
          </a:p>
        </p:txBody>
      </p:sp>
    </p:spTree>
    <p:extLst>
      <p:ext uri="{BB962C8B-B14F-4D97-AF65-F5344CB8AC3E}">
        <p14:creationId xmlns:p14="http://schemas.microsoft.com/office/powerpoint/2010/main" val="293328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pPr algn="r"/>
            <a:r>
              <a:rPr lang="en-US" sz="4000" b="1" dirty="0">
                <a:solidFill>
                  <a:schemeClr val="bg1"/>
                </a:solidFill>
                <a:latin typeface="Times New Roman" panose="02020603050405020304" pitchFamily="18" charset="0"/>
                <a:cs typeface="Times New Roman" panose="02020603050405020304" pitchFamily="18" charset="0"/>
              </a:rPr>
              <a:t>Noida institute of Engineering &amp; Technology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endParaRPr lang="en-US" sz="6000" b="1" dirty="0"/>
          </a:p>
          <a:p>
            <a:r>
              <a:rPr lang="en-US" sz="8800" b="1" dirty="0"/>
              <a:t>Thank you</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Presentation Outline</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marL="571500" lvl="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Gap</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 to overcome Research Gap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of the Research work                                                                               </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1068232"/>
            <a:ext cx="11374583" cy="518552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This e-commerce project aims to create a fully functional online shopping platform using Django.</a:t>
            </a:r>
          </a:p>
          <a:p>
            <a:pPr marL="285750" indent="-285750" algn="just">
              <a:lnSpc>
                <a:spcPct val="150000"/>
              </a:lnSpc>
              <a:buFont typeface="Arial" panose="020B0604020202020204" pitchFamily="34" charset="0"/>
              <a:buChar char="•"/>
            </a:pPr>
            <a:r>
              <a:rPr lang="en-IN"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The website will enable users to search for products, add them to their shopping cart, and complete purchases securely. </a:t>
            </a:r>
          </a:p>
          <a:p>
            <a:pPr marL="285750" indent="-285750" algn="just">
              <a:lnSpc>
                <a:spcPct val="150000"/>
              </a:lnSpc>
              <a:buFont typeface="Arial" panose="020B0604020202020204" pitchFamily="34" charset="0"/>
              <a:buChar char="•"/>
            </a:pPr>
            <a:r>
              <a:rPr lang="en-IN"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It features both user and guest checkout capabilities, accommodating a wide range of shopping preferences. </a:t>
            </a:r>
          </a:p>
          <a:p>
            <a:pPr marL="285750" indent="-285750" algn="just">
              <a:lnSpc>
                <a:spcPct val="150000"/>
              </a:lnSpc>
              <a:buFont typeface="Arial" panose="020B0604020202020204" pitchFamily="34" charset="0"/>
              <a:buChar char="•"/>
            </a:pPr>
            <a:r>
              <a:rPr lang="en-IN" sz="2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project will integrate payment processing through PayPal to facilitate secure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1068232"/>
            <a:ext cx="11374583" cy="5262979"/>
          </a:xfrm>
          <a:prstGeom prst="rect">
            <a:avLst/>
          </a:prstGeom>
        </p:spPr>
        <p:txBody>
          <a:bodyPr wrap="square">
            <a:spAutoFit/>
          </a:bodyPr>
          <a:lstStyle/>
          <a:p>
            <a:pPr algn="l"/>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Speed: Research by Li et al. (2019) underscores the significance of speed in online transactions, highlighting that users prioritize efficiency and convenience when making purchases. Guest checkout aligns with these preferences by enabling users to bypass the account creation process, resulting in faster transactions (Yoo &amp; </a:t>
            </a:r>
            <a:r>
              <a:rPr lang="en-US" sz="2400" i="0" dirty="0" err="1">
                <a:solidFill>
                  <a:srgbClr val="0D0D0D"/>
                </a:solidFill>
                <a:effectLst/>
                <a:highlight>
                  <a:srgbClr val="FFFFFF"/>
                </a:highlight>
                <a:latin typeface="Times New Roman" panose="02020603050405020304" pitchFamily="18" charset="0"/>
                <a:cs typeface="Times New Roman" panose="02020603050405020304" pitchFamily="18" charset="0"/>
              </a:rPr>
              <a:t>Gretzel</a:t>
            </a: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 2019). This expeditious approach resonates particularly well with time-pressed consumers who seek prompt gratification in their online shopping endeavors (Kumar &amp; Lim, 2018).</a:t>
            </a:r>
          </a:p>
          <a:p>
            <a:pPr algn="l"/>
            <a:endPar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Reduced Friction: The concept of frictionless commerce has garnered attention in academic discourse, emphasizing the importance of mitigating obstacles in the user journey (Jiang et al., 2020). Guest checkout epitomizes this ethos by eliminating the need for users to navigate through cumbersome registration forms, thereby reducing cognitive load and enhancing user satisfaction (Li &amp; Zhang, 2021). Notably, this friction-reducing feature is especially beneficial for first-time buyers who may be apprehensive about committing to a full-fledged account setup (Choi &amp; Mattila, 2020)</a:t>
            </a:r>
          </a:p>
        </p:txBody>
      </p:sp>
    </p:spTree>
    <p:extLst>
      <p:ext uri="{BB962C8B-B14F-4D97-AF65-F5344CB8AC3E}">
        <p14:creationId xmlns:p14="http://schemas.microsoft.com/office/powerpoint/2010/main" val="278889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p:cNvSpPr/>
          <p:nvPr/>
        </p:nvSpPr>
        <p:spPr>
          <a:xfrm>
            <a:off x="484908" y="1068232"/>
            <a:ext cx="11374583" cy="3970318"/>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 Scalability Issues:</a:t>
            </a:r>
          </a:p>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Many existing platforms struggle to scale effectively with increasing user load.</a:t>
            </a:r>
          </a:p>
          <a:p>
            <a:pPr marL="342900" indent="-3429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 Security Concerns:</a:t>
            </a:r>
          </a:p>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Insufficient security measures can lead to vulnerabilities and data breaches.</a:t>
            </a:r>
          </a:p>
          <a:p>
            <a:pPr marL="342900" indent="-3429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 Customization Limitations: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Lack of flexibility to tailor the platform to specific business needs.</a:t>
            </a:r>
          </a:p>
        </p:txBody>
      </p:sp>
    </p:spTree>
    <p:extLst>
      <p:ext uri="{BB962C8B-B14F-4D97-AF65-F5344CB8AC3E}">
        <p14:creationId xmlns:p14="http://schemas.microsoft.com/office/powerpoint/2010/main" val="64231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7" name="TextBox 6">
            <a:extLst>
              <a:ext uri="{FF2B5EF4-FFF2-40B4-BE49-F238E27FC236}">
                <a16:creationId xmlns:a16="http://schemas.microsoft.com/office/drawing/2014/main" id="{F5C76F4D-1A00-E529-37CF-3D02172034DE}"/>
              </a:ext>
            </a:extLst>
          </p:cNvPr>
          <p:cNvSpPr txBox="1"/>
          <p:nvPr/>
        </p:nvSpPr>
        <p:spPr>
          <a:xfrm>
            <a:off x="4133988" y="5827761"/>
            <a:ext cx="3924023" cy="369332"/>
          </a:xfrm>
          <a:prstGeom prst="rect">
            <a:avLst/>
          </a:prstGeom>
          <a:noFill/>
        </p:spPr>
        <p:txBody>
          <a:bodyPr wrap="none" rtlCol="0">
            <a:spAutoFit/>
          </a:bodyPr>
          <a:lstStyle/>
          <a:p>
            <a:r>
              <a:rPr lang="en-US" sz="1800" b="1" dirty="0">
                <a:effectLst/>
                <a:latin typeface="Cambria" panose="02040503050406030204" pitchFamily="18" charset="0"/>
                <a:ea typeface="Calibri" panose="020F0502020204030204" pitchFamily="34" charset="0"/>
                <a:cs typeface="Mangal" panose="02040503050203030202" pitchFamily="18" charset="0"/>
              </a:rPr>
              <a:t>Figure 1:</a:t>
            </a:r>
            <a:r>
              <a:rPr lang="en-US" sz="1800" dirty="0">
                <a:effectLst/>
                <a:latin typeface="Cambria" panose="02040503050406030204" pitchFamily="18" charset="0"/>
                <a:ea typeface="Calibri" panose="020F0502020204030204" pitchFamily="34" charset="0"/>
                <a:cs typeface="Mangal" panose="02040503050203030202" pitchFamily="18" charset="0"/>
              </a:rPr>
              <a:t> System Architecture Design.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image6.jpeg">
            <a:extLst>
              <a:ext uri="{FF2B5EF4-FFF2-40B4-BE49-F238E27FC236}">
                <a16:creationId xmlns:a16="http://schemas.microsoft.com/office/drawing/2014/main" id="{30C460D1-EEE7-FC96-6BA5-93D78BFE148F}"/>
              </a:ext>
            </a:extLst>
          </p:cNvPr>
          <p:cNvPicPr>
            <a:picLocks noChangeAspect="1"/>
          </p:cNvPicPr>
          <p:nvPr/>
        </p:nvPicPr>
        <p:blipFill>
          <a:blip r:embed="rId3" cstate="print"/>
          <a:stretch>
            <a:fillRect/>
          </a:stretch>
        </p:blipFill>
        <p:spPr>
          <a:xfrm>
            <a:off x="3516630" y="1455420"/>
            <a:ext cx="5158740" cy="3947160"/>
          </a:xfrm>
          <a:prstGeom prst="rect">
            <a:avLst/>
          </a:prstGeom>
        </p:spPr>
      </p:pic>
    </p:spTree>
    <p:extLst>
      <p:ext uri="{BB962C8B-B14F-4D97-AF65-F5344CB8AC3E}">
        <p14:creationId xmlns:p14="http://schemas.microsoft.com/office/powerpoint/2010/main" val="335087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8" name="Picture 7">
            <a:extLst>
              <a:ext uri="{FF2B5EF4-FFF2-40B4-BE49-F238E27FC236}">
                <a16:creationId xmlns:a16="http://schemas.microsoft.com/office/drawing/2014/main" id="{FA292A7E-8CC0-FEB8-6022-EEF1865D24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972" y="1156557"/>
            <a:ext cx="10702400" cy="49215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8" name="Picture 7">
            <a:extLst>
              <a:ext uri="{FF2B5EF4-FFF2-40B4-BE49-F238E27FC236}">
                <a16:creationId xmlns:a16="http://schemas.microsoft.com/office/drawing/2014/main" id="{E99C2514-A330-F290-0414-B86B4C963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41" y="1283516"/>
            <a:ext cx="10739718" cy="48382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rgbClr val="C00000"/>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4" name="Picture 3">
            <a:extLst>
              <a:ext uri="{FF2B5EF4-FFF2-40B4-BE49-F238E27FC236}">
                <a16:creationId xmlns:a16="http://schemas.microsoft.com/office/drawing/2014/main" id="{58222C32-2AEA-D709-0627-CDF68A0C02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549" y="1156557"/>
            <a:ext cx="8161539" cy="3729318"/>
          </a:xfrm>
          <a:prstGeom prst="rect">
            <a:avLst/>
          </a:prstGeom>
          <a:noFill/>
          <a:ln>
            <a:noFill/>
          </a:ln>
        </p:spPr>
      </p:pic>
    </p:spTree>
    <p:extLst>
      <p:ext uri="{BB962C8B-B14F-4D97-AF65-F5344CB8AC3E}">
        <p14:creationId xmlns:p14="http://schemas.microsoft.com/office/powerpoint/2010/main" val="171693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922</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Times New Roman</vt:lpstr>
      <vt:lpstr>Office Theme</vt:lpstr>
      <vt:lpstr>Noida Institute of Engineering &amp; Technology</vt:lpstr>
      <vt:lpstr>Presentation Outline</vt:lpstr>
      <vt:lpstr>Introduction</vt:lpstr>
      <vt:lpstr>Literature Review</vt:lpstr>
      <vt:lpstr>Research Gap</vt:lpstr>
      <vt:lpstr>Methodology</vt:lpstr>
      <vt:lpstr>Result</vt:lpstr>
      <vt:lpstr>Result</vt:lpstr>
      <vt:lpstr>Result</vt:lpstr>
      <vt:lpstr>Result</vt:lpstr>
      <vt:lpstr>Conclusion</vt:lpstr>
      <vt:lpstr>References</vt:lpstr>
      <vt:lpstr>Noida institute of Engineering &amp; Technology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dc:title>
  <dc:creator>Sandhya</dc:creator>
  <cp:lastModifiedBy>Divyank Sharma</cp:lastModifiedBy>
  <cp:revision>32</cp:revision>
  <dcterms:created xsi:type="dcterms:W3CDTF">2024-04-16T08:59:00Z</dcterms:created>
  <dcterms:modified xsi:type="dcterms:W3CDTF">2024-05-28T07:58:50Z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DA606F3116A34557A586E0B023107D64_12</vt:lpwstr>
  </property>
  <property fmtid="{D5CDD505-2E9C-101B-9397-08002B2CF9AE}" pid="3" name="KSOProductBuildVer">
    <vt:lpwstr>1033-12.2.0.16909</vt:lpwstr>
  </property>
</Properties>
</file>