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262B8A-BFEA-4956-9E12-B39B94E57201}" type="datetimeFigureOut">
              <a:rPr lang="en-IN" smtClean="0"/>
              <a:t>12-10-2024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B6EA8-93C9-4B38-A5DE-730D296FA4C1}" type="slidenum">
              <a:rPr lang="en-IN" smtClean="0"/>
              <a:t>‹#›</a:t>
            </a:fld>
            <a:endParaRPr lang="en-IN"/>
          </a:p>
        </p:txBody>
      </p:sp>
    </p:spTree>
    <p:extLst>
      <p:ext uri="{BB962C8B-B14F-4D97-AF65-F5344CB8AC3E}">
        <p14:creationId xmlns:p14="http://schemas.microsoft.com/office/powerpoint/2010/main" val="724544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62B8A-BFEA-4956-9E12-B39B94E57201}" type="datetimeFigureOut">
              <a:rPr lang="en-IN" smtClean="0"/>
              <a:t>12-10-2024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DB6EA8-93C9-4B38-A5DE-730D296FA4C1}" type="slidenum">
              <a:rPr lang="en-IN" smtClean="0"/>
              <a:t>‹#›</a:t>
            </a:fld>
            <a:endParaRPr lang="en-IN"/>
          </a:p>
        </p:txBody>
      </p:sp>
    </p:spTree>
    <p:extLst>
      <p:ext uri="{BB962C8B-B14F-4D97-AF65-F5344CB8AC3E}">
        <p14:creationId xmlns:p14="http://schemas.microsoft.com/office/powerpoint/2010/main" val="4751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62B8A-BFEA-4956-9E12-B39B94E57201}" type="datetimeFigureOut">
              <a:rPr lang="en-IN" smtClean="0"/>
              <a:t>12-10-2024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DB6EA8-93C9-4B38-A5DE-730D296FA4C1}" type="slidenum">
              <a:rPr lang="en-IN" smtClean="0"/>
              <a:t>‹#›</a:t>
            </a:fld>
            <a:endParaRPr lang="en-IN"/>
          </a:p>
        </p:txBody>
      </p:sp>
    </p:spTree>
    <p:extLst>
      <p:ext uri="{BB962C8B-B14F-4D97-AF65-F5344CB8AC3E}">
        <p14:creationId xmlns:p14="http://schemas.microsoft.com/office/powerpoint/2010/main" val="111678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62B8A-BFEA-4956-9E12-B39B94E57201}" type="datetimeFigureOut">
              <a:rPr lang="en-IN" smtClean="0"/>
              <a:t>12-10-2024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B6EA8-93C9-4B38-A5DE-730D296FA4C1}" type="slidenum">
              <a:rPr lang="en-IN" smtClean="0"/>
              <a:t>‹#›</a:t>
            </a:fld>
            <a:endParaRPr lang="en-IN"/>
          </a:p>
        </p:txBody>
      </p:sp>
    </p:spTree>
    <p:extLst>
      <p:ext uri="{BB962C8B-B14F-4D97-AF65-F5344CB8AC3E}">
        <p14:creationId xmlns:p14="http://schemas.microsoft.com/office/powerpoint/2010/main" val="273755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62B8A-BFEA-4956-9E12-B39B94E57201}" type="datetimeFigureOut">
              <a:rPr lang="en-IN" smtClean="0"/>
              <a:t>12-10-2024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B6EA8-93C9-4B38-A5DE-730D296FA4C1}" type="slidenum">
              <a:rPr lang="en-IN" smtClean="0"/>
              <a:t>‹#›</a:t>
            </a:fld>
            <a:endParaRPr lang="en-IN"/>
          </a:p>
        </p:txBody>
      </p:sp>
    </p:spTree>
    <p:extLst>
      <p:ext uri="{BB962C8B-B14F-4D97-AF65-F5344CB8AC3E}">
        <p14:creationId xmlns:p14="http://schemas.microsoft.com/office/powerpoint/2010/main" val="95327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C262B8A-BFEA-4956-9E12-B39B94E57201}" type="datetimeFigureOut">
              <a:rPr lang="en-IN" smtClean="0"/>
              <a:t>12-10-2024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6DB6EA8-93C9-4B38-A5DE-730D296FA4C1}" type="slidenum">
              <a:rPr lang="en-IN" smtClean="0"/>
              <a:t>‹#›</a:t>
            </a:fld>
            <a:endParaRPr lang="en-IN"/>
          </a:p>
        </p:txBody>
      </p:sp>
    </p:spTree>
    <p:extLst>
      <p:ext uri="{BB962C8B-B14F-4D97-AF65-F5344CB8AC3E}">
        <p14:creationId xmlns:p14="http://schemas.microsoft.com/office/powerpoint/2010/main" val="276740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C262B8A-BFEA-4956-9E12-B39B94E57201}" type="datetimeFigureOut">
              <a:rPr lang="en-IN" smtClean="0"/>
              <a:t>12-10-2024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66DB6EA8-93C9-4B38-A5DE-730D296FA4C1}" type="slidenum">
              <a:rPr lang="en-IN" smtClean="0"/>
              <a:t>‹#›</a:t>
            </a:fld>
            <a:endParaRPr lang="en-IN"/>
          </a:p>
        </p:txBody>
      </p:sp>
    </p:spTree>
    <p:extLst>
      <p:ext uri="{BB962C8B-B14F-4D97-AF65-F5344CB8AC3E}">
        <p14:creationId xmlns:p14="http://schemas.microsoft.com/office/powerpoint/2010/main" val="340856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C262B8A-BFEA-4956-9E12-B39B94E57201}" type="datetimeFigureOut">
              <a:rPr lang="en-IN" smtClean="0"/>
              <a:t>12-10-2024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66DB6EA8-93C9-4B38-A5DE-730D296FA4C1}" type="slidenum">
              <a:rPr lang="en-IN" smtClean="0"/>
              <a:t>‹#›</a:t>
            </a:fld>
            <a:endParaRPr lang="en-IN"/>
          </a:p>
        </p:txBody>
      </p:sp>
    </p:spTree>
    <p:extLst>
      <p:ext uri="{BB962C8B-B14F-4D97-AF65-F5344CB8AC3E}">
        <p14:creationId xmlns:p14="http://schemas.microsoft.com/office/powerpoint/2010/main" val="307582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C262B8A-BFEA-4956-9E12-B39B94E57201}" type="datetimeFigureOut">
              <a:rPr lang="en-IN" smtClean="0"/>
              <a:t>12-10-2024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B6EA8-93C9-4B38-A5DE-730D296FA4C1}" type="slidenum">
              <a:rPr lang="en-IN" smtClean="0"/>
              <a:t>‹#›</a:t>
            </a:fld>
            <a:endParaRPr lang="en-IN"/>
          </a:p>
        </p:txBody>
      </p:sp>
    </p:spTree>
    <p:extLst>
      <p:ext uri="{BB962C8B-B14F-4D97-AF65-F5344CB8AC3E}">
        <p14:creationId xmlns:p14="http://schemas.microsoft.com/office/powerpoint/2010/main" val="44387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C262B8A-BFEA-4956-9E12-B39B94E57201}" type="datetimeFigureOut">
              <a:rPr lang="en-IN" smtClean="0"/>
              <a:t>12-10-2024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6DB6EA8-93C9-4B38-A5DE-730D296FA4C1}" type="slidenum">
              <a:rPr lang="en-IN" smtClean="0"/>
              <a:t>‹#›</a:t>
            </a:fld>
            <a:endParaRPr lang="en-IN"/>
          </a:p>
        </p:txBody>
      </p:sp>
    </p:spTree>
    <p:extLst>
      <p:ext uri="{BB962C8B-B14F-4D97-AF65-F5344CB8AC3E}">
        <p14:creationId xmlns:p14="http://schemas.microsoft.com/office/powerpoint/2010/main" val="77795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C262B8A-BFEA-4956-9E12-B39B94E57201}" type="datetimeFigureOut">
              <a:rPr lang="en-IN" smtClean="0"/>
              <a:t>12-10-2024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66DB6EA8-93C9-4B38-A5DE-730D296FA4C1}" type="slidenum">
              <a:rPr lang="en-IN" smtClean="0"/>
              <a:t>‹#›</a:t>
            </a:fld>
            <a:endParaRPr lang="en-IN"/>
          </a:p>
        </p:txBody>
      </p:sp>
    </p:spTree>
    <p:extLst>
      <p:ext uri="{BB962C8B-B14F-4D97-AF65-F5344CB8AC3E}">
        <p14:creationId xmlns:p14="http://schemas.microsoft.com/office/powerpoint/2010/main" val="1093756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C262B8A-BFEA-4956-9E12-B39B94E57201}" type="datetimeFigureOut">
              <a:rPr lang="en-IN" smtClean="0"/>
              <a:t>12-10-2024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6DB6EA8-93C9-4B38-A5DE-730D296FA4C1}" type="slidenum">
              <a:rPr lang="en-IN" smtClean="0"/>
              <a:t>‹#›</a:t>
            </a:fld>
            <a:endParaRPr lang="en-IN"/>
          </a:p>
        </p:txBody>
      </p:sp>
    </p:spTree>
    <p:extLst>
      <p:ext uri="{BB962C8B-B14F-4D97-AF65-F5344CB8AC3E}">
        <p14:creationId xmlns:p14="http://schemas.microsoft.com/office/powerpoint/2010/main" val="8657121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123062-3409-AF4B-902F-CE86D0330B23}"/>
              </a:ext>
            </a:extLst>
          </p:cNvPr>
          <p:cNvSpPr/>
          <p:nvPr/>
        </p:nvSpPr>
        <p:spPr>
          <a:xfrm>
            <a:off x="1167319" y="535023"/>
            <a:ext cx="5166197" cy="57879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3200" u="sng" dirty="0">
              <a:solidFill>
                <a:schemeClr val="tx1"/>
              </a:solidFill>
            </a:endParaRPr>
          </a:p>
          <a:p>
            <a:endParaRPr lang="en-US" sz="3200" u="sng" dirty="0">
              <a:solidFill>
                <a:schemeClr val="tx1"/>
              </a:solidFill>
            </a:endParaRPr>
          </a:p>
          <a:p>
            <a:r>
              <a:rPr lang="en-US" sz="3200" dirty="0">
                <a:latin typeface="Aptos Narrow" panose="020B0004020202020204" pitchFamily="34" charset="0"/>
              </a:rPr>
              <a:t> </a:t>
            </a:r>
            <a:r>
              <a:rPr lang="en-US" sz="3200" u="sng" dirty="0">
                <a:solidFill>
                  <a:schemeClr val="tx1"/>
                </a:solidFill>
                <a:latin typeface="Arial" panose="020B0604020202020204" pitchFamily="34" charset="0"/>
                <a:cs typeface="Arial" panose="020B0604020202020204" pitchFamily="34" charset="0"/>
              </a:rPr>
              <a:t>Contents</a:t>
            </a:r>
          </a:p>
          <a:p>
            <a:endParaRPr lang="en-US" sz="3200" u="sng"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About </a:t>
            </a:r>
            <a:r>
              <a:rPr lang="en-US" dirty="0" err="1">
                <a:solidFill>
                  <a:schemeClr val="tx1"/>
                </a:solidFill>
                <a:latin typeface="Arial" panose="020B0604020202020204" pitchFamily="34" charset="0"/>
                <a:cs typeface="Arial" panose="020B0604020202020204" pitchFamily="34" charset="0"/>
              </a:rPr>
              <a:t>AtliQ</a:t>
            </a:r>
            <a:r>
              <a:rPr lang="en-US" dirty="0">
                <a:solidFill>
                  <a:schemeClr val="tx1"/>
                </a:solidFill>
                <a:latin typeface="Arial" panose="020B0604020202020204" pitchFamily="34" charset="0"/>
                <a:cs typeface="Arial" panose="020B0604020202020204" pitchFamily="34" charset="0"/>
              </a:rPr>
              <a:t> technologies and Problem Statement</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Project Overview</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Tables , Views , Functions and Stored Procedures</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2021 Sales Report for Croma categorized by product.</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Monthly Total Gross Sales Report for Croma</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Annual Gross Sales Overview for Croma India</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Key Market and Prime Customers in FY-2021</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 of Net Sales contributed by Customers in the Market Share</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 of Market Share by Region based on Net Sales</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Supply Chain Forecast Quantity</a:t>
            </a: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13" name="Picture 12">
            <a:extLst>
              <a:ext uri="{FF2B5EF4-FFF2-40B4-BE49-F238E27FC236}">
                <a16:creationId xmlns:a16="http://schemas.microsoft.com/office/drawing/2014/main" id="{523AA3C1-B46C-651A-97A3-DAB9C30BDD8A}"/>
              </a:ext>
            </a:extLst>
          </p:cNvPr>
          <p:cNvPicPr>
            <a:picLocks noChangeAspect="1"/>
          </p:cNvPicPr>
          <p:nvPr/>
        </p:nvPicPr>
        <p:blipFill>
          <a:blip r:embed="rId2"/>
          <a:stretch>
            <a:fillRect/>
          </a:stretch>
        </p:blipFill>
        <p:spPr>
          <a:xfrm>
            <a:off x="7276290" y="1614792"/>
            <a:ext cx="3628416" cy="3628416"/>
          </a:xfrm>
          <a:prstGeom prst="rect">
            <a:avLst/>
          </a:prstGeom>
        </p:spPr>
      </p:pic>
    </p:spTree>
    <p:extLst>
      <p:ext uri="{BB962C8B-B14F-4D97-AF65-F5344CB8AC3E}">
        <p14:creationId xmlns:p14="http://schemas.microsoft.com/office/powerpoint/2010/main" val="158793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3C8B7D-0650-7998-19E0-AF6307F979B7}"/>
              </a:ext>
            </a:extLst>
          </p:cNvPr>
          <p:cNvSpPr txBox="1"/>
          <p:nvPr/>
        </p:nvSpPr>
        <p:spPr>
          <a:xfrm>
            <a:off x="2073209" y="467087"/>
            <a:ext cx="8188253" cy="369332"/>
          </a:xfrm>
          <a:prstGeom prst="rect">
            <a:avLst/>
          </a:prstGeom>
          <a:noFill/>
        </p:spPr>
        <p:txBody>
          <a:bodyPr wrap="square">
            <a:spAutoFit/>
          </a:bodyPr>
          <a:lstStyle/>
          <a:p>
            <a:pPr algn="ctr"/>
            <a:r>
              <a:rPr lang="en-US" b="1" u="sng" dirty="0">
                <a:latin typeface="Arial" panose="020B0604020202020204" pitchFamily="34" charset="0"/>
                <a:cs typeface="Arial" panose="020B0604020202020204" pitchFamily="34" charset="0"/>
              </a:rPr>
              <a:t>KEY MARKETS AND PRIME CUSTOMERS IN THE FINANCIAL YEAR-2021'</a:t>
            </a:r>
            <a:endParaRPr lang="en-IN" b="1" u="sng"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4BC3269-7713-AE17-3A81-9BD6AF25B405}"/>
              </a:ext>
            </a:extLst>
          </p:cNvPr>
          <p:cNvSpPr txBox="1"/>
          <p:nvPr/>
        </p:nvSpPr>
        <p:spPr>
          <a:xfrm>
            <a:off x="2130358" y="1274323"/>
            <a:ext cx="1648838" cy="369332"/>
          </a:xfrm>
          <a:prstGeom prst="rect">
            <a:avLst/>
          </a:prstGeom>
          <a:noFill/>
        </p:spPr>
        <p:txBody>
          <a:bodyPr wrap="square" rtlCol="0">
            <a:spAutoFit/>
          </a:bodyPr>
          <a:lstStyle/>
          <a:p>
            <a:pPr algn="ctr"/>
            <a:r>
              <a:rPr lang="en-US" u="sng" dirty="0"/>
              <a:t>QUERY</a:t>
            </a:r>
            <a:endParaRPr lang="en-IN" u="sng" dirty="0"/>
          </a:p>
        </p:txBody>
      </p:sp>
      <p:cxnSp>
        <p:nvCxnSpPr>
          <p:cNvPr id="6" name="Straight Connector 5">
            <a:extLst>
              <a:ext uri="{FF2B5EF4-FFF2-40B4-BE49-F238E27FC236}">
                <a16:creationId xmlns:a16="http://schemas.microsoft.com/office/drawing/2014/main" id="{F17E448D-BA26-0FD0-E7EC-712111BF338D}"/>
              </a:ext>
            </a:extLst>
          </p:cNvPr>
          <p:cNvCxnSpPr/>
          <p:nvPr/>
        </p:nvCxnSpPr>
        <p:spPr>
          <a:xfrm>
            <a:off x="6167336" y="1274323"/>
            <a:ext cx="0" cy="493192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99B17FC-258D-209B-3559-6522B35C5116}"/>
              </a:ext>
            </a:extLst>
          </p:cNvPr>
          <p:cNvSpPr txBox="1"/>
          <p:nvPr/>
        </p:nvSpPr>
        <p:spPr>
          <a:xfrm>
            <a:off x="8412804" y="1274323"/>
            <a:ext cx="1648838" cy="369332"/>
          </a:xfrm>
          <a:prstGeom prst="rect">
            <a:avLst/>
          </a:prstGeom>
          <a:noFill/>
        </p:spPr>
        <p:txBody>
          <a:bodyPr wrap="square" rtlCol="0">
            <a:spAutoFit/>
          </a:bodyPr>
          <a:lstStyle/>
          <a:p>
            <a:pPr algn="ctr"/>
            <a:r>
              <a:rPr lang="en-US" u="sng" dirty="0"/>
              <a:t>OUTPUT</a:t>
            </a:r>
            <a:endParaRPr lang="en-IN" u="sng" dirty="0"/>
          </a:p>
        </p:txBody>
      </p:sp>
      <p:pic>
        <p:nvPicPr>
          <p:cNvPr id="9" name="Picture 8">
            <a:extLst>
              <a:ext uri="{FF2B5EF4-FFF2-40B4-BE49-F238E27FC236}">
                <a16:creationId xmlns:a16="http://schemas.microsoft.com/office/drawing/2014/main" id="{8F9A59AB-CDF3-A6CE-FA05-044EEAD8C831}"/>
              </a:ext>
            </a:extLst>
          </p:cNvPr>
          <p:cNvPicPr>
            <a:picLocks noChangeAspect="1"/>
          </p:cNvPicPr>
          <p:nvPr/>
        </p:nvPicPr>
        <p:blipFill>
          <a:blip r:embed="rId2"/>
          <a:stretch>
            <a:fillRect/>
          </a:stretch>
        </p:blipFill>
        <p:spPr>
          <a:xfrm>
            <a:off x="204286" y="2313961"/>
            <a:ext cx="5713374" cy="2715239"/>
          </a:xfrm>
          <a:prstGeom prst="rect">
            <a:avLst/>
          </a:prstGeom>
        </p:spPr>
      </p:pic>
      <p:pic>
        <p:nvPicPr>
          <p:cNvPr id="11" name="Picture 10">
            <a:extLst>
              <a:ext uri="{FF2B5EF4-FFF2-40B4-BE49-F238E27FC236}">
                <a16:creationId xmlns:a16="http://schemas.microsoft.com/office/drawing/2014/main" id="{CB7CDB66-8CB9-0381-E052-90CC2572AF36}"/>
              </a:ext>
            </a:extLst>
          </p:cNvPr>
          <p:cNvPicPr>
            <a:picLocks noChangeAspect="1"/>
          </p:cNvPicPr>
          <p:nvPr/>
        </p:nvPicPr>
        <p:blipFill>
          <a:blip r:embed="rId3"/>
          <a:stretch>
            <a:fillRect/>
          </a:stretch>
        </p:blipFill>
        <p:spPr>
          <a:xfrm>
            <a:off x="7702683" y="2612958"/>
            <a:ext cx="2812916" cy="1803399"/>
          </a:xfrm>
          <a:prstGeom prst="rect">
            <a:avLst/>
          </a:prstGeom>
        </p:spPr>
      </p:pic>
    </p:spTree>
    <p:extLst>
      <p:ext uri="{BB962C8B-B14F-4D97-AF65-F5344CB8AC3E}">
        <p14:creationId xmlns:p14="http://schemas.microsoft.com/office/powerpoint/2010/main" val="2821091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E9CB25-FFD6-AC64-9F10-0D928F56396A}"/>
              </a:ext>
            </a:extLst>
          </p:cNvPr>
          <p:cNvSpPr txBox="1"/>
          <p:nvPr/>
        </p:nvSpPr>
        <p:spPr>
          <a:xfrm>
            <a:off x="2073209" y="467087"/>
            <a:ext cx="8520212" cy="369332"/>
          </a:xfrm>
          <a:prstGeom prst="rect">
            <a:avLst/>
          </a:prstGeom>
          <a:noFill/>
        </p:spPr>
        <p:txBody>
          <a:bodyPr wrap="square">
            <a:spAutoFit/>
          </a:bodyPr>
          <a:lstStyle/>
          <a:p>
            <a:pPr algn="ctr"/>
            <a:r>
              <a:rPr lang="en-US" b="1" u="sng" dirty="0">
                <a:latin typeface="Arial" panose="020B0604020202020204" pitchFamily="34" charset="0"/>
                <a:cs typeface="Arial" panose="020B0604020202020204" pitchFamily="34" charset="0"/>
              </a:rPr>
              <a:t>% OF NET SALES CONTRIBUTED BY CUSTOMERS IN THE MARKET SHARE</a:t>
            </a:r>
            <a:endParaRPr lang="en-IN" b="1" u="sng"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712B865-14AD-4341-9656-1F0679B50CDE}"/>
              </a:ext>
            </a:extLst>
          </p:cNvPr>
          <p:cNvSpPr txBox="1"/>
          <p:nvPr/>
        </p:nvSpPr>
        <p:spPr>
          <a:xfrm>
            <a:off x="2130358" y="1274323"/>
            <a:ext cx="1648838" cy="369332"/>
          </a:xfrm>
          <a:prstGeom prst="rect">
            <a:avLst/>
          </a:prstGeom>
          <a:noFill/>
        </p:spPr>
        <p:txBody>
          <a:bodyPr wrap="square" rtlCol="0">
            <a:spAutoFit/>
          </a:bodyPr>
          <a:lstStyle/>
          <a:p>
            <a:pPr algn="ctr"/>
            <a:r>
              <a:rPr lang="en-US" u="sng" dirty="0"/>
              <a:t>QUERY</a:t>
            </a:r>
            <a:endParaRPr lang="en-IN" u="sng" dirty="0"/>
          </a:p>
        </p:txBody>
      </p:sp>
      <p:cxnSp>
        <p:nvCxnSpPr>
          <p:cNvPr id="5" name="Straight Connector 4">
            <a:extLst>
              <a:ext uri="{FF2B5EF4-FFF2-40B4-BE49-F238E27FC236}">
                <a16:creationId xmlns:a16="http://schemas.microsoft.com/office/drawing/2014/main" id="{EB61B68D-1B84-C3E6-5661-252F5D71BE9D}"/>
              </a:ext>
            </a:extLst>
          </p:cNvPr>
          <p:cNvCxnSpPr/>
          <p:nvPr/>
        </p:nvCxnSpPr>
        <p:spPr>
          <a:xfrm>
            <a:off x="6167336" y="1274323"/>
            <a:ext cx="0" cy="493192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8D810ED-2AFD-DA76-F913-BD15E6F13864}"/>
              </a:ext>
            </a:extLst>
          </p:cNvPr>
          <p:cNvSpPr txBox="1"/>
          <p:nvPr/>
        </p:nvSpPr>
        <p:spPr>
          <a:xfrm>
            <a:off x="8412804" y="1274323"/>
            <a:ext cx="1648838" cy="369332"/>
          </a:xfrm>
          <a:prstGeom prst="rect">
            <a:avLst/>
          </a:prstGeom>
          <a:noFill/>
        </p:spPr>
        <p:txBody>
          <a:bodyPr wrap="square" rtlCol="0">
            <a:spAutoFit/>
          </a:bodyPr>
          <a:lstStyle/>
          <a:p>
            <a:pPr algn="ctr"/>
            <a:r>
              <a:rPr lang="en-US" u="sng" dirty="0"/>
              <a:t>OUTPUT</a:t>
            </a:r>
            <a:endParaRPr lang="en-IN" u="sng" dirty="0"/>
          </a:p>
        </p:txBody>
      </p:sp>
      <p:pic>
        <p:nvPicPr>
          <p:cNvPr id="8" name="Picture 7">
            <a:extLst>
              <a:ext uri="{FF2B5EF4-FFF2-40B4-BE49-F238E27FC236}">
                <a16:creationId xmlns:a16="http://schemas.microsoft.com/office/drawing/2014/main" id="{7EE7AC92-5E67-81F5-BA68-E6B0BF485CC3}"/>
              </a:ext>
            </a:extLst>
          </p:cNvPr>
          <p:cNvPicPr>
            <a:picLocks noChangeAspect="1"/>
          </p:cNvPicPr>
          <p:nvPr/>
        </p:nvPicPr>
        <p:blipFill>
          <a:blip r:embed="rId2"/>
          <a:stretch>
            <a:fillRect/>
          </a:stretch>
        </p:blipFill>
        <p:spPr>
          <a:xfrm>
            <a:off x="369653" y="2169269"/>
            <a:ext cx="5496121" cy="3346314"/>
          </a:xfrm>
          <a:prstGeom prst="rect">
            <a:avLst/>
          </a:prstGeom>
        </p:spPr>
      </p:pic>
      <p:pic>
        <p:nvPicPr>
          <p:cNvPr id="10" name="Picture 9">
            <a:extLst>
              <a:ext uri="{FF2B5EF4-FFF2-40B4-BE49-F238E27FC236}">
                <a16:creationId xmlns:a16="http://schemas.microsoft.com/office/drawing/2014/main" id="{6162D782-354E-AD86-9D77-EE3136B645CC}"/>
              </a:ext>
            </a:extLst>
          </p:cNvPr>
          <p:cNvPicPr>
            <a:picLocks noChangeAspect="1"/>
          </p:cNvPicPr>
          <p:nvPr/>
        </p:nvPicPr>
        <p:blipFill>
          <a:blip r:embed="rId3"/>
          <a:stretch>
            <a:fillRect/>
          </a:stretch>
        </p:blipFill>
        <p:spPr>
          <a:xfrm>
            <a:off x="7655667" y="1954225"/>
            <a:ext cx="3229583" cy="3892098"/>
          </a:xfrm>
          <a:prstGeom prst="rect">
            <a:avLst/>
          </a:prstGeom>
        </p:spPr>
      </p:pic>
    </p:spTree>
    <p:extLst>
      <p:ext uri="{BB962C8B-B14F-4D97-AF65-F5344CB8AC3E}">
        <p14:creationId xmlns:p14="http://schemas.microsoft.com/office/powerpoint/2010/main" val="3908309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95CB76-42EA-978B-E72A-C0C23A41C734}"/>
              </a:ext>
            </a:extLst>
          </p:cNvPr>
          <p:cNvSpPr txBox="1"/>
          <p:nvPr/>
        </p:nvSpPr>
        <p:spPr>
          <a:xfrm>
            <a:off x="1787052" y="518278"/>
            <a:ext cx="8617895" cy="369332"/>
          </a:xfrm>
          <a:prstGeom prst="rect">
            <a:avLst/>
          </a:prstGeom>
          <a:noFill/>
        </p:spPr>
        <p:txBody>
          <a:bodyPr wrap="square">
            <a:spAutoFit/>
          </a:bodyPr>
          <a:lstStyle/>
          <a:p>
            <a:pPr algn="ctr"/>
            <a:r>
              <a:rPr lang="en-US" b="1" u="sng" dirty="0">
                <a:latin typeface="Arial" panose="020B0604020202020204" pitchFamily="34" charset="0"/>
                <a:cs typeface="Arial" panose="020B0604020202020204" pitchFamily="34" charset="0"/>
              </a:rPr>
              <a:t>% OF MARKET SHARE OF CUSTOMERS BY REGION BASED ON NET SALES</a:t>
            </a:r>
            <a:endParaRPr lang="en-IN" b="1" u="sng"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2A297D7-DCD3-676A-6001-7DDAC6EBBB58}"/>
              </a:ext>
            </a:extLst>
          </p:cNvPr>
          <p:cNvSpPr txBox="1"/>
          <p:nvPr/>
        </p:nvSpPr>
        <p:spPr>
          <a:xfrm>
            <a:off x="2130358" y="1274323"/>
            <a:ext cx="1648838" cy="369332"/>
          </a:xfrm>
          <a:prstGeom prst="rect">
            <a:avLst/>
          </a:prstGeom>
          <a:noFill/>
        </p:spPr>
        <p:txBody>
          <a:bodyPr wrap="square" rtlCol="0">
            <a:spAutoFit/>
          </a:bodyPr>
          <a:lstStyle/>
          <a:p>
            <a:pPr algn="ctr"/>
            <a:r>
              <a:rPr lang="en-US" u="sng" dirty="0"/>
              <a:t>QUERY</a:t>
            </a:r>
            <a:endParaRPr lang="en-IN" u="sng" dirty="0"/>
          </a:p>
        </p:txBody>
      </p:sp>
      <p:sp>
        <p:nvSpPr>
          <p:cNvPr id="5" name="TextBox 4">
            <a:extLst>
              <a:ext uri="{FF2B5EF4-FFF2-40B4-BE49-F238E27FC236}">
                <a16:creationId xmlns:a16="http://schemas.microsoft.com/office/drawing/2014/main" id="{1633B151-F6EE-2EBC-18FB-4BB3E386928B}"/>
              </a:ext>
            </a:extLst>
          </p:cNvPr>
          <p:cNvSpPr txBox="1"/>
          <p:nvPr/>
        </p:nvSpPr>
        <p:spPr>
          <a:xfrm>
            <a:off x="8412804" y="1274323"/>
            <a:ext cx="1648838" cy="369332"/>
          </a:xfrm>
          <a:prstGeom prst="rect">
            <a:avLst/>
          </a:prstGeom>
          <a:noFill/>
        </p:spPr>
        <p:txBody>
          <a:bodyPr wrap="square" rtlCol="0">
            <a:spAutoFit/>
          </a:bodyPr>
          <a:lstStyle/>
          <a:p>
            <a:pPr algn="ctr"/>
            <a:r>
              <a:rPr lang="en-US" u="sng" dirty="0"/>
              <a:t>OUTPUT</a:t>
            </a:r>
            <a:endParaRPr lang="en-IN" u="sng" dirty="0"/>
          </a:p>
        </p:txBody>
      </p:sp>
      <p:cxnSp>
        <p:nvCxnSpPr>
          <p:cNvPr id="6" name="Straight Connector 5">
            <a:extLst>
              <a:ext uri="{FF2B5EF4-FFF2-40B4-BE49-F238E27FC236}">
                <a16:creationId xmlns:a16="http://schemas.microsoft.com/office/drawing/2014/main" id="{AD3F8BBA-502C-EC9C-9287-4BCAAE540219}"/>
              </a:ext>
            </a:extLst>
          </p:cNvPr>
          <p:cNvCxnSpPr/>
          <p:nvPr/>
        </p:nvCxnSpPr>
        <p:spPr>
          <a:xfrm>
            <a:off x="6167336" y="1274323"/>
            <a:ext cx="0" cy="4931924"/>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E4E134B-CACC-44F6-7028-C68898F72CB8}"/>
              </a:ext>
            </a:extLst>
          </p:cNvPr>
          <p:cNvPicPr>
            <a:picLocks noChangeAspect="1"/>
          </p:cNvPicPr>
          <p:nvPr/>
        </p:nvPicPr>
        <p:blipFill>
          <a:blip r:embed="rId2"/>
          <a:stretch>
            <a:fillRect/>
          </a:stretch>
        </p:blipFill>
        <p:spPr>
          <a:xfrm>
            <a:off x="0" y="2030368"/>
            <a:ext cx="6095999" cy="3310117"/>
          </a:xfrm>
          <a:prstGeom prst="rect">
            <a:avLst/>
          </a:prstGeom>
        </p:spPr>
      </p:pic>
      <p:pic>
        <p:nvPicPr>
          <p:cNvPr id="10" name="Picture 9">
            <a:extLst>
              <a:ext uri="{FF2B5EF4-FFF2-40B4-BE49-F238E27FC236}">
                <a16:creationId xmlns:a16="http://schemas.microsoft.com/office/drawing/2014/main" id="{6E7ACD4E-1644-17F0-8713-11F82889D3E5}"/>
              </a:ext>
            </a:extLst>
          </p:cNvPr>
          <p:cNvPicPr>
            <a:picLocks noChangeAspect="1"/>
          </p:cNvPicPr>
          <p:nvPr/>
        </p:nvPicPr>
        <p:blipFill>
          <a:blip r:embed="rId3"/>
          <a:stretch>
            <a:fillRect/>
          </a:stretch>
        </p:blipFill>
        <p:spPr>
          <a:xfrm>
            <a:off x="7581834" y="1838862"/>
            <a:ext cx="3310777" cy="3802846"/>
          </a:xfrm>
          <a:prstGeom prst="rect">
            <a:avLst/>
          </a:prstGeom>
        </p:spPr>
      </p:pic>
    </p:spTree>
    <p:extLst>
      <p:ext uri="{BB962C8B-B14F-4D97-AF65-F5344CB8AC3E}">
        <p14:creationId xmlns:p14="http://schemas.microsoft.com/office/powerpoint/2010/main" val="90870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7E49FE-D59E-353A-51CC-9F8A9290CDDE}"/>
              </a:ext>
            </a:extLst>
          </p:cNvPr>
          <p:cNvPicPr>
            <a:picLocks noChangeAspect="1"/>
          </p:cNvPicPr>
          <p:nvPr/>
        </p:nvPicPr>
        <p:blipFill>
          <a:blip r:embed="rId2"/>
          <a:stretch>
            <a:fillRect/>
          </a:stretch>
        </p:blipFill>
        <p:spPr>
          <a:xfrm>
            <a:off x="86049" y="1790381"/>
            <a:ext cx="6081287" cy="3627434"/>
          </a:xfrm>
          <a:prstGeom prst="rect">
            <a:avLst/>
          </a:prstGeom>
        </p:spPr>
      </p:pic>
      <p:sp>
        <p:nvSpPr>
          <p:cNvPr id="4" name="TextBox 3">
            <a:extLst>
              <a:ext uri="{FF2B5EF4-FFF2-40B4-BE49-F238E27FC236}">
                <a16:creationId xmlns:a16="http://schemas.microsoft.com/office/drawing/2014/main" id="{DA88CCA6-B34F-FDE0-2181-CC593927456B}"/>
              </a:ext>
            </a:extLst>
          </p:cNvPr>
          <p:cNvSpPr txBox="1"/>
          <p:nvPr/>
        </p:nvSpPr>
        <p:spPr>
          <a:xfrm>
            <a:off x="1787052" y="518278"/>
            <a:ext cx="8617895" cy="369332"/>
          </a:xfrm>
          <a:prstGeom prst="rect">
            <a:avLst/>
          </a:prstGeom>
          <a:noFill/>
        </p:spPr>
        <p:txBody>
          <a:bodyPr wrap="square">
            <a:spAutoFit/>
          </a:bodyPr>
          <a:lstStyle/>
          <a:p>
            <a:pPr algn="ctr"/>
            <a:r>
              <a:rPr lang="en-US" b="1" u="sng" dirty="0">
                <a:latin typeface="Arial" panose="020B0604020202020204" pitchFamily="34" charset="0"/>
                <a:cs typeface="Arial" panose="020B0604020202020204" pitchFamily="34" charset="0"/>
              </a:rPr>
              <a:t>HIGHEST GROSS SALES IN EACH REGION'S TOP 2 MARKETS</a:t>
            </a:r>
            <a:endParaRPr lang="en-IN" b="1" u="sng"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D7BB4B5-4D09-4A01-A48B-25E06C6FE2DC}"/>
              </a:ext>
            </a:extLst>
          </p:cNvPr>
          <p:cNvSpPr txBox="1"/>
          <p:nvPr/>
        </p:nvSpPr>
        <p:spPr>
          <a:xfrm>
            <a:off x="2130358" y="1274323"/>
            <a:ext cx="1648838" cy="369332"/>
          </a:xfrm>
          <a:prstGeom prst="rect">
            <a:avLst/>
          </a:prstGeom>
          <a:noFill/>
        </p:spPr>
        <p:txBody>
          <a:bodyPr wrap="square" rtlCol="0">
            <a:spAutoFit/>
          </a:bodyPr>
          <a:lstStyle/>
          <a:p>
            <a:pPr algn="ctr"/>
            <a:r>
              <a:rPr lang="en-US" u="sng" dirty="0"/>
              <a:t>QUERY</a:t>
            </a:r>
            <a:endParaRPr lang="en-IN" u="sng" dirty="0"/>
          </a:p>
        </p:txBody>
      </p:sp>
      <p:sp>
        <p:nvSpPr>
          <p:cNvPr id="6" name="TextBox 5">
            <a:extLst>
              <a:ext uri="{FF2B5EF4-FFF2-40B4-BE49-F238E27FC236}">
                <a16:creationId xmlns:a16="http://schemas.microsoft.com/office/drawing/2014/main" id="{B91026B5-91CA-EE62-417E-A66C5D5BF742}"/>
              </a:ext>
            </a:extLst>
          </p:cNvPr>
          <p:cNvSpPr txBox="1"/>
          <p:nvPr/>
        </p:nvSpPr>
        <p:spPr>
          <a:xfrm>
            <a:off x="8412804" y="1274323"/>
            <a:ext cx="1648838" cy="369332"/>
          </a:xfrm>
          <a:prstGeom prst="rect">
            <a:avLst/>
          </a:prstGeom>
          <a:noFill/>
        </p:spPr>
        <p:txBody>
          <a:bodyPr wrap="square" rtlCol="0">
            <a:spAutoFit/>
          </a:bodyPr>
          <a:lstStyle/>
          <a:p>
            <a:pPr algn="ctr"/>
            <a:r>
              <a:rPr lang="en-US" u="sng" dirty="0"/>
              <a:t>OUTPUT</a:t>
            </a:r>
            <a:endParaRPr lang="en-IN" u="sng" dirty="0"/>
          </a:p>
        </p:txBody>
      </p:sp>
      <p:cxnSp>
        <p:nvCxnSpPr>
          <p:cNvPr id="7" name="Straight Connector 6">
            <a:extLst>
              <a:ext uri="{FF2B5EF4-FFF2-40B4-BE49-F238E27FC236}">
                <a16:creationId xmlns:a16="http://schemas.microsoft.com/office/drawing/2014/main" id="{8E70B8B7-1F23-050E-8470-BD1EC6D18CB9}"/>
              </a:ext>
            </a:extLst>
          </p:cNvPr>
          <p:cNvCxnSpPr/>
          <p:nvPr/>
        </p:nvCxnSpPr>
        <p:spPr>
          <a:xfrm>
            <a:off x="6167336" y="1274323"/>
            <a:ext cx="0" cy="4931924"/>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BFB51FB-001F-EF60-8FEA-90B4D3117D01}"/>
              </a:ext>
            </a:extLst>
          </p:cNvPr>
          <p:cNvPicPr>
            <a:picLocks noChangeAspect="1"/>
          </p:cNvPicPr>
          <p:nvPr/>
        </p:nvPicPr>
        <p:blipFill>
          <a:blip r:embed="rId3"/>
          <a:stretch>
            <a:fillRect/>
          </a:stretch>
        </p:blipFill>
        <p:spPr>
          <a:xfrm>
            <a:off x="7042829" y="2454629"/>
            <a:ext cx="3813239" cy="2020094"/>
          </a:xfrm>
          <a:prstGeom prst="rect">
            <a:avLst/>
          </a:prstGeom>
        </p:spPr>
      </p:pic>
    </p:spTree>
    <p:extLst>
      <p:ext uri="{BB962C8B-B14F-4D97-AF65-F5344CB8AC3E}">
        <p14:creationId xmlns:p14="http://schemas.microsoft.com/office/powerpoint/2010/main" val="318468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BF599F-896E-C1F0-7014-9E948E780D53}"/>
              </a:ext>
            </a:extLst>
          </p:cNvPr>
          <p:cNvSpPr txBox="1"/>
          <p:nvPr/>
        </p:nvSpPr>
        <p:spPr>
          <a:xfrm>
            <a:off x="1339580" y="467087"/>
            <a:ext cx="9156564" cy="369332"/>
          </a:xfrm>
          <a:prstGeom prst="rect">
            <a:avLst/>
          </a:prstGeom>
          <a:noFill/>
        </p:spPr>
        <p:txBody>
          <a:bodyPr wrap="square">
            <a:spAutoFit/>
          </a:bodyPr>
          <a:lstStyle/>
          <a:p>
            <a:pPr algn="ctr"/>
            <a:r>
              <a:rPr lang="en-US" b="1" u="sng" dirty="0">
                <a:latin typeface="Arial" panose="020B0604020202020204" pitchFamily="34" charset="0"/>
                <a:cs typeface="Arial" panose="020B0604020202020204" pitchFamily="34" charset="0"/>
              </a:rPr>
              <a:t>TOP 3 PRODUCTS FROM EACH DIVISION BY TOTAL QUANTITY SOLD IN FY 2021</a:t>
            </a:r>
            <a:endParaRPr lang="en-IN"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0A46570-75C2-DAB1-CF40-45594DDAE420}"/>
              </a:ext>
            </a:extLst>
          </p:cNvPr>
          <p:cNvSpPr txBox="1"/>
          <p:nvPr/>
        </p:nvSpPr>
        <p:spPr>
          <a:xfrm>
            <a:off x="2130358" y="1274323"/>
            <a:ext cx="1648838" cy="369332"/>
          </a:xfrm>
          <a:prstGeom prst="rect">
            <a:avLst/>
          </a:prstGeom>
          <a:noFill/>
        </p:spPr>
        <p:txBody>
          <a:bodyPr wrap="square" rtlCol="0">
            <a:spAutoFit/>
          </a:bodyPr>
          <a:lstStyle/>
          <a:p>
            <a:pPr algn="ctr"/>
            <a:r>
              <a:rPr lang="en-US" u="sng" dirty="0"/>
              <a:t>QUERY</a:t>
            </a:r>
            <a:endParaRPr lang="en-IN" u="sng" dirty="0"/>
          </a:p>
        </p:txBody>
      </p:sp>
      <p:sp>
        <p:nvSpPr>
          <p:cNvPr id="4" name="TextBox 3">
            <a:extLst>
              <a:ext uri="{FF2B5EF4-FFF2-40B4-BE49-F238E27FC236}">
                <a16:creationId xmlns:a16="http://schemas.microsoft.com/office/drawing/2014/main" id="{7654680E-B2C8-CA5B-131B-9A0AFEC6DD6D}"/>
              </a:ext>
            </a:extLst>
          </p:cNvPr>
          <p:cNvSpPr txBox="1"/>
          <p:nvPr/>
        </p:nvSpPr>
        <p:spPr>
          <a:xfrm>
            <a:off x="8412804" y="1274323"/>
            <a:ext cx="1648838" cy="369332"/>
          </a:xfrm>
          <a:prstGeom prst="rect">
            <a:avLst/>
          </a:prstGeom>
          <a:noFill/>
        </p:spPr>
        <p:txBody>
          <a:bodyPr wrap="square" rtlCol="0">
            <a:spAutoFit/>
          </a:bodyPr>
          <a:lstStyle/>
          <a:p>
            <a:pPr algn="ctr"/>
            <a:r>
              <a:rPr lang="en-US" u="sng" dirty="0"/>
              <a:t>OUTPUT</a:t>
            </a:r>
            <a:endParaRPr lang="en-IN" u="sng" dirty="0"/>
          </a:p>
        </p:txBody>
      </p:sp>
      <p:cxnSp>
        <p:nvCxnSpPr>
          <p:cNvPr id="5" name="Straight Connector 4">
            <a:extLst>
              <a:ext uri="{FF2B5EF4-FFF2-40B4-BE49-F238E27FC236}">
                <a16:creationId xmlns:a16="http://schemas.microsoft.com/office/drawing/2014/main" id="{1B8E437B-03B1-5BD7-948F-D62344D03C38}"/>
              </a:ext>
            </a:extLst>
          </p:cNvPr>
          <p:cNvCxnSpPr/>
          <p:nvPr/>
        </p:nvCxnSpPr>
        <p:spPr>
          <a:xfrm>
            <a:off x="6167336" y="1274323"/>
            <a:ext cx="0" cy="4931924"/>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DDF0AA2-8891-984E-7B5E-E3F0EC171716}"/>
              </a:ext>
            </a:extLst>
          </p:cNvPr>
          <p:cNvPicPr>
            <a:picLocks noChangeAspect="1"/>
          </p:cNvPicPr>
          <p:nvPr/>
        </p:nvPicPr>
        <p:blipFill>
          <a:blip r:embed="rId2"/>
          <a:stretch>
            <a:fillRect/>
          </a:stretch>
        </p:blipFill>
        <p:spPr>
          <a:xfrm>
            <a:off x="0" y="2155995"/>
            <a:ext cx="6096000" cy="3310950"/>
          </a:xfrm>
          <a:prstGeom prst="rect">
            <a:avLst/>
          </a:prstGeom>
        </p:spPr>
      </p:pic>
      <p:pic>
        <p:nvPicPr>
          <p:cNvPr id="9" name="Picture 8">
            <a:extLst>
              <a:ext uri="{FF2B5EF4-FFF2-40B4-BE49-F238E27FC236}">
                <a16:creationId xmlns:a16="http://schemas.microsoft.com/office/drawing/2014/main" id="{CC4948F4-B46F-058B-4D83-7CBC0F8042E5}"/>
              </a:ext>
            </a:extLst>
          </p:cNvPr>
          <p:cNvPicPr>
            <a:picLocks noChangeAspect="1"/>
          </p:cNvPicPr>
          <p:nvPr/>
        </p:nvPicPr>
        <p:blipFill>
          <a:blip r:embed="rId3"/>
          <a:stretch>
            <a:fillRect/>
          </a:stretch>
        </p:blipFill>
        <p:spPr>
          <a:xfrm>
            <a:off x="6896913" y="2155995"/>
            <a:ext cx="4114798" cy="2318728"/>
          </a:xfrm>
          <a:prstGeom prst="rect">
            <a:avLst/>
          </a:prstGeom>
        </p:spPr>
      </p:pic>
    </p:spTree>
    <p:extLst>
      <p:ext uri="{BB962C8B-B14F-4D97-AF65-F5344CB8AC3E}">
        <p14:creationId xmlns:p14="http://schemas.microsoft.com/office/powerpoint/2010/main" val="1124791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8B9D44-CCAF-A5CB-CB6C-29BFF1379197}"/>
              </a:ext>
            </a:extLst>
          </p:cNvPr>
          <p:cNvSpPr txBox="1"/>
          <p:nvPr/>
        </p:nvSpPr>
        <p:spPr>
          <a:xfrm>
            <a:off x="1339580" y="467087"/>
            <a:ext cx="9156564" cy="369332"/>
          </a:xfrm>
          <a:prstGeom prst="rect">
            <a:avLst/>
          </a:prstGeom>
          <a:noFill/>
        </p:spPr>
        <p:txBody>
          <a:bodyPr wrap="square">
            <a:spAutoFit/>
          </a:bodyPr>
          <a:lstStyle/>
          <a:p>
            <a:pPr algn="ctr"/>
            <a:r>
              <a:rPr lang="en-US" b="1" u="sng" dirty="0">
                <a:latin typeface="Arial" panose="020B0604020202020204" pitchFamily="34" charset="0"/>
                <a:cs typeface="Arial" panose="020B0604020202020204" pitchFamily="34" charset="0"/>
              </a:rPr>
              <a:t>SUPPLY CHAIN - FORECAST QUANTITY -SQL QUERY</a:t>
            </a:r>
            <a:endParaRPr lang="en-IN" b="1" u="sng"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214C801-7B34-5A0A-0514-9DA90313A0DE}"/>
              </a:ext>
            </a:extLst>
          </p:cNvPr>
          <p:cNvPicPr>
            <a:picLocks noChangeAspect="1"/>
          </p:cNvPicPr>
          <p:nvPr/>
        </p:nvPicPr>
        <p:blipFill>
          <a:blip r:embed="rId2"/>
          <a:stretch>
            <a:fillRect/>
          </a:stretch>
        </p:blipFill>
        <p:spPr>
          <a:xfrm>
            <a:off x="1579327" y="1383814"/>
            <a:ext cx="8813258" cy="4929277"/>
          </a:xfrm>
          <a:prstGeom prst="rect">
            <a:avLst/>
          </a:prstGeom>
        </p:spPr>
      </p:pic>
    </p:spTree>
    <p:extLst>
      <p:ext uri="{BB962C8B-B14F-4D97-AF65-F5344CB8AC3E}">
        <p14:creationId xmlns:p14="http://schemas.microsoft.com/office/powerpoint/2010/main" val="189935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9DBECB-E146-5654-C851-9D286D09F6F2}"/>
              </a:ext>
            </a:extLst>
          </p:cNvPr>
          <p:cNvPicPr>
            <a:picLocks noChangeAspect="1"/>
          </p:cNvPicPr>
          <p:nvPr/>
        </p:nvPicPr>
        <p:blipFill>
          <a:blip r:embed="rId2"/>
          <a:stretch>
            <a:fillRect/>
          </a:stretch>
        </p:blipFill>
        <p:spPr>
          <a:xfrm>
            <a:off x="1177046" y="1353895"/>
            <a:ext cx="9396919" cy="4852191"/>
          </a:xfrm>
          <a:prstGeom prst="rect">
            <a:avLst/>
          </a:prstGeom>
        </p:spPr>
      </p:pic>
      <p:sp>
        <p:nvSpPr>
          <p:cNvPr id="5" name="TextBox 4">
            <a:extLst>
              <a:ext uri="{FF2B5EF4-FFF2-40B4-BE49-F238E27FC236}">
                <a16:creationId xmlns:a16="http://schemas.microsoft.com/office/drawing/2014/main" id="{82ACCB49-8800-2BDA-B3DA-E2B8BD0DAEB1}"/>
              </a:ext>
            </a:extLst>
          </p:cNvPr>
          <p:cNvSpPr txBox="1"/>
          <p:nvPr/>
        </p:nvSpPr>
        <p:spPr>
          <a:xfrm>
            <a:off x="1339580" y="467087"/>
            <a:ext cx="9156564" cy="369332"/>
          </a:xfrm>
          <a:prstGeom prst="rect">
            <a:avLst/>
          </a:prstGeom>
          <a:noFill/>
        </p:spPr>
        <p:txBody>
          <a:bodyPr wrap="square">
            <a:spAutoFit/>
          </a:bodyPr>
          <a:lstStyle/>
          <a:p>
            <a:pPr algn="ctr"/>
            <a:r>
              <a:rPr lang="en-US" b="1" u="sng" dirty="0">
                <a:latin typeface="Arial" panose="020B0604020202020204" pitchFamily="34" charset="0"/>
                <a:cs typeface="Arial" panose="020B0604020202020204" pitchFamily="34" charset="0"/>
              </a:rPr>
              <a:t>SUPPLY CHAIN - FORECAST QUANTITY -SQL OUTPUT</a:t>
            </a:r>
            <a:endParaRPr lang="en-IN"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362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0512-6EC0-C00A-6C25-97DBD0451BA9}"/>
              </a:ext>
            </a:extLst>
          </p:cNvPr>
          <p:cNvSpPr>
            <a:spLocks noGrp="1"/>
          </p:cNvSpPr>
          <p:nvPr>
            <p:ph type="title"/>
          </p:nvPr>
        </p:nvSpPr>
        <p:spPr/>
        <p:txBody>
          <a:bodyPr>
            <a:normAutofit/>
          </a:bodyPr>
          <a:lstStyle/>
          <a:p>
            <a:r>
              <a:rPr lang="en-US" sz="2400" b="1" u="sng" dirty="0">
                <a:solidFill>
                  <a:schemeClr val="tx1"/>
                </a:solidFill>
                <a:latin typeface="Arial" panose="020B0604020202020204" pitchFamily="34" charset="0"/>
                <a:cs typeface="Arial" panose="020B0604020202020204" pitchFamily="34" charset="0"/>
              </a:rPr>
              <a:t>About </a:t>
            </a:r>
            <a:r>
              <a:rPr lang="en-US" sz="2400" b="1" u="sng" dirty="0" err="1">
                <a:solidFill>
                  <a:schemeClr val="tx1"/>
                </a:solidFill>
                <a:latin typeface="Arial" panose="020B0604020202020204" pitchFamily="34" charset="0"/>
                <a:cs typeface="Arial" panose="020B0604020202020204" pitchFamily="34" charset="0"/>
              </a:rPr>
              <a:t>AtliQ</a:t>
            </a:r>
            <a:r>
              <a:rPr lang="en-US" sz="2400" b="1" u="sng" dirty="0">
                <a:solidFill>
                  <a:schemeClr val="tx1"/>
                </a:solidFill>
                <a:latin typeface="Arial" panose="020B0604020202020204" pitchFamily="34" charset="0"/>
                <a:cs typeface="Arial" panose="020B0604020202020204" pitchFamily="34" charset="0"/>
              </a:rPr>
              <a:t> Technologies and Problem Statement</a:t>
            </a:r>
            <a:endParaRPr lang="en-IN" sz="2400" b="1" u="sng"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14B0E8A-6E64-1D54-B5D9-DE76C9DFEC1E}"/>
              </a:ext>
            </a:extLst>
          </p:cNvPr>
          <p:cNvSpPr>
            <a:spLocks noGrp="1"/>
          </p:cNvSpPr>
          <p:nvPr>
            <p:ph idx="1"/>
          </p:nvPr>
        </p:nvSpPr>
        <p:spPr/>
        <p:txBody>
          <a:bodyPr/>
          <a:lstStyle/>
          <a:p>
            <a:r>
              <a:rPr lang="en-US" dirty="0" err="1">
                <a:solidFill>
                  <a:schemeClr val="tx1"/>
                </a:solidFill>
                <a:latin typeface="Arial" panose="020B0604020202020204" pitchFamily="34" charset="0"/>
                <a:cs typeface="Arial" panose="020B0604020202020204" pitchFamily="34" charset="0"/>
              </a:rPr>
              <a:t>AtliQ</a:t>
            </a:r>
            <a:r>
              <a:rPr lang="en-US" dirty="0">
                <a:solidFill>
                  <a:schemeClr val="tx1"/>
                </a:solidFill>
                <a:latin typeface="Arial" panose="020B0604020202020204" pitchFamily="34" charset="0"/>
                <a:cs typeface="Arial" panose="020B0604020202020204" pitchFamily="34" charset="0"/>
              </a:rPr>
              <a:t> Hardware, a globally recognized leader in the manufacturing of PCs, printers, mice, and computers, has encountered performance challenges due to the growing size of their Excel files. These issues have caused delays and inefficiencies in their operations.</a:t>
            </a:r>
          </a:p>
          <a:p>
            <a:r>
              <a:rPr lang="en-US" dirty="0">
                <a:solidFill>
                  <a:schemeClr val="tx1"/>
                </a:solidFill>
                <a:latin typeface="Arial" panose="020B0604020202020204" pitchFamily="34" charset="0"/>
                <a:cs typeface="Arial" panose="020B0604020202020204" pitchFamily="34" charset="0"/>
              </a:rPr>
              <a:t>In response, </a:t>
            </a:r>
            <a:r>
              <a:rPr lang="en-US" dirty="0" err="1">
                <a:solidFill>
                  <a:schemeClr val="tx1"/>
                </a:solidFill>
                <a:latin typeface="Arial" panose="020B0604020202020204" pitchFamily="34" charset="0"/>
                <a:cs typeface="Arial" panose="020B0604020202020204" pitchFamily="34" charset="0"/>
              </a:rPr>
              <a:t>AtliQ</a:t>
            </a:r>
            <a:r>
              <a:rPr lang="en-US" dirty="0">
                <a:solidFill>
                  <a:schemeClr val="tx1"/>
                </a:solidFill>
                <a:latin typeface="Arial" panose="020B0604020202020204" pitchFamily="34" charset="0"/>
                <a:cs typeface="Arial" panose="020B0604020202020204" pitchFamily="34" charset="0"/>
              </a:rPr>
              <a:t> Hardware has launched a strategic initiative to resolve these challenges by assembling a dedicated team of data analysts. This team will utilize MySQL as their database management system to derive actionable insights from the company's data. These insights are expected to significantly improve decision-making processes and optimize operations, ultimately driving enhanced performance and efficiency across the organization.</a:t>
            </a:r>
          </a:p>
          <a:p>
            <a:endParaRPr lang="en-IN" dirty="0"/>
          </a:p>
        </p:txBody>
      </p:sp>
      <p:pic>
        <p:nvPicPr>
          <p:cNvPr id="5" name="Picture 4">
            <a:extLst>
              <a:ext uri="{FF2B5EF4-FFF2-40B4-BE49-F238E27FC236}">
                <a16:creationId xmlns:a16="http://schemas.microsoft.com/office/drawing/2014/main" id="{73199E8F-8A64-B30F-07D8-A06A1DA80C74}"/>
              </a:ext>
            </a:extLst>
          </p:cNvPr>
          <p:cNvPicPr>
            <a:picLocks noChangeAspect="1"/>
          </p:cNvPicPr>
          <p:nvPr/>
        </p:nvPicPr>
        <p:blipFill>
          <a:blip r:embed="rId2"/>
          <a:stretch>
            <a:fillRect/>
          </a:stretch>
        </p:blipFill>
        <p:spPr>
          <a:xfrm>
            <a:off x="1104091" y="4228290"/>
            <a:ext cx="899808" cy="899808"/>
          </a:xfrm>
          <a:prstGeom prst="rect">
            <a:avLst/>
          </a:prstGeom>
        </p:spPr>
      </p:pic>
    </p:spTree>
    <p:extLst>
      <p:ext uri="{BB962C8B-B14F-4D97-AF65-F5344CB8AC3E}">
        <p14:creationId xmlns:p14="http://schemas.microsoft.com/office/powerpoint/2010/main" val="144899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E5AA-098C-C146-7B9A-9A0EB30DEA0C}"/>
              </a:ext>
            </a:extLst>
          </p:cNvPr>
          <p:cNvSpPr>
            <a:spLocks noGrp="1"/>
          </p:cNvSpPr>
          <p:nvPr>
            <p:ph type="title"/>
          </p:nvPr>
        </p:nvSpPr>
        <p:spPr/>
        <p:txBody>
          <a:bodyPr>
            <a:normAutofit/>
          </a:bodyPr>
          <a:lstStyle/>
          <a:p>
            <a:pPr algn="ctr"/>
            <a:r>
              <a:rPr lang="en-US" sz="2400" b="1" u="sng" dirty="0">
                <a:solidFill>
                  <a:schemeClr val="tx1"/>
                </a:solidFill>
                <a:latin typeface="Arial" panose="020B0604020202020204" pitchFamily="34" charset="0"/>
                <a:cs typeface="Arial" panose="020B0604020202020204" pitchFamily="34" charset="0"/>
              </a:rPr>
              <a:t>Project Overview</a:t>
            </a:r>
            <a:br>
              <a:rPr lang="en-US" sz="2400" b="1" u="sng" dirty="0">
                <a:solidFill>
                  <a:schemeClr val="tx1"/>
                </a:solidFill>
              </a:rPr>
            </a:br>
            <a:br>
              <a:rPr lang="en-US" sz="2400" b="1" u="sng" dirty="0">
                <a:solidFill>
                  <a:schemeClr val="tx1"/>
                </a:solidFill>
              </a:rPr>
            </a:br>
            <a:br>
              <a:rPr lang="en-US" sz="2400" b="1" u="sng" dirty="0">
                <a:solidFill>
                  <a:schemeClr val="tx1"/>
                </a:solidFill>
              </a:rPr>
            </a:br>
            <a:br>
              <a:rPr lang="en-US" sz="2400" b="1" u="sng" dirty="0">
                <a:solidFill>
                  <a:schemeClr val="tx1"/>
                </a:solidFill>
              </a:rPr>
            </a:br>
            <a:br>
              <a:rPr lang="en-US" sz="2400" b="1" u="sng" dirty="0">
                <a:solidFill>
                  <a:schemeClr val="tx1"/>
                </a:solidFill>
              </a:rPr>
            </a:br>
            <a:br>
              <a:rPr lang="en-US" sz="2400" b="1" u="sng" dirty="0">
                <a:solidFill>
                  <a:schemeClr val="tx1"/>
                </a:solidFill>
              </a:rPr>
            </a:br>
            <a:br>
              <a:rPr lang="en-US" sz="2400" b="1" u="sng" dirty="0">
                <a:solidFill>
                  <a:schemeClr val="tx1"/>
                </a:solidFill>
              </a:rPr>
            </a:br>
            <a:br>
              <a:rPr lang="en-US" sz="2400" b="1" u="sng" dirty="0">
                <a:solidFill>
                  <a:schemeClr val="tx1"/>
                </a:solidFill>
              </a:rPr>
            </a:br>
            <a:endParaRPr lang="en-IN" sz="2400" b="1" u="sng" dirty="0">
              <a:solidFill>
                <a:schemeClr val="tx1"/>
              </a:solidFill>
            </a:endParaRPr>
          </a:p>
        </p:txBody>
      </p:sp>
      <p:sp>
        <p:nvSpPr>
          <p:cNvPr id="3" name="Content Placeholder 2">
            <a:extLst>
              <a:ext uri="{FF2B5EF4-FFF2-40B4-BE49-F238E27FC236}">
                <a16:creationId xmlns:a16="http://schemas.microsoft.com/office/drawing/2014/main" id="{8A5A7C80-32FF-F35B-51C1-5EBBB7745D41}"/>
              </a:ext>
            </a:extLst>
          </p:cNvPr>
          <p:cNvSpPr>
            <a:spLocks noGrp="1"/>
          </p:cNvSpPr>
          <p:nvPr>
            <p:ph idx="1"/>
          </p:nvPr>
        </p:nvSpPr>
        <p:spPr>
          <a:xfrm>
            <a:off x="3973750" y="864108"/>
            <a:ext cx="7315200" cy="5120640"/>
          </a:xfrm>
        </p:spPr>
        <p:txBody>
          <a:bodyPr/>
          <a:lstStyle/>
          <a:p>
            <a:pPr marL="0" indent="0">
              <a:buNone/>
            </a:pPr>
            <a:r>
              <a:rPr lang="en-US" dirty="0">
                <a:solidFill>
                  <a:schemeClr val="tx1"/>
                </a:solidFill>
                <a:latin typeface="Arial" panose="020B0604020202020204" pitchFamily="34" charset="0"/>
                <a:cs typeface="Arial" panose="020B0604020202020204" pitchFamily="34" charset="0"/>
              </a:rPr>
              <a:t>This project aims to analyze and derive valuable insights from the provided database, encompassing sales, products, customers, and regions data for </a:t>
            </a:r>
            <a:r>
              <a:rPr lang="en-US" dirty="0" err="1">
                <a:solidFill>
                  <a:schemeClr val="tx1"/>
                </a:solidFill>
                <a:latin typeface="Arial" panose="020B0604020202020204" pitchFamily="34" charset="0"/>
                <a:cs typeface="Arial" panose="020B0604020202020204" pitchFamily="34" charset="0"/>
              </a:rPr>
              <a:t>AtliQ</a:t>
            </a:r>
            <a:r>
              <a:rPr lang="en-US" dirty="0">
                <a:solidFill>
                  <a:schemeClr val="tx1"/>
                </a:solidFill>
                <a:latin typeface="Arial" panose="020B0604020202020204" pitchFamily="34" charset="0"/>
                <a:cs typeface="Arial" panose="020B0604020202020204" pitchFamily="34" charset="0"/>
              </a:rPr>
              <a:t> Hardware. The objective is to address specific inquiries regarding sales reports, market analysis, customer behavior, and supply chain forecasting.</a:t>
            </a:r>
            <a:endParaRPr lang="en-IN"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94EABD6-7FAF-FDE1-ABEF-7A9CA45B39D4}"/>
              </a:ext>
            </a:extLst>
          </p:cNvPr>
          <p:cNvPicPr>
            <a:picLocks noChangeAspect="1"/>
          </p:cNvPicPr>
          <p:nvPr/>
        </p:nvPicPr>
        <p:blipFill>
          <a:blip r:embed="rId2"/>
          <a:stretch>
            <a:fillRect/>
          </a:stretch>
        </p:blipFill>
        <p:spPr>
          <a:xfrm>
            <a:off x="1026268" y="2822641"/>
            <a:ext cx="1400783" cy="1400783"/>
          </a:xfrm>
          <a:prstGeom prst="rect">
            <a:avLst/>
          </a:prstGeom>
        </p:spPr>
      </p:pic>
    </p:spTree>
    <p:extLst>
      <p:ext uri="{BB962C8B-B14F-4D97-AF65-F5344CB8AC3E}">
        <p14:creationId xmlns:p14="http://schemas.microsoft.com/office/powerpoint/2010/main" val="150238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AE1D-EF30-B6A8-30F9-0C53FCFEF765}"/>
              </a:ext>
            </a:extLst>
          </p:cNvPr>
          <p:cNvSpPr>
            <a:spLocks noGrp="1"/>
          </p:cNvSpPr>
          <p:nvPr>
            <p:ph type="title"/>
          </p:nvPr>
        </p:nvSpPr>
        <p:spPr/>
        <p:txBody>
          <a:bodyPr>
            <a:normAutofit/>
          </a:bodyPr>
          <a:lstStyle/>
          <a:p>
            <a:r>
              <a:rPr lang="en-US" sz="2400" b="1" u="sng" dirty="0">
                <a:solidFill>
                  <a:srgbClr val="001D35"/>
                </a:solidFill>
                <a:latin typeface="Arial" panose="020B0604020202020204" pitchFamily="34" charset="0"/>
                <a:cs typeface="Arial" panose="020B0604020202020204" pitchFamily="34" charset="0"/>
              </a:rPr>
              <a:t>O</a:t>
            </a:r>
            <a:r>
              <a:rPr lang="en-US" sz="2400" b="1" i="0" u="sng" dirty="0">
                <a:solidFill>
                  <a:srgbClr val="001D35"/>
                </a:solidFill>
                <a:effectLst/>
                <a:latin typeface="Arial" panose="020B0604020202020204" pitchFamily="34" charset="0"/>
                <a:cs typeface="Arial" panose="020B0604020202020204" pitchFamily="34" charset="0"/>
              </a:rPr>
              <a:t>bjects that Store SQL Statements</a:t>
            </a:r>
            <a:endParaRPr lang="en-IN" sz="24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846FFD-9243-4EC0-AE38-CC2268405F66}"/>
              </a:ext>
            </a:extLst>
          </p:cNvPr>
          <p:cNvSpPr>
            <a:spLocks noGrp="1"/>
          </p:cNvSpPr>
          <p:nvPr>
            <p:ph sz="half" idx="1"/>
          </p:nvPr>
        </p:nvSpPr>
        <p:spPr>
          <a:xfrm>
            <a:off x="3867912" y="515565"/>
            <a:ext cx="3474720" cy="5846323"/>
          </a:xfrm>
        </p:spPr>
        <p:txBody>
          <a:bodyPr>
            <a:normAutofit fontScale="47500" lnSpcReduction="20000"/>
          </a:bodyPr>
          <a:lstStyle/>
          <a:p>
            <a:pPr marL="0" indent="0">
              <a:buNone/>
            </a:pPr>
            <a:r>
              <a:rPr lang="en-IN" sz="2900" dirty="0">
                <a:solidFill>
                  <a:schemeClr val="tx1"/>
                </a:solidFill>
              </a:rPr>
              <a:t>                  </a:t>
            </a:r>
          </a:p>
          <a:p>
            <a:pPr marL="0" indent="0" algn="ctr">
              <a:buNone/>
            </a:pPr>
            <a:r>
              <a:rPr lang="en-IN" sz="3800" dirty="0">
                <a:solidFill>
                  <a:schemeClr val="tx1"/>
                </a:solidFill>
                <a:latin typeface="Arial" panose="020B0604020202020204" pitchFamily="34" charset="0"/>
                <a:cs typeface="Arial" panose="020B0604020202020204" pitchFamily="34" charset="0"/>
              </a:rPr>
              <a:t>  </a:t>
            </a:r>
            <a:r>
              <a:rPr lang="en-IN" sz="3800" b="1" u="sng" dirty="0">
                <a:solidFill>
                  <a:schemeClr val="tx1"/>
                </a:solidFill>
                <a:latin typeface="Arial" panose="020B0604020202020204" pitchFamily="34" charset="0"/>
                <a:cs typeface="Arial" panose="020B0604020202020204" pitchFamily="34" charset="0"/>
              </a:rPr>
              <a:t>TABLES</a:t>
            </a:r>
          </a:p>
          <a:p>
            <a:pPr marL="0" indent="0">
              <a:buNone/>
            </a:pPr>
            <a:r>
              <a:rPr lang="en-US" sz="3800" dirty="0">
                <a:solidFill>
                  <a:schemeClr val="tx1"/>
                </a:solidFill>
                <a:latin typeface="Arial" panose="020B0604020202020204" pitchFamily="34" charset="0"/>
                <a:cs typeface="Arial" panose="020B0604020202020204" pitchFamily="34" charset="0"/>
              </a:rPr>
              <a:t>Tables in SQL are database objects that store data in a structured manner. They consist of rows and columns, where each column represents an attribute, and each row contains specific data values.</a:t>
            </a:r>
          </a:p>
          <a:p>
            <a:pPr marL="0" indent="0">
              <a:buNone/>
            </a:pPr>
            <a:endParaRPr lang="en-US" sz="3800" dirty="0">
              <a:solidFill>
                <a:schemeClr val="tx1"/>
              </a:solidFill>
              <a:latin typeface="Arial" panose="020B0604020202020204" pitchFamily="34" charset="0"/>
              <a:cs typeface="Arial" panose="020B0604020202020204" pitchFamily="34" charset="0"/>
            </a:endParaRPr>
          </a:p>
          <a:p>
            <a:pPr marL="0" indent="0">
              <a:buNone/>
            </a:pPr>
            <a:endParaRPr lang="en-US" sz="3400" dirty="0">
              <a:solidFill>
                <a:schemeClr val="tx1"/>
              </a:solidFill>
              <a:latin typeface="Arial" panose="020B0604020202020204" pitchFamily="34" charset="0"/>
              <a:cs typeface="Arial" panose="020B0604020202020204" pitchFamily="34" charset="0"/>
            </a:endParaRPr>
          </a:p>
          <a:p>
            <a:pPr marL="0" indent="0" algn="ctr">
              <a:buNone/>
            </a:pPr>
            <a:r>
              <a:rPr lang="en-US" sz="3800" b="1" u="sng" dirty="0">
                <a:solidFill>
                  <a:schemeClr val="tx1"/>
                </a:solidFill>
                <a:latin typeface="Arial" panose="020B0604020202020204" pitchFamily="34" charset="0"/>
                <a:cs typeface="Arial" panose="020B0604020202020204" pitchFamily="34" charset="0"/>
              </a:rPr>
              <a:t>VIEWS</a:t>
            </a:r>
          </a:p>
          <a:p>
            <a:pPr marL="0" indent="0">
              <a:buNone/>
            </a:pPr>
            <a:r>
              <a:rPr lang="en-US" sz="3800" dirty="0">
                <a:solidFill>
                  <a:schemeClr val="tx1"/>
                </a:solidFill>
                <a:latin typeface="Arial" panose="020B0604020202020204" pitchFamily="34" charset="0"/>
                <a:cs typeface="Arial" panose="020B0604020202020204" pitchFamily="34" charset="0"/>
              </a:rPr>
              <a:t>Views in SQL are virtual tables based on the result of a SELECT query. They provide a way to represent specific data subsets or join operations without altering the underlying database structure.</a:t>
            </a:r>
          </a:p>
          <a:p>
            <a:pPr marL="0" indent="0">
              <a:buNone/>
            </a:pPr>
            <a:endParaRPr lang="en-US" sz="3400" dirty="0">
              <a:solidFill>
                <a:schemeClr val="tx1"/>
              </a:solidFill>
            </a:endParaRPr>
          </a:p>
          <a:p>
            <a:pPr marL="0" indent="0">
              <a:buNone/>
            </a:pPr>
            <a:endParaRPr lang="en-US" sz="3400" dirty="0">
              <a:solidFill>
                <a:schemeClr val="tx1"/>
              </a:solidFill>
            </a:endParaRPr>
          </a:p>
          <a:p>
            <a:pPr marL="0" indent="0">
              <a:buNone/>
            </a:pPr>
            <a:endParaRPr lang="en-IN" dirty="0">
              <a:solidFill>
                <a:schemeClr val="tx1"/>
              </a:solidFill>
            </a:endParaRPr>
          </a:p>
        </p:txBody>
      </p:sp>
      <p:sp>
        <p:nvSpPr>
          <p:cNvPr id="4" name="Content Placeholder 3">
            <a:extLst>
              <a:ext uri="{FF2B5EF4-FFF2-40B4-BE49-F238E27FC236}">
                <a16:creationId xmlns:a16="http://schemas.microsoft.com/office/drawing/2014/main" id="{15BA6DAC-BF4D-82AF-6119-BB42F2F56ECE}"/>
              </a:ext>
            </a:extLst>
          </p:cNvPr>
          <p:cNvSpPr>
            <a:spLocks noGrp="1"/>
          </p:cNvSpPr>
          <p:nvPr>
            <p:ph sz="half" idx="2"/>
          </p:nvPr>
        </p:nvSpPr>
        <p:spPr>
          <a:xfrm>
            <a:off x="7818120" y="515565"/>
            <a:ext cx="3474720" cy="5963056"/>
          </a:xfrm>
        </p:spPr>
        <p:txBody>
          <a:bodyPr>
            <a:normAutofit fontScale="47500" lnSpcReduction="20000"/>
          </a:bodyPr>
          <a:lstStyle/>
          <a:p>
            <a:pPr marL="0" indent="0" algn="ctr">
              <a:buNone/>
            </a:pPr>
            <a:endParaRPr lang="en-IN" b="1" u="sng" dirty="0">
              <a:solidFill>
                <a:schemeClr val="tx1"/>
              </a:solidFill>
            </a:endParaRPr>
          </a:p>
          <a:p>
            <a:pPr marL="0" indent="0" algn="ctr">
              <a:buNone/>
            </a:pPr>
            <a:endParaRPr lang="en-IN" b="1" u="sng" dirty="0">
              <a:solidFill>
                <a:schemeClr val="tx1"/>
              </a:solidFill>
            </a:endParaRPr>
          </a:p>
          <a:p>
            <a:pPr marL="0" indent="0" algn="ctr">
              <a:buNone/>
            </a:pPr>
            <a:endParaRPr lang="en-IN" b="1" u="sng" dirty="0">
              <a:solidFill>
                <a:schemeClr val="tx1"/>
              </a:solidFill>
            </a:endParaRPr>
          </a:p>
          <a:p>
            <a:pPr marL="0" indent="0" algn="ctr">
              <a:buNone/>
            </a:pPr>
            <a:endParaRPr lang="en-IN" b="1" u="sng" dirty="0">
              <a:solidFill>
                <a:schemeClr val="tx1"/>
              </a:solidFill>
            </a:endParaRPr>
          </a:p>
          <a:p>
            <a:pPr marL="0" indent="0" algn="ctr">
              <a:buNone/>
            </a:pPr>
            <a:r>
              <a:rPr lang="en-IN" sz="3800" b="1" u="sng" dirty="0">
                <a:solidFill>
                  <a:schemeClr val="tx1"/>
                </a:solidFill>
                <a:latin typeface="Arial" panose="020B0604020202020204" pitchFamily="34" charset="0"/>
                <a:cs typeface="Arial" panose="020B0604020202020204" pitchFamily="34" charset="0"/>
              </a:rPr>
              <a:t>FUNCTIONS</a:t>
            </a:r>
          </a:p>
          <a:p>
            <a:pPr marL="0" indent="0">
              <a:buNone/>
            </a:pPr>
            <a:r>
              <a:rPr lang="en-US" sz="3800" dirty="0">
                <a:solidFill>
                  <a:schemeClr val="tx1"/>
                </a:solidFill>
                <a:latin typeface="Arial" panose="020B0604020202020204" pitchFamily="34" charset="0"/>
                <a:cs typeface="Arial" panose="020B0604020202020204" pitchFamily="34" charset="0"/>
              </a:rPr>
              <a:t>Functions in SQL are reusable pieces of code that perform a specific operation on the database. They can accept parameters, process data, and return a result. Examples include mathematical operations and date functions.</a:t>
            </a:r>
          </a:p>
          <a:p>
            <a:pPr marL="0" indent="0">
              <a:buNone/>
            </a:pPr>
            <a:endParaRPr lang="en-US" sz="3300" dirty="0">
              <a:solidFill>
                <a:schemeClr val="tx1"/>
              </a:solidFill>
              <a:latin typeface="Arial" panose="020B0604020202020204" pitchFamily="34" charset="0"/>
              <a:cs typeface="Arial" panose="020B0604020202020204" pitchFamily="34" charset="0"/>
            </a:endParaRPr>
          </a:p>
          <a:p>
            <a:pPr marL="0" indent="0" algn="ctr">
              <a:buNone/>
            </a:pPr>
            <a:endParaRPr lang="en-US" sz="3300" b="1" u="sng" dirty="0">
              <a:solidFill>
                <a:schemeClr val="tx1"/>
              </a:solidFill>
              <a:latin typeface="Arial" panose="020B0604020202020204" pitchFamily="34" charset="0"/>
              <a:cs typeface="Arial" panose="020B0604020202020204" pitchFamily="34" charset="0"/>
            </a:endParaRPr>
          </a:p>
          <a:p>
            <a:pPr marL="0" indent="0" algn="ctr">
              <a:buNone/>
            </a:pPr>
            <a:r>
              <a:rPr lang="en-US" sz="3800" b="1" u="sng" dirty="0">
                <a:solidFill>
                  <a:schemeClr val="tx1"/>
                </a:solidFill>
                <a:latin typeface="Arial" panose="020B0604020202020204" pitchFamily="34" charset="0"/>
                <a:cs typeface="Arial" panose="020B0604020202020204" pitchFamily="34" charset="0"/>
              </a:rPr>
              <a:t>STORED PROCEDURES</a:t>
            </a:r>
          </a:p>
          <a:p>
            <a:pPr marL="0" indent="0">
              <a:buNone/>
            </a:pPr>
            <a:r>
              <a:rPr lang="en-US" sz="3800" dirty="0">
                <a:solidFill>
                  <a:schemeClr val="tx1"/>
                </a:solidFill>
                <a:latin typeface="Arial" panose="020B0604020202020204" pitchFamily="34" charset="0"/>
                <a:cs typeface="Arial" panose="020B0604020202020204" pitchFamily="34" charset="0"/>
              </a:rPr>
              <a:t>Stored Procedures in SQL are precompiled sets of one or more SQL statements that are stored in the database. They can be executed by invoking the procedure’s name and are useful for encapsulating complex logic or performing repetitive tasks.</a:t>
            </a:r>
          </a:p>
          <a:p>
            <a:pPr marL="0" indent="0">
              <a:buNone/>
            </a:pPr>
            <a:endParaRPr lang="en-US" sz="3300" dirty="0">
              <a:solidFill>
                <a:schemeClr val="tx1"/>
              </a:solidFill>
              <a:latin typeface="Arial" panose="020B0604020202020204" pitchFamily="34" charset="0"/>
              <a:cs typeface="Arial" panose="020B0604020202020204" pitchFamily="34" charset="0"/>
            </a:endParaRPr>
          </a:p>
          <a:p>
            <a:pPr marL="0" indent="0">
              <a:buNone/>
            </a:pPr>
            <a:endParaRPr lang="en-US" sz="2900" dirty="0">
              <a:solidFill>
                <a:schemeClr val="tx1"/>
              </a:solidFill>
            </a:endParaRPr>
          </a:p>
          <a:p>
            <a:pPr marL="0" indent="0">
              <a:buNone/>
            </a:pPr>
            <a:endParaRPr lang="en-US" sz="2600"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cxnSp>
        <p:nvCxnSpPr>
          <p:cNvPr id="6" name="Straight Connector 5">
            <a:extLst>
              <a:ext uri="{FF2B5EF4-FFF2-40B4-BE49-F238E27FC236}">
                <a16:creationId xmlns:a16="http://schemas.microsoft.com/office/drawing/2014/main" id="{56944625-C933-2125-FBA7-DA2C65308421}"/>
              </a:ext>
            </a:extLst>
          </p:cNvPr>
          <p:cNvCxnSpPr>
            <a:cxnSpLocks/>
          </p:cNvCxnSpPr>
          <p:nvPr/>
        </p:nvCxnSpPr>
        <p:spPr>
          <a:xfrm>
            <a:off x="7509753" y="768485"/>
            <a:ext cx="0" cy="530157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96EB1F0-3164-F025-A9B1-76CC0D1EA5B3}"/>
              </a:ext>
            </a:extLst>
          </p:cNvPr>
          <p:cNvCxnSpPr/>
          <p:nvPr/>
        </p:nvCxnSpPr>
        <p:spPr>
          <a:xfrm>
            <a:off x="3939702" y="3190672"/>
            <a:ext cx="735313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5C83315-F6BB-E17B-8045-D377A6632FD1}"/>
              </a:ext>
            </a:extLst>
          </p:cNvPr>
          <p:cNvPicPr>
            <a:picLocks noChangeAspect="1"/>
          </p:cNvPicPr>
          <p:nvPr/>
        </p:nvPicPr>
        <p:blipFill>
          <a:blip r:embed="rId2"/>
          <a:stretch>
            <a:fillRect/>
          </a:stretch>
        </p:blipFill>
        <p:spPr>
          <a:xfrm>
            <a:off x="899160" y="1353765"/>
            <a:ext cx="1468877" cy="1468877"/>
          </a:xfrm>
          <a:prstGeom prst="rect">
            <a:avLst/>
          </a:prstGeom>
        </p:spPr>
      </p:pic>
    </p:spTree>
    <p:extLst>
      <p:ext uri="{BB962C8B-B14F-4D97-AF65-F5344CB8AC3E}">
        <p14:creationId xmlns:p14="http://schemas.microsoft.com/office/powerpoint/2010/main" val="343315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FEE1-83B6-70F1-43B2-2F01E96ABF01}"/>
              </a:ext>
            </a:extLst>
          </p:cNvPr>
          <p:cNvSpPr>
            <a:spLocks noGrp="1"/>
          </p:cNvSpPr>
          <p:nvPr>
            <p:ph type="title"/>
          </p:nvPr>
        </p:nvSpPr>
        <p:spPr/>
        <p:txBody>
          <a:bodyPr/>
          <a:lstStyle/>
          <a:p>
            <a:endParaRPr lang="en-IN"/>
          </a:p>
        </p:txBody>
      </p:sp>
      <p:pic>
        <p:nvPicPr>
          <p:cNvPr id="20" name="Content Placeholder 19">
            <a:extLst>
              <a:ext uri="{FF2B5EF4-FFF2-40B4-BE49-F238E27FC236}">
                <a16:creationId xmlns:a16="http://schemas.microsoft.com/office/drawing/2014/main" id="{2E93B7D1-9C5F-CA72-D242-E9224B580A06}"/>
              </a:ext>
            </a:extLst>
          </p:cNvPr>
          <p:cNvPicPr>
            <a:picLocks noGrp="1" noChangeAspect="1"/>
          </p:cNvPicPr>
          <p:nvPr>
            <p:ph sz="half" idx="1"/>
          </p:nvPr>
        </p:nvPicPr>
        <p:blipFill>
          <a:blip r:embed="rId2"/>
          <a:stretch>
            <a:fillRect/>
          </a:stretch>
        </p:blipFill>
        <p:spPr>
          <a:xfrm>
            <a:off x="4669277" y="1062234"/>
            <a:ext cx="2200560" cy="2036105"/>
          </a:xfrm>
        </p:spPr>
      </p:pic>
      <p:pic>
        <p:nvPicPr>
          <p:cNvPr id="28" name="Content Placeholder 27">
            <a:extLst>
              <a:ext uri="{FF2B5EF4-FFF2-40B4-BE49-F238E27FC236}">
                <a16:creationId xmlns:a16="http://schemas.microsoft.com/office/drawing/2014/main" id="{8C748BB5-16C9-C598-861E-8100EF02669A}"/>
              </a:ext>
            </a:extLst>
          </p:cNvPr>
          <p:cNvPicPr>
            <a:picLocks noGrp="1" noChangeAspect="1"/>
          </p:cNvPicPr>
          <p:nvPr>
            <p:ph sz="half" idx="2"/>
          </p:nvPr>
        </p:nvPicPr>
        <p:blipFill>
          <a:blip r:embed="rId3"/>
          <a:stretch>
            <a:fillRect/>
          </a:stretch>
        </p:blipFill>
        <p:spPr>
          <a:xfrm>
            <a:off x="8579875" y="720751"/>
            <a:ext cx="1536325" cy="493819"/>
          </a:xfrm>
        </p:spPr>
      </p:pic>
      <p:sp>
        <p:nvSpPr>
          <p:cNvPr id="12" name="TextBox 11">
            <a:extLst>
              <a:ext uri="{FF2B5EF4-FFF2-40B4-BE49-F238E27FC236}">
                <a16:creationId xmlns:a16="http://schemas.microsoft.com/office/drawing/2014/main" id="{D0E13692-D661-355D-8797-E48A1AD6159B}"/>
              </a:ext>
            </a:extLst>
          </p:cNvPr>
          <p:cNvSpPr txBox="1"/>
          <p:nvPr/>
        </p:nvSpPr>
        <p:spPr>
          <a:xfrm>
            <a:off x="5118370" y="416807"/>
            <a:ext cx="1094362" cy="646331"/>
          </a:xfrm>
          <a:prstGeom prst="rect">
            <a:avLst/>
          </a:prstGeom>
          <a:noFill/>
        </p:spPr>
        <p:txBody>
          <a:bodyPr wrap="square">
            <a:spAutoFit/>
          </a:bodyPr>
          <a:lstStyle/>
          <a:p>
            <a:r>
              <a:rPr lang="en-IN" sz="1800" dirty="0">
                <a:solidFill>
                  <a:schemeClr val="tx1"/>
                </a:solidFill>
                <a:latin typeface="Arial" panose="020B0604020202020204" pitchFamily="34" charset="0"/>
                <a:cs typeface="Arial" panose="020B0604020202020204" pitchFamily="34" charset="0"/>
              </a:rPr>
              <a:t> </a:t>
            </a:r>
            <a:r>
              <a:rPr lang="en-IN" sz="1800" b="1" u="sng" dirty="0">
                <a:solidFill>
                  <a:schemeClr val="tx1"/>
                </a:solidFill>
                <a:latin typeface="Arial" panose="020B0604020202020204" pitchFamily="34" charset="0"/>
                <a:cs typeface="Arial" panose="020B0604020202020204" pitchFamily="34" charset="0"/>
              </a:rPr>
              <a:t>TABLES</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E68F4B8-D378-EF46-A3CD-927DF616A560}"/>
              </a:ext>
            </a:extLst>
          </p:cNvPr>
          <p:cNvSpPr txBox="1"/>
          <p:nvPr/>
        </p:nvSpPr>
        <p:spPr>
          <a:xfrm>
            <a:off x="5118370" y="3425701"/>
            <a:ext cx="977630" cy="369332"/>
          </a:xfrm>
          <a:prstGeom prst="rect">
            <a:avLst/>
          </a:prstGeom>
          <a:noFill/>
        </p:spPr>
        <p:txBody>
          <a:bodyPr wrap="square">
            <a:spAutoFit/>
          </a:bodyPr>
          <a:lstStyle/>
          <a:p>
            <a:pPr marL="0" indent="0" algn="ctr">
              <a:buNone/>
            </a:pPr>
            <a:r>
              <a:rPr lang="en-US" sz="1800" b="1" u="sng" dirty="0">
                <a:solidFill>
                  <a:schemeClr val="tx1"/>
                </a:solidFill>
                <a:latin typeface="Arial" panose="020B0604020202020204" pitchFamily="34" charset="0"/>
                <a:cs typeface="Arial" panose="020B0604020202020204" pitchFamily="34" charset="0"/>
              </a:rPr>
              <a:t>VIEWS</a:t>
            </a:r>
          </a:p>
        </p:txBody>
      </p:sp>
      <p:pic>
        <p:nvPicPr>
          <p:cNvPr id="22" name="Picture 21">
            <a:extLst>
              <a:ext uri="{FF2B5EF4-FFF2-40B4-BE49-F238E27FC236}">
                <a16:creationId xmlns:a16="http://schemas.microsoft.com/office/drawing/2014/main" id="{CA4986A6-4BF8-4E7C-82E0-081E7EF9A510}"/>
              </a:ext>
            </a:extLst>
          </p:cNvPr>
          <p:cNvPicPr>
            <a:picLocks noChangeAspect="1"/>
          </p:cNvPicPr>
          <p:nvPr/>
        </p:nvPicPr>
        <p:blipFill>
          <a:blip r:embed="rId4"/>
          <a:stretch>
            <a:fillRect/>
          </a:stretch>
        </p:blipFill>
        <p:spPr>
          <a:xfrm>
            <a:off x="8312042" y="1262310"/>
            <a:ext cx="2386626" cy="1556058"/>
          </a:xfrm>
          <a:prstGeom prst="rect">
            <a:avLst/>
          </a:prstGeom>
        </p:spPr>
      </p:pic>
      <p:pic>
        <p:nvPicPr>
          <p:cNvPr id="24" name="Picture 23">
            <a:extLst>
              <a:ext uri="{FF2B5EF4-FFF2-40B4-BE49-F238E27FC236}">
                <a16:creationId xmlns:a16="http://schemas.microsoft.com/office/drawing/2014/main" id="{70CABF5B-202D-051E-7896-34DB6F666787}"/>
              </a:ext>
            </a:extLst>
          </p:cNvPr>
          <p:cNvPicPr>
            <a:picLocks noChangeAspect="1"/>
          </p:cNvPicPr>
          <p:nvPr/>
        </p:nvPicPr>
        <p:blipFill>
          <a:blip r:embed="rId5"/>
          <a:stretch>
            <a:fillRect/>
          </a:stretch>
        </p:blipFill>
        <p:spPr>
          <a:xfrm>
            <a:off x="8312042" y="3889744"/>
            <a:ext cx="2777490" cy="1835276"/>
          </a:xfrm>
          <a:prstGeom prst="rect">
            <a:avLst/>
          </a:prstGeom>
        </p:spPr>
      </p:pic>
      <p:cxnSp>
        <p:nvCxnSpPr>
          <p:cNvPr id="25" name="Straight Connector 24">
            <a:extLst>
              <a:ext uri="{FF2B5EF4-FFF2-40B4-BE49-F238E27FC236}">
                <a16:creationId xmlns:a16="http://schemas.microsoft.com/office/drawing/2014/main" id="{B2674525-DA9E-0631-AD67-6DC2D34F99D3}"/>
              </a:ext>
            </a:extLst>
          </p:cNvPr>
          <p:cNvCxnSpPr>
            <a:cxnSpLocks/>
          </p:cNvCxnSpPr>
          <p:nvPr/>
        </p:nvCxnSpPr>
        <p:spPr>
          <a:xfrm>
            <a:off x="7509753" y="768485"/>
            <a:ext cx="0" cy="530157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7FD1B7-2558-078C-77D1-C0E00225362A}"/>
              </a:ext>
            </a:extLst>
          </p:cNvPr>
          <p:cNvCxnSpPr/>
          <p:nvPr/>
        </p:nvCxnSpPr>
        <p:spPr>
          <a:xfrm>
            <a:off x="3833184" y="3318696"/>
            <a:ext cx="735313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D869CAFA-A088-41FC-2501-81ED2EFC35D0}"/>
              </a:ext>
            </a:extLst>
          </p:cNvPr>
          <p:cNvPicPr>
            <a:picLocks noChangeAspect="1"/>
          </p:cNvPicPr>
          <p:nvPr/>
        </p:nvPicPr>
        <p:blipFill>
          <a:blip r:embed="rId6"/>
          <a:stretch>
            <a:fillRect/>
          </a:stretch>
        </p:blipFill>
        <p:spPr>
          <a:xfrm>
            <a:off x="8153324" y="3425701"/>
            <a:ext cx="2633700" cy="493819"/>
          </a:xfrm>
          <a:prstGeom prst="rect">
            <a:avLst/>
          </a:prstGeom>
        </p:spPr>
      </p:pic>
      <p:pic>
        <p:nvPicPr>
          <p:cNvPr id="32" name="Picture 31">
            <a:extLst>
              <a:ext uri="{FF2B5EF4-FFF2-40B4-BE49-F238E27FC236}">
                <a16:creationId xmlns:a16="http://schemas.microsoft.com/office/drawing/2014/main" id="{B834BCC5-642B-98D7-845E-F4781CC3B93B}"/>
              </a:ext>
            </a:extLst>
          </p:cNvPr>
          <p:cNvPicPr>
            <a:picLocks noChangeAspect="1"/>
          </p:cNvPicPr>
          <p:nvPr/>
        </p:nvPicPr>
        <p:blipFill>
          <a:blip r:embed="rId7"/>
          <a:stretch>
            <a:fillRect/>
          </a:stretch>
        </p:blipFill>
        <p:spPr>
          <a:xfrm>
            <a:off x="4614155" y="3869636"/>
            <a:ext cx="2262798" cy="1778905"/>
          </a:xfrm>
          <a:prstGeom prst="rect">
            <a:avLst/>
          </a:prstGeom>
        </p:spPr>
      </p:pic>
    </p:spTree>
    <p:extLst>
      <p:ext uri="{BB962C8B-B14F-4D97-AF65-F5344CB8AC3E}">
        <p14:creationId xmlns:p14="http://schemas.microsoft.com/office/powerpoint/2010/main" val="289461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726E7A-F7FE-34C6-F050-FFA170339979}"/>
              </a:ext>
            </a:extLst>
          </p:cNvPr>
          <p:cNvSpPr txBox="1"/>
          <p:nvPr/>
        </p:nvSpPr>
        <p:spPr>
          <a:xfrm>
            <a:off x="2266545" y="469639"/>
            <a:ext cx="7422204" cy="369332"/>
          </a:xfrm>
          <a:prstGeom prst="rect">
            <a:avLst/>
          </a:prstGeom>
          <a:noFill/>
        </p:spPr>
        <p:txBody>
          <a:bodyPr wrap="square">
            <a:spAutoFit/>
          </a:bodyPr>
          <a:lstStyle/>
          <a:p>
            <a:r>
              <a:rPr lang="en-IN" b="1" u="sng" dirty="0">
                <a:latin typeface="Arial" panose="020B0604020202020204" pitchFamily="34" charset="0"/>
                <a:cs typeface="Arial" panose="020B0604020202020204" pitchFamily="34" charset="0"/>
              </a:rPr>
              <a:t>2021 SALES REPORT FOR CROMA CATEGORIZED BY PRODUCT</a:t>
            </a:r>
          </a:p>
        </p:txBody>
      </p:sp>
      <p:cxnSp>
        <p:nvCxnSpPr>
          <p:cNvPr id="6" name="Straight Connector 5">
            <a:extLst>
              <a:ext uri="{FF2B5EF4-FFF2-40B4-BE49-F238E27FC236}">
                <a16:creationId xmlns:a16="http://schemas.microsoft.com/office/drawing/2014/main" id="{6AE35FCE-01E8-80AD-FCDF-251A26A42E43}"/>
              </a:ext>
            </a:extLst>
          </p:cNvPr>
          <p:cNvCxnSpPr/>
          <p:nvPr/>
        </p:nvCxnSpPr>
        <p:spPr>
          <a:xfrm>
            <a:off x="6167336" y="1274323"/>
            <a:ext cx="0" cy="493192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2438AC1-18B4-48E0-0AEA-3E4E9C49BAD0}"/>
              </a:ext>
            </a:extLst>
          </p:cNvPr>
          <p:cNvSpPr txBox="1"/>
          <p:nvPr/>
        </p:nvSpPr>
        <p:spPr>
          <a:xfrm>
            <a:off x="2130358" y="1274323"/>
            <a:ext cx="1648838" cy="369332"/>
          </a:xfrm>
          <a:prstGeom prst="rect">
            <a:avLst/>
          </a:prstGeom>
          <a:noFill/>
        </p:spPr>
        <p:txBody>
          <a:bodyPr wrap="square" rtlCol="0">
            <a:spAutoFit/>
          </a:bodyPr>
          <a:lstStyle/>
          <a:p>
            <a:pPr algn="ctr"/>
            <a:r>
              <a:rPr lang="en-US" u="sng" dirty="0"/>
              <a:t>QUERY</a:t>
            </a:r>
            <a:endParaRPr lang="en-IN" u="sng" dirty="0"/>
          </a:p>
        </p:txBody>
      </p:sp>
      <p:sp>
        <p:nvSpPr>
          <p:cNvPr id="13" name="TextBox 12">
            <a:extLst>
              <a:ext uri="{FF2B5EF4-FFF2-40B4-BE49-F238E27FC236}">
                <a16:creationId xmlns:a16="http://schemas.microsoft.com/office/drawing/2014/main" id="{7640F4D2-118B-6AB8-B5C0-57044B9A9C1D}"/>
              </a:ext>
            </a:extLst>
          </p:cNvPr>
          <p:cNvSpPr txBox="1"/>
          <p:nvPr/>
        </p:nvSpPr>
        <p:spPr>
          <a:xfrm>
            <a:off x="8412804" y="1274323"/>
            <a:ext cx="1648838" cy="369332"/>
          </a:xfrm>
          <a:prstGeom prst="rect">
            <a:avLst/>
          </a:prstGeom>
          <a:noFill/>
        </p:spPr>
        <p:txBody>
          <a:bodyPr wrap="square" rtlCol="0">
            <a:spAutoFit/>
          </a:bodyPr>
          <a:lstStyle/>
          <a:p>
            <a:pPr algn="ctr"/>
            <a:r>
              <a:rPr lang="en-US" u="sng" dirty="0"/>
              <a:t>OUTPUT</a:t>
            </a:r>
            <a:endParaRPr lang="en-IN" u="sng" dirty="0"/>
          </a:p>
        </p:txBody>
      </p:sp>
      <p:pic>
        <p:nvPicPr>
          <p:cNvPr id="15" name="Picture 14">
            <a:extLst>
              <a:ext uri="{FF2B5EF4-FFF2-40B4-BE49-F238E27FC236}">
                <a16:creationId xmlns:a16="http://schemas.microsoft.com/office/drawing/2014/main" id="{5E601C95-D6E6-36C8-5DA9-9F13905F4671}"/>
              </a:ext>
            </a:extLst>
          </p:cNvPr>
          <p:cNvPicPr>
            <a:picLocks noChangeAspect="1"/>
          </p:cNvPicPr>
          <p:nvPr/>
        </p:nvPicPr>
        <p:blipFill>
          <a:blip r:embed="rId2"/>
          <a:stretch>
            <a:fillRect/>
          </a:stretch>
        </p:blipFill>
        <p:spPr>
          <a:xfrm>
            <a:off x="496111" y="1857983"/>
            <a:ext cx="5175115" cy="3725694"/>
          </a:xfrm>
          <a:prstGeom prst="rect">
            <a:avLst/>
          </a:prstGeom>
        </p:spPr>
      </p:pic>
      <p:pic>
        <p:nvPicPr>
          <p:cNvPr id="17" name="Picture 16">
            <a:extLst>
              <a:ext uri="{FF2B5EF4-FFF2-40B4-BE49-F238E27FC236}">
                <a16:creationId xmlns:a16="http://schemas.microsoft.com/office/drawing/2014/main" id="{FEC5A0A5-D3D4-1330-9B9B-5F33B0495CA2}"/>
              </a:ext>
            </a:extLst>
          </p:cNvPr>
          <p:cNvPicPr>
            <a:picLocks noChangeAspect="1"/>
          </p:cNvPicPr>
          <p:nvPr/>
        </p:nvPicPr>
        <p:blipFill>
          <a:blip r:embed="rId3"/>
          <a:stretch>
            <a:fillRect/>
          </a:stretch>
        </p:blipFill>
        <p:spPr>
          <a:xfrm>
            <a:off x="6304366" y="2079007"/>
            <a:ext cx="5844670" cy="3109344"/>
          </a:xfrm>
          <a:prstGeom prst="rect">
            <a:avLst/>
          </a:prstGeom>
        </p:spPr>
      </p:pic>
    </p:spTree>
    <p:extLst>
      <p:ext uri="{BB962C8B-B14F-4D97-AF65-F5344CB8AC3E}">
        <p14:creationId xmlns:p14="http://schemas.microsoft.com/office/powerpoint/2010/main" val="419123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9C5B9B-7E65-67A9-4925-C7E3767A6F53}"/>
              </a:ext>
            </a:extLst>
          </p:cNvPr>
          <p:cNvSpPr txBox="1"/>
          <p:nvPr/>
        </p:nvSpPr>
        <p:spPr>
          <a:xfrm>
            <a:off x="2266545" y="469639"/>
            <a:ext cx="7422204" cy="369332"/>
          </a:xfrm>
          <a:prstGeom prst="rect">
            <a:avLst/>
          </a:prstGeom>
          <a:noFill/>
        </p:spPr>
        <p:txBody>
          <a:bodyPr wrap="square">
            <a:spAutoFit/>
          </a:bodyPr>
          <a:lstStyle/>
          <a:p>
            <a:pPr algn="ctr"/>
            <a:r>
              <a:rPr lang="en-IN" b="1" u="sng" dirty="0">
                <a:latin typeface="Arial" panose="020B0604020202020204" pitchFamily="34" charset="0"/>
                <a:cs typeface="Arial" panose="020B0604020202020204" pitchFamily="34" charset="0"/>
              </a:rPr>
              <a:t>MONTHLY TOTAL GROSS SALES REPORT FOR CROMA</a:t>
            </a:r>
          </a:p>
        </p:txBody>
      </p:sp>
      <p:cxnSp>
        <p:nvCxnSpPr>
          <p:cNvPr id="5" name="Straight Connector 4">
            <a:extLst>
              <a:ext uri="{FF2B5EF4-FFF2-40B4-BE49-F238E27FC236}">
                <a16:creationId xmlns:a16="http://schemas.microsoft.com/office/drawing/2014/main" id="{A10A23DD-DD21-97D3-C223-9C075BC906C9}"/>
              </a:ext>
            </a:extLst>
          </p:cNvPr>
          <p:cNvCxnSpPr/>
          <p:nvPr/>
        </p:nvCxnSpPr>
        <p:spPr>
          <a:xfrm>
            <a:off x="6167336" y="1274323"/>
            <a:ext cx="0" cy="493192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215295-55B6-56F6-EF9C-8D955F9263A6}"/>
              </a:ext>
            </a:extLst>
          </p:cNvPr>
          <p:cNvSpPr txBox="1"/>
          <p:nvPr/>
        </p:nvSpPr>
        <p:spPr>
          <a:xfrm>
            <a:off x="2130358" y="1274323"/>
            <a:ext cx="1648838" cy="369332"/>
          </a:xfrm>
          <a:prstGeom prst="rect">
            <a:avLst/>
          </a:prstGeom>
          <a:noFill/>
        </p:spPr>
        <p:txBody>
          <a:bodyPr wrap="square" rtlCol="0">
            <a:spAutoFit/>
          </a:bodyPr>
          <a:lstStyle/>
          <a:p>
            <a:pPr algn="ctr"/>
            <a:r>
              <a:rPr lang="en-US" u="sng" dirty="0"/>
              <a:t>QUERY</a:t>
            </a:r>
            <a:endParaRPr lang="en-IN" u="sng" dirty="0"/>
          </a:p>
        </p:txBody>
      </p:sp>
      <p:sp>
        <p:nvSpPr>
          <p:cNvPr id="7" name="TextBox 6">
            <a:extLst>
              <a:ext uri="{FF2B5EF4-FFF2-40B4-BE49-F238E27FC236}">
                <a16:creationId xmlns:a16="http://schemas.microsoft.com/office/drawing/2014/main" id="{0F6E48FA-DDC3-3BE2-B363-448CA465E52E}"/>
              </a:ext>
            </a:extLst>
          </p:cNvPr>
          <p:cNvSpPr txBox="1"/>
          <p:nvPr/>
        </p:nvSpPr>
        <p:spPr>
          <a:xfrm>
            <a:off x="8412804" y="1274323"/>
            <a:ext cx="1648838" cy="369332"/>
          </a:xfrm>
          <a:prstGeom prst="rect">
            <a:avLst/>
          </a:prstGeom>
          <a:noFill/>
        </p:spPr>
        <p:txBody>
          <a:bodyPr wrap="square" rtlCol="0">
            <a:spAutoFit/>
          </a:bodyPr>
          <a:lstStyle/>
          <a:p>
            <a:pPr algn="ctr"/>
            <a:r>
              <a:rPr lang="en-US" u="sng" dirty="0"/>
              <a:t>OUTPUT</a:t>
            </a:r>
            <a:endParaRPr lang="en-IN" u="sng" dirty="0"/>
          </a:p>
        </p:txBody>
      </p:sp>
      <p:pic>
        <p:nvPicPr>
          <p:cNvPr id="9" name="Picture 8">
            <a:extLst>
              <a:ext uri="{FF2B5EF4-FFF2-40B4-BE49-F238E27FC236}">
                <a16:creationId xmlns:a16="http://schemas.microsoft.com/office/drawing/2014/main" id="{40A079C5-7929-2BCA-8E8D-65E2F0C5DE88}"/>
              </a:ext>
            </a:extLst>
          </p:cNvPr>
          <p:cNvPicPr>
            <a:picLocks noChangeAspect="1"/>
          </p:cNvPicPr>
          <p:nvPr/>
        </p:nvPicPr>
        <p:blipFill>
          <a:blip r:embed="rId2"/>
          <a:stretch>
            <a:fillRect/>
          </a:stretch>
        </p:blipFill>
        <p:spPr>
          <a:xfrm>
            <a:off x="447472" y="2166555"/>
            <a:ext cx="5369668" cy="2794551"/>
          </a:xfrm>
          <a:prstGeom prst="rect">
            <a:avLst/>
          </a:prstGeom>
        </p:spPr>
      </p:pic>
      <p:pic>
        <p:nvPicPr>
          <p:cNvPr id="11" name="Picture 10">
            <a:extLst>
              <a:ext uri="{FF2B5EF4-FFF2-40B4-BE49-F238E27FC236}">
                <a16:creationId xmlns:a16="http://schemas.microsoft.com/office/drawing/2014/main" id="{A5842352-C1E9-EB7F-A7DB-14C392007C59}"/>
              </a:ext>
            </a:extLst>
          </p:cNvPr>
          <p:cNvPicPr>
            <a:picLocks noChangeAspect="1"/>
          </p:cNvPicPr>
          <p:nvPr/>
        </p:nvPicPr>
        <p:blipFill>
          <a:blip r:embed="rId3"/>
          <a:stretch>
            <a:fillRect/>
          </a:stretch>
        </p:blipFill>
        <p:spPr>
          <a:xfrm>
            <a:off x="7962082" y="2013025"/>
            <a:ext cx="2213050" cy="3677656"/>
          </a:xfrm>
          <a:prstGeom prst="rect">
            <a:avLst/>
          </a:prstGeom>
        </p:spPr>
      </p:pic>
    </p:spTree>
    <p:extLst>
      <p:ext uri="{BB962C8B-B14F-4D97-AF65-F5344CB8AC3E}">
        <p14:creationId xmlns:p14="http://schemas.microsoft.com/office/powerpoint/2010/main" val="422603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C07A9F-DC4C-0140-869B-BDE1F0C9CAF5}"/>
              </a:ext>
            </a:extLst>
          </p:cNvPr>
          <p:cNvSpPr txBox="1"/>
          <p:nvPr/>
        </p:nvSpPr>
        <p:spPr>
          <a:xfrm>
            <a:off x="2266545" y="469639"/>
            <a:ext cx="7422204" cy="369332"/>
          </a:xfrm>
          <a:prstGeom prst="rect">
            <a:avLst/>
          </a:prstGeom>
          <a:noFill/>
        </p:spPr>
        <p:txBody>
          <a:bodyPr wrap="square">
            <a:spAutoFit/>
          </a:bodyPr>
          <a:lstStyle/>
          <a:p>
            <a:pPr algn="ctr"/>
            <a:r>
              <a:rPr lang="en-IN" b="1" u="sng" dirty="0">
                <a:latin typeface="Arial" panose="020B0604020202020204" pitchFamily="34" charset="0"/>
                <a:cs typeface="Arial" panose="020B0604020202020204" pitchFamily="34" charset="0"/>
              </a:rPr>
              <a:t>ANNUAL GROSS SALES REPORT FOR CROMA</a:t>
            </a:r>
          </a:p>
        </p:txBody>
      </p:sp>
      <p:cxnSp>
        <p:nvCxnSpPr>
          <p:cNvPr id="3" name="Straight Connector 2">
            <a:extLst>
              <a:ext uri="{FF2B5EF4-FFF2-40B4-BE49-F238E27FC236}">
                <a16:creationId xmlns:a16="http://schemas.microsoft.com/office/drawing/2014/main" id="{C30E4C71-C5BC-27DF-DCBB-4136A9243A33}"/>
              </a:ext>
            </a:extLst>
          </p:cNvPr>
          <p:cNvCxnSpPr/>
          <p:nvPr/>
        </p:nvCxnSpPr>
        <p:spPr>
          <a:xfrm>
            <a:off x="6167336" y="1274323"/>
            <a:ext cx="0" cy="493192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9EFE42B-5411-F15C-8F18-22A67F44FF15}"/>
              </a:ext>
            </a:extLst>
          </p:cNvPr>
          <p:cNvSpPr txBox="1"/>
          <p:nvPr/>
        </p:nvSpPr>
        <p:spPr>
          <a:xfrm>
            <a:off x="2130358" y="1274323"/>
            <a:ext cx="1648838" cy="369332"/>
          </a:xfrm>
          <a:prstGeom prst="rect">
            <a:avLst/>
          </a:prstGeom>
          <a:noFill/>
        </p:spPr>
        <p:txBody>
          <a:bodyPr wrap="square" rtlCol="0">
            <a:spAutoFit/>
          </a:bodyPr>
          <a:lstStyle/>
          <a:p>
            <a:pPr algn="ctr"/>
            <a:r>
              <a:rPr lang="en-US" u="sng" dirty="0"/>
              <a:t>QUERY</a:t>
            </a:r>
            <a:endParaRPr lang="en-IN" u="sng" dirty="0"/>
          </a:p>
        </p:txBody>
      </p:sp>
      <p:sp>
        <p:nvSpPr>
          <p:cNvPr id="5" name="TextBox 4">
            <a:extLst>
              <a:ext uri="{FF2B5EF4-FFF2-40B4-BE49-F238E27FC236}">
                <a16:creationId xmlns:a16="http://schemas.microsoft.com/office/drawing/2014/main" id="{BEF1B348-7E4D-C7A7-4CF8-3DA97E4B0228}"/>
              </a:ext>
            </a:extLst>
          </p:cNvPr>
          <p:cNvSpPr txBox="1"/>
          <p:nvPr/>
        </p:nvSpPr>
        <p:spPr>
          <a:xfrm>
            <a:off x="8412804" y="1274323"/>
            <a:ext cx="1648838" cy="369332"/>
          </a:xfrm>
          <a:prstGeom prst="rect">
            <a:avLst/>
          </a:prstGeom>
          <a:noFill/>
        </p:spPr>
        <p:txBody>
          <a:bodyPr wrap="square" rtlCol="0">
            <a:spAutoFit/>
          </a:bodyPr>
          <a:lstStyle/>
          <a:p>
            <a:pPr algn="ctr"/>
            <a:r>
              <a:rPr lang="en-US" u="sng" dirty="0"/>
              <a:t>OUTPUT</a:t>
            </a:r>
            <a:endParaRPr lang="en-IN" u="sng" dirty="0"/>
          </a:p>
        </p:txBody>
      </p:sp>
      <p:pic>
        <p:nvPicPr>
          <p:cNvPr id="7" name="Picture 6">
            <a:extLst>
              <a:ext uri="{FF2B5EF4-FFF2-40B4-BE49-F238E27FC236}">
                <a16:creationId xmlns:a16="http://schemas.microsoft.com/office/drawing/2014/main" id="{3680126C-6305-8515-2CDF-E9DC0692B1BE}"/>
              </a:ext>
            </a:extLst>
          </p:cNvPr>
          <p:cNvPicPr>
            <a:picLocks noChangeAspect="1"/>
          </p:cNvPicPr>
          <p:nvPr/>
        </p:nvPicPr>
        <p:blipFill>
          <a:blip r:embed="rId2"/>
          <a:stretch>
            <a:fillRect/>
          </a:stretch>
        </p:blipFill>
        <p:spPr>
          <a:xfrm>
            <a:off x="505837" y="2160336"/>
            <a:ext cx="5107019" cy="2810497"/>
          </a:xfrm>
          <a:prstGeom prst="rect">
            <a:avLst/>
          </a:prstGeom>
        </p:spPr>
      </p:pic>
      <p:pic>
        <p:nvPicPr>
          <p:cNvPr id="9" name="Picture 8">
            <a:extLst>
              <a:ext uri="{FF2B5EF4-FFF2-40B4-BE49-F238E27FC236}">
                <a16:creationId xmlns:a16="http://schemas.microsoft.com/office/drawing/2014/main" id="{2F7BA06F-B7E2-2545-A1C6-27E56DC6289C}"/>
              </a:ext>
            </a:extLst>
          </p:cNvPr>
          <p:cNvPicPr>
            <a:picLocks noChangeAspect="1"/>
          </p:cNvPicPr>
          <p:nvPr/>
        </p:nvPicPr>
        <p:blipFill>
          <a:blip r:embed="rId3"/>
          <a:stretch>
            <a:fillRect/>
          </a:stretch>
        </p:blipFill>
        <p:spPr>
          <a:xfrm>
            <a:off x="7597302" y="2319589"/>
            <a:ext cx="2772383" cy="1590929"/>
          </a:xfrm>
          <a:prstGeom prst="rect">
            <a:avLst/>
          </a:prstGeom>
        </p:spPr>
      </p:pic>
    </p:spTree>
    <p:extLst>
      <p:ext uri="{BB962C8B-B14F-4D97-AF65-F5344CB8AC3E}">
        <p14:creationId xmlns:p14="http://schemas.microsoft.com/office/powerpoint/2010/main" val="128750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B130F-9C2A-963B-8537-B78658390202}"/>
              </a:ext>
            </a:extLst>
          </p:cNvPr>
          <p:cNvSpPr txBox="1"/>
          <p:nvPr/>
        </p:nvSpPr>
        <p:spPr>
          <a:xfrm>
            <a:off x="2073209" y="467087"/>
            <a:ext cx="8188253" cy="369332"/>
          </a:xfrm>
          <a:prstGeom prst="rect">
            <a:avLst/>
          </a:prstGeom>
          <a:noFill/>
        </p:spPr>
        <p:txBody>
          <a:bodyPr wrap="square">
            <a:spAutoFit/>
          </a:bodyPr>
          <a:lstStyle/>
          <a:p>
            <a:pPr algn="ctr"/>
            <a:r>
              <a:rPr lang="en-US" b="1" u="sng" dirty="0">
                <a:latin typeface="Arial" panose="020B0604020202020204" pitchFamily="34" charset="0"/>
                <a:cs typeface="Arial" panose="020B0604020202020204" pitchFamily="34" charset="0"/>
              </a:rPr>
              <a:t>KEY MARKETS AND PRIME CUSTOMERS IN THE FINANCIAL YEAR-2021'</a:t>
            </a:r>
            <a:endParaRPr lang="en-IN" b="1" u="sng" dirty="0">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1005CDDC-E908-1D37-0455-D8993337FF95}"/>
              </a:ext>
            </a:extLst>
          </p:cNvPr>
          <p:cNvCxnSpPr/>
          <p:nvPr/>
        </p:nvCxnSpPr>
        <p:spPr>
          <a:xfrm>
            <a:off x="6167336" y="1274323"/>
            <a:ext cx="0" cy="493192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E2A0433-B160-5BD9-640B-A5717677F971}"/>
              </a:ext>
            </a:extLst>
          </p:cNvPr>
          <p:cNvSpPr txBox="1"/>
          <p:nvPr/>
        </p:nvSpPr>
        <p:spPr>
          <a:xfrm>
            <a:off x="2130358" y="1274323"/>
            <a:ext cx="1648838" cy="369332"/>
          </a:xfrm>
          <a:prstGeom prst="rect">
            <a:avLst/>
          </a:prstGeom>
          <a:noFill/>
        </p:spPr>
        <p:txBody>
          <a:bodyPr wrap="square" rtlCol="0">
            <a:spAutoFit/>
          </a:bodyPr>
          <a:lstStyle/>
          <a:p>
            <a:pPr algn="ctr"/>
            <a:r>
              <a:rPr lang="en-US" u="sng" dirty="0"/>
              <a:t>QUERY</a:t>
            </a:r>
            <a:endParaRPr lang="en-IN" u="sng" dirty="0"/>
          </a:p>
        </p:txBody>
      </p:sp>
      <p:sp>
        <p:nvSpPr>
          <p:cNvPr id="5" name="TextBox 4">
            <a:extLst>
              <a:ext uri="{FF2B5EF4-FFF2-40B4-BE49-F238E27FC236}">
                <a16:creationId xmlns:a16="http://schemas.microsoft.com/office/drawing/2014/main" id="{D621A38A-319B-AF05-102D-1F4D6E6544D8}"/>
              </a:ext>
            </a:extLst>
          </p:cNvPr>
          <p:cNvSpPr txBox="1"/>
          <p:nvPr/>
        </p:nvSpPr>
        <p:spPr>
          <a:xfrm>
            <a:off x="8412804" y="1274323"/>
            <a:ext cx="1648838" cy="369332"/>
          </a:xfrm>
          <a:prstGeom prst="rect">
            <a:avLst/>
          </a:prstGeom>
          <a:noFill/>
        </p:spPr>
        <p:txBody>
          <a:bodyPr wrap="square" rtlCol="0">
            <a:spAutoFit/>
          </a:bodyPr>
          <a:lstStyle/>
          <a:p>
            <a:pPr algn="ctr"/>
            <a:r>
              <a:rPr lang="en-US" u="sng" dirty="0"/>
              <a:t>OUTPUT</a:t>
            </a:r>
            <a:endParaRPr lang="en-IN" u="sng" dirty="0"/>
          </a:p>
        </p:txBody>
      </p:sp>
      <p:pic>
        <p:nvPicPr>
          <p:cNvPr id="7" name="Picture 6">
            <a:extLst>
              <a:ext uri="{FF2B5EF4-FFF2-40B4-BE49-F238E27FC236}">
                <a16:creationId xmlns:a16="http://schemas.microsoft.com/office/drawing/2014/main" id="{5EE40FB3-AEDE-D2F1-0D24-707D5E4AB2D7}"/>
              </a:ext>
            </a:extLst>
          </p:cNvPr>
          <p:cNvPicPr>
            <a:picLocks noChangeAspect="1"/>
          </p:cNvPicPr>
          <p:nvPr/>
        </p:nvPicPr>
        <p:blipFill>
          <a:blip r:embed="rId2"/>
          <a:stretch>
            <a:fillRect/>
          </a:stretch>
        </p:blipFill>
        <p:spPr>
          <a:xfrm>
            <a:off x="642027" y="2308222"/>
            <a:ext cx="5019468" cy="2156774"/>
          </a:xfrm>
          <a:prstGeom prst="rect">
            <a:avLst/>
          </a:prstGeom>
        </p:spPr>
      </p:pic>
      <p:pic>
        <p:nvPicPr>
          <p:cNvPr id="9" name="Picture 8">
            <a:extLst>
              <a:ext uri="{FF2B5EF4-FFF2-40B4-BE49-F238E27FC236}">
                <a16:creationId xmlns:a16="http://schemas.microsoft.com/office/drawing/2014/main" id="{35DE0267-D153-43A0-89A7-44E4122EFBFF}"/>
              </a:ext>
            </a:extLst>
          </p:cNvPr>
          <p:cNvPicPr>
            <a:picLocks noChangeAspect="1"/>
          </p:cNvPicPr>
          <p:nvPr/>
        </p:nvPicPr>
        <p:blipFill>
          <a:blip r:embed="rId3"/>
          <a:stretch>
            <a:fillRect/>
          </a:stretch>
        </p:blipFill>
        <p:spPr>
          <a:xfrm>
            <a:off x="7772403" y="2562778"/>
            <a:ext cx="2723736" cy="1678481"/>
          </a:xfrm>
          <a:prstGeom prst="rect">
            <a:avLst/>
          </a:prstGeom>
        </p:spPr>
      </p:pic>
    </p:spTree>
    <p:extLst>
      <p:ext uri="{BB962C8B-B14F-4D97-AF65-F5344CB8AC3E}">
        <p14:creationId xmlns:p14="http://schemas.microsoft.com/office/powerpoint/2010/main" val="156922511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2803</TotalTime>
  <Words>534</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 Narrow</vt:lpstr>
      <vt:lpstr>Arial</vt:lpstr>
      <vt:lpstr>Corbel</vt:lpstr>
      <vt:lpstr>Wingdings 2</vt:lpstr>
      <vt:lpstr>Frame</vt:lpstr>
      <vt:lpstr>PowerPoint Presentation</vt:lpstr>
      <vt:lpstr>About AtliQ Technologies and Problem Statement</vt:lpstr>
      <vt:lpstr>Project Overview        </vt:lpstr>
      <vt:lpstr>Objects that Store SQL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Akhilesh Pawar</dc:creator>
  <cp:lastModifiedBy>Akhilesh Pawar</cp:lastModifiedBy>
  <cp:revision>1</cp:revision>
  <dcterms:created xsi:type="dcterms:W3CDTF">2024-10-12T13:02:00Z</dcterms:created>
  <dcterms:modified xsi:type="dcterms:W3CDTF">2024-10-14T11:45:43Z</dcterms:modified>
</cp:coreProperties>
</file>