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71" r:id="rId3"/>
    <p:sldId id="256" r:id="rId4"/>
    <p:sldId id="272" r:id="rId6"/>
    <p:sldId id="273" r:id="rId7"/>
    <p:sldId id="274" r:id="rId8"/>
    <p:sldId id="262" r:id="rId9"/>
    <p:sldId id="275" r:id="rId10"/>
    <p:sldId id="276" r:id="rId11"/>
    <p:sldId id="277" r:id="rId12"/>
    <p:sldId id="281" r:id="rId13"/>
    <p:sldId id="278" r:id="rId14"/>
    <p:sldId id="282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42F164-1563-4D13-B5DB-80173E04DDB3}">
          <p14:sldIdLst>
            <p14:sldId id="271"/>
            <p14:sldId id="256"/>
            <p14:sldId id="272"/>
            <p14:sldId id="273"/>
            <p14:sldId id="274"/>
            <p14:sldId id="262"/>
            <p14:sldId id="275"/>
            <p14:sldId id="276"/>
            <p14:sldId id="277"/>
            <p14:sldId id="281"/>
            <p14:sldId id="278"/>
            <p14:sldId id="282"/>
          </p14:sldIdLst>
        </p14:section>
        <p14:section name="Untitled Section" id="{F694A2E4-E77E-4818-85B7-42A56B692D5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9" autoAdjust="0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7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48480" y="1231900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152515" y="868680"/>
            <a:ext cx="4876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dirty="0">
                <a:solidFill>
                  <a:srgbClr val="1D1D1B"/>
                </a:solidFill>
                <a:latin typeface="Berlin Sans FB Demi" panose="020E0802020502020306" charset="0"/>
                <a:ea typeface="Tomorrow" pitchFamily="34" charset="-122"/>
                <a:cs typeface="Berlin Sans FB Demi" panose="020E0802020502020306" charset="0"/>
                <a:sym typeface="+mn-ea"/>
              </a:rPr>
              <a:t>Supply Chain Managent 			  </a:t>
            </a:r>
            <a:r>
              <a:rPr lang="en-US" b="1" dirty="0">
                <a:solidFill>
                  <a:srgbClr val="1D1D1B"/>
                </a:solidFill>
                <a:latin typeface="Berlin Sans FB Demi" panose="020E0802020502020306" charset="0"/>
                <a:ea typeface="Tomorrow" pitchFamily="34" charset="-122"/>
                <a:cs typeface="Berlin Sans FB Demi" panose="020E0802020502020306" charset="0"/>
                <a:sym typeface="+mn-ea"/>
              </a:rPr>
              <a:t>Dashboard</a:t>
            </a:r>
            <a:endParaRPr lang="en-US" dirty="0">
              <a:latin typeface="Berlin Sans FB Demi" panose="020E0802020502020306" charset="0"/>
              <a:cs typeface="Berlin Sans FB Demi" panose="020E0802020502020306" charset="0"/>
            </a:endParaRPr>
          </a:p>
          <a:p>
            <a:endParaRPr lang="en-US"/>
          </a:p>
        </p:txBody>
      </p:sp>
      <p:sp>
        <p:nvSpPr>
          <p:cNvPr id="1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</p:spPr>
      </p:sp>
      <p:sp>
        <p:nvSpPr>
          <p:cNvPr id="19" name="Shape 1"/>
          <p:cNvSpPr/>
          <p:nvPr/>
        </p:nvSpPr>
        <p:spPr>
          <a:xfrm>
            <a:off x="-569059" y="-74295"/>
            <a:ext cx="14630400" cy="8229600"/>
          </a:xfrm>
          <a:prstGeom prst="rect">
            <a:avLst/>
          </a:prstGeom>
          <a:solidFill>
            <a:srgbClr val="FCFCFC"/>
          </a:solidFill>
        </p:spPr>
      </p:sp>
      <p:sp>
        <p:nvSpPr>
          <p:cNvPr id="20" name="Text 2"/>
          <p:cNvSpPr/>
          <p:nvPr/>
        </p:nvSpPr>
        <p:spPr>
          <a:xfrm>
            <a:off x="9566910" y="4114800"/>
            <a:ext cx="2574925" cy="2445385"/>
          </a:xfrm>
          <a:prstGeom prst="rect">
            <a:avLst/>
          </a:prstGeom>
          <a:ln>
            <a:noFill/>
          </a:ln>
          <a:effectLst>
            <a:outerShdw blurRad="50800" dir="114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 anchor="t"/>
          <a:lstStyle/>
          <a:p>
            <a:pPr marL="0" indent="457200">
              <a:lnSpc>
                <a:spcPts val="6995"/>
              </a:lnSpc>
              <a:buNone/>
            </a:pPr>
            <a:r>
              <a:rPr lang="en-IN" altLang="en-US" sz="3200" dirty="0">
                <a:solidFill>
                  <a:srgbClr val="1D1D1B"/>
                </a:solidFill>
                <a:latin typeface="Calibri" panose="020F0502020204030204" charset="0"/>
                <a:ea typeface="Tomorrow" pitchFamily="34" charset="-122"/>
                <a:cs typeface="Calibri" panose="020F0502020204030204" charset="0"/>
              </a:rPr>
              <a:t>Group 6                                       Presentation		 </a:t>
            </a:r>
            <a:endParaRPr lang="en-US" sz="3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2" name="Shape 4"/>
          <p:cNvSpPr/>
          <p:nvPr/>
        </p:nvSpPr>
        <p:spPr>
          <a:xfrm>
            <a:off x="721162" y="6542246"/>
            <a:ext cx="329684" cy="329684"/>
          </a:xfrm>
          <a:prstGeom prst="roundRect">
            <a:avLst>
              <a:gd name="adj" fmla="val 2773287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23" name="Text 5"/>
          <p:cNvSpPr/>
          <p:nvPr/>
        </p:nvSpPr>
        <p:spPr>
          <a:xfrm>
            <a:off x="840780" y="5014952"/>
            <a:ext cx="2679383" cy="36052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40"/>
              </a:lnSpc>
              <a:buNone/>
            </a:pPr>
            <a:endParaRPr lang="en-IN" altLang="en-US" sz="2030" b="1" dirty="0">
              <a:solidFill>
                <a:srgbClr val="61615C"/>
              </a:solidFill>
              <a:latin typeface="Bell MT" panose="02020503060305020303" charset="0"/>
              <a:ea typeface="Tomorrow" pitchFamily="34" charset="-122"/>
              <a:cs typeface="Bell MT" panose="02020503060305020303" charset="0"/>
            </a:endParaRPr>
          </a:p>
        </p:txBody>
      </p:sp>
      <p:pic>
        <p:nvPicPr>
          <p:cNvPr id="25" name="Picture 24" descr="SCM - BANN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71170" y="131445"/>
            <a:ext cx="14434820" cy="3249295"/>
          </a:xfrm>
          <a:prstGeom prst="rect">
            <a:avLst/>
          </a:prstGeom>
        </p:spPr>
      </p:pic>
      <p:sp>
        <p:nvSpPr>
          <p:cNvPr id="26" name="Text 2"/>
          <p:cNvSpPr/>
          <p:nvPr/>
        </p:nvSpPr>
        <p:spPr>
          <a:xfrm>
            <a:off x="-72390" y="3744595"/>
            <a:ext cx="5291455" cy="24187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 anchor="t"/>
          <a:p>
            <a:pPr marL="0" indent="0">
              <a:lnSpc>
                <a:spcPts val="6995"/>
              </a:lnSpc>
              <a:buNone/>
            </a:pPr>
            <a:r>
              <a:rPr lang="en-IN" altLang="en-US" sz="5600" b="1" dirty="0">
                <a:solidFill>
                  <a:srgbClr val="1D1D1B"/>
                </a:solidFill>
                <a:latin typeface="Berlin Sans FB Demi" panose="020E0802020502020306" charset="0"/>
                <a:ea typeface="Tomorrow" pitchFamily="34" charset="-122"/>
                <a:cs typeface="Berlin Sans FB Demi" panose="020E0802020502020306" charset="0"/>
              </a:rPr>
              <a:t>Supply Chain</a:t>
            </a:r>
            <a:r>
              <a:rPr lang="en-US" altLang="en-IN" sz="5600" b="1" dirty="0">
                <a:solidFill>
                  <a:srgbClr val="1D1D1B"/>
                </a:solidFill>
                <a:latin typeface="Berlin Sans FB Demi" panose="020E0802020502020306" charset="0"/>
                <a:ea typeface="Tomorrow" pitchFamily="34" charset="-122"/>
                <a:cs typeface="Berlin Sans FB Demi" panose="020E0802020502020306" charset="0"/>
              </a:rPr>
              <a:t> </a:t>
            </a:r>
            <a:r>
              <a:rPr lang="en-IN" altLang="en-US" sz="5600" b="1" dirty="0">
                <a:solidFill>
                  <a:srgbClr val="1D1D1B"/>
                </a:solidFill>
                <a:latin typeface="Berlin Sans FB Demi" panose="020E0802020502020306" charset="0"/>
                <a:ea typeface="Tomorrow" pitchFamily="34" charset="-122"/>
                <a:cs typeface="Berlin Sans FB Demi" panose="020E0802020502020306" charset="0"/>
              </a:rPr>
              <a:t>Manage</a:t>
            </a:r>
            <a:r>
              <a:rPr lang="en-US" altLang="en-IN" sz="5600" b="1" dirty="0">
                <a:solidFill>
                  <a:srgbClr val="1D1D1B"/>
                </a:solidFill>
                <a:latin typeface="Berlin Sans FB Demi" panose="020E0802020502020306" charset="0"/>
                <a:ea typeface="Tomorrow" pitchFamily="34" charset="-122"/>
                <a:cs typeface="Berlin Sans FB Demi" panose="020E0802020502020306" charset="0"/>
              </a:rPr>
              <a:t>me</a:t>
            </a:r>
            <a:r>
              <a:rPr lang="en-IN" altLang="en-US" sz="5600" b="1" dirty="0">
                <a:solidFill>
                  <a:srgbClr val="1D1D1B"/>
                </a:solidFill>
                <a:latin typeface="Berlin Sans FB Demi" panose="020E0802020502020306" charset="0"/>
                <a:ea typeface="Tomorrow" pitchFamily="34" charset="-122"/>
                <a:cs typeface="Berlin Sans FB Demi" panose="020E0802020502020306" charset="0"/>
              </a:rPr>
              <a:t>nt 			 </a:t>
            </a:r>
            <a:endParaRPr lang="en-US" sz="5600" dirty="0">
              <a:latin typeface="Berlin Sans FB Demi" panose="020E0802020502020306" charset="0"/>
              <a:cs typeface="Berlin Sans FB Demi" panose="020E08020205020203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876800" y="233680"/>
            <a:ext cx="4876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IN" sz="4000" b="1">
                <a:latin typeface="Algerian" panose="04020705040A02060702" charset="0"/>
                <a:cs typeface="Algerian" panose="04020705040A02060702" charset="0"/>
                <a:sym typeface="+mn-ea"/>
              </a:rPr>
              <a:t>SQL QUERY</a:t>
            </a:r>
            <a:endParaRPr lang="en-US" altLang="en-IN" sz="4000" b="1">
              <a:latin typeface="Algerian" panose="04020705040A02060702" charset="0"/>
              <a:cs typeface="Algerian" panose="04020705040A02060702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42010" y="952500"/>
            <a:ext cx="12975590" cy="6950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--Table structure for table `f_inventory_adjusted`</a:t>
            </a: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>
                <a:solidFill>
                  <a:srgbClr val="0070C0"/>
                </a:solidFill>
              </a:rPr>
              <a:t>DROP TABLE IF EXISTS</a:t>
            </a:r>
            <a:r>
              <a:rPr lang="en-US" sz="2400"/>
              <a:t> </a:t>
            </a:r>
            <a:r>
              <a:rPr lang="en-US" sz="2400">
                <a:solidFill>
                  <a:srgbClr val="C00000"/>
                </a:solidFill>
              </a:rPr>
              <a:t>`f_</a:t>
            </a:r>
            <a:r>
              <a:rPr lang="en-US" sz="2400">
                <a:solidFill>
                  <a:srgbClr val="C00000"/>
                </a:solidFill>
                <a:sym typeface="+mn-ea"/>
              </a:rPr>
              <a:t>inventory_adjusted`</a:t>
            </a:r>
            <a:r>
              <a:rPr lang="en-US" sz="2400">
                <a:sym typeface="+mn-ea"/>
              </a:rPr>
              <a:t>;</a:t>
            </a:r>
            <a:endParaRPr lang="en-US" sz="2400">
              <a:sym typeface="+mn-ea"/>
            </a:endParaRPr>
          </a:p>
          <a:p>
            <a:r>
              <a:rPr lang="en-US" sz="2400"/>
              <a:t>/*!</a:t>
            </a:r>
            <a:r>
              <a:rPr lang="en-US" sz="2400">
                <a:solidFill>
                  <a:schemeClr val="accent4">
                    <a:lumMod val="75000"/>
                  </a:schemeClr>
                </a:solidFill>
              </a:rPr>
              <a:t>40101 </a:t>
            </a:r>
            <a:r>
              <a:rPr lang="en-US" sz="2400" b="1"/>
              <a:t>SET @saved_cs_client</a:t>
            </a:r>
            <a:r>
              <a:rPr lang="en-US" sz="2400"/>
              <a:t>      = </a:t>
            </a:r>
            <a:r>
              <a:rPr lang="en-US" sz="2400">
                <a:solidFill>
                  <a:srgbClr val="00B050"/>
                </a:solidFill>
              </a:rPr>
              <a:t>@@character_set_client</a:t>
            </a:r>
            <a:r>
              <a:rPr lang="en-US" sz="2400"/>
              <a:t> */;</a:t>
            </a:r>
            <a:endParaRPr lang="en-US" sz="2400"/>
          </a:p>
          <a:p>
            <a:r>
              <a:rPr lang="en-US" sz="2400"/>
              <a:t>/*!</a:t>
            </a:r>
            <a:r>
              <a:rPr lang="en-US" sz="2400">
                <a:solidFill>
                  <a:schemeClr val="accent4">
                    <a:lumMod val="75000"/>
                  </a:schemeClr>
                </a:solidFill>
              </a:rPr>
              <a:t>50503 </a:t>
            </a:r>
            <a:r>
              <a:rPr lang="en-US" sz="2400" b="1"/>
              <a:t>SET character_set_client</a:t>
            </a:r>
            <a:r>
              <a:rPr lang="en-US" sz="2400"/>
              <a:t> = </a:t>
            </a:r>
            <a:r>
              <a:rPr lang="en-US" sz="2400" b="1"/>
              <a:t>utf8mb4</a:t>
            </a:r>
            <a:r>
              <a:rPr lang="en-US" sz="2400"/>
              <a:t> */;</a:t>
            </a:r>
            <a:endParaRPr lang="en-US" sz="2400"/>
          </a:p>
          <a:p>
            <a:r>
              <a:rPr lang="en-US" sz="2400" b="1">
                <a:solidFill>
                  <a:srgbClr val="0070C0"/>
                </a:solidFill>
              </a:rPr>
              <a:t>CREATE TABLE</a:t>
            </a:r>
            <a:r>
              <a:rPr lang="en-US" sz="2400">
                <a:solidFill>
                  <a:srgbClr val="C00000"/>
                </a:solidFill>
              </a:rPr>
              <a:t> `f_</a:t>
            </a:r>
            <a:r>
              <a:rPr lang="en-US" sz="2400">
                <a:solidFill>
                  <a:srgbClr val="C00000"/>
                </a:solidFill>
                <a:sym typeface="+mn-ea"/>
              </a:rPr>
              <a:t>inventory_adjusted`</a:t>
            </a:r>
            <a:r>
              <a:rPr lang="en-US" sz="2400">
                <a:sym typeface="+mn-ea"/>
              </a:rPr>
              <a:t> (</a:t>
            </a:r>
            <a:endParaRPr lang="en-US" sz="2400">
              <a:sym typeface="+mn-ea"/>
            </a:endParaRPr>
          </a:p>
          <a:p>
            <a:pPr indent="457200"/>
            <a:r>
              <a:rPr lang="en-US" sz="2400">
                <a:solidFill>
                  <a:srgbClr val="C00000"/>
                </a:solidFill>
              </a:rPr>
              <a:t>`Product Key`</a:t>
            </a:r>
            <a:r>
              <a:rPr lang="en-US" sz="2400" b="1">
                <a:solidFill>
                  <a:srgbClr val="0070C0"/>
                </a:solidFill>
              </a:rPr>
              <a:t> INT DEFAULT NULL</a:t>
            </a:r>
            <a:r>
              <a:rPr lang="en-US" sz="2400"/>
              <a:t>,</a:t>
            </a:r>
            <a:endParaRPr lang="en-US" sz="2400"/>
          </a:p>
          <a:p>
            <a:pPr indent="457200"/>
            <a:r>
              <a:rPr lang="en-US" sz="2400">
                <a:solidFill>
                  <a:srgbClr val="C00000"/>
                </a:solidFill>
              </a:rPr>
              <a:t>`Product Name` </a:t>
            </a:r>
            <a:r>
              <a:rPr lang="en-US" sz="2400" b="1">
                <a:solidFill>
                  <a:srgbClr val="0070C0"/>
                </a:solidFill>
              </a:rPr>
              <a:t>TEXT</a:t>
            </a:r>
            <a:r>
              <a:rPr lang="en-US" sz="2400"/>
              <a:t>,</a:t>
            </a:r>
            <a:endParaRPr lang="en-US" sz="2400"/>
          </a:p>
          <a:p>
            <a:pPr indent="457200"/>
            <a:r>
              <a:rPr lang="en-US" sz="2400">
                <a:solidFill>
                  <a:srgbClr val="C00000"/>
                </a:solidFill>
              </a:rPr>
              <a:t>`Product Type`</a:t>
            </a:r>
            <a:r>
              <a:rPr lang="en-US" sz="2400"/>
              <a:t> </a:t>
            </a:r>
            <a:r>
              <a:rPr lang="en-US" sz="2400" b="1">
                <a:solidFill>
                  <a:srgbClr val="0070C0"/>
                </a:solidFill>
              </a:rPr>
              <a:t>TEXT,</a:t>
            </a:r>
            <a:endParaRPr lang="en-US" sz="2400"/>
          </a:p>
          <a:p>
            <a:pPr indent="457200"/>
            <a:r>
              <a:rPr lang="en-US" sz="2400">
                <a:solidFill>
                  <a:srgbClr val="C00000"/>
                </a:solidFill>
              </a:rPr>
              <a:t>`Product Family`</a:t>
            </a:r>
            <a:r>
              <a:rPr lang="en-US" sz="2400" b="1">
                <a:solidFill>
                  <a:srgbClr val="0070C0"/>
                </a:solidFill>
              </a:rPr>
              <a:t> TEXT</a:t>
            </a:r>
            <a:r>
              <a:rPr lang="en-US" sz="2400"/>
              <a:t>,</a:t>
            </a:r>
            <a:endParaRPr lang="en-US" sz="2400"/>
          </a:p>
          <a:p>
            <a:pPr indent="457200"/>
            <a:r>
              <a:rPr lang="en-US" sz="2400">
                <a:solidFill>
                  <a:srgbClr val="C00000"/>
                </a:solidFill>
              </a:rPr>
              <a:t>`Product Line`</a:t>
            </a:r>
            <a:r>
              <a:rPr lang="en-US" sz="2400"/>
              <a:t> </a:t>
            </a:r>
            <a:r>
              <a:rPr lang="en-US" sz="2400" b="1">
                <a:solidFill>
                  <a:srgbClr val="0070C0"/>
                </a:solidFill>
              </a:rPr>
              <a:t>TEXT</a:t>
            </a:r>
            <a:r>
              <a:rPr lang="en-US" sz="2400"/>
              <a:t>,</a:t>
            </a:r>
            <a:endParaRPr lang="en-US" sz="2400"/>
          </a:p>
          <a:p>
            <a:pPr indent="457200"/>
            <a:r>
              <a:rPr lang="en-US" sz="2400">
                <a:solidFill>
                  <a:srgbClr val="C00000"/>
                </a:solidFill>
              </a:rPr>
              <a:t>`Product Group`</a:t>
            </a:r>
            <a:r>
              <a:rPr lang="en-US" sz="2400"/>
              <a:t> </a:t>
            </a:r>
            <a:r>
              <a:rPr lang="en-US" sz="2400" b="1">
                <a:solidFill>
                  <a:srgbClr val="0070C0"/>
                </a:solidFill>
              </a:rPr>
              <a:t>TEXT</a:t>
            </a:r>
            <a:r>
              <a:rPr lang="en-US" sz="2400"/>
              <a:t>,</a:t>
            </a:r>
            <a:endParaRPr lang="en-US" sz="2400"/>
          </a:p>
          <a:p>
            <a:pPr indent="457200"/>
            <a:r>
              <a:rPr lang="en-US" sz="2400">
                <a:solidFill>
                  <a:srgbClr val="C00000"/>
                </a:solidFill>
              </a:rPr>
              <a:t>`Product Description`</a:t>
            </a:r>
            <a:r>
              <a:rPr lang="en-US" sz="2400"/>
              <a:t> </a:t>
            </a:r>
            <a:r>
              <a:rPr lang="en-US" sz="2400" b="1">
                <a:solidFill>
                  <a:srgbClr val="0070C0"/>
                </a:solidFill>
              </a:rPr>
              <a:t>TEXT</a:t>
            </a:r>
            <a:r>
              <a:rPr lang="en-US" sz="2400"/>
              <a:t>,</a:t>
            </a:r>
            <a:endParaRPr lang="en-US" sz="2400"/>
          </a:p>
          <a:p>
            <a:pPr indent="457200"/>
            <a:r>
              <a:rPr lang="en-US" sz="2400">
                <a:solidFill>
                  <a:srgbClr val="C00000"/>
                </a:solidFill>
              </a:rPr>
              <a:t>`Sku Number`</a:t>
            </a:r>
            <a:r>
              <a:rPr lang="en-US" sz="2400" b="1">
                <a:solidFill>
                  <a:srgbClr val="0070C0"/>
                </a:solidFill>
              </a:rPr>
              <a:t> TEXT</a:t>
            </a:r>
            <a:r>
              <a:rPr lang="en-US" sz="2400"/>
              <a:t>,</a:t>
            </a:r>
            <a:endParaRPr lang="en-US" sz="2400"/>
          </a:p>
          <a:p>
            <a:pPr indent="457200"/>
            <a:r>
              <a:rPr lang="en-US" sz="2400">
                <a:solidFill>
                  <a:srgbClr val="C00000"/>
                </a:solidFill>
              </a:rPr>
              <a:t>`Price` </a:t>
            </a:r>
            <a:r>
              <a:rPr lang="en-US" sz="2400" b="1">
                <a:solidFill>
                  <a:srgbClr val="0070C0"/>
                </a:solidFill>
              </a:rPr>
              <a:t>DOUBLE DEFAULT NULL</a:t>
            </a:r>
            <a:r>
              <a:rPr lang="en-US" sz="2400"/>
              <a:t>,</a:t>
            </a:r>
            <a:endParaRPr lang="en-US" sz="2400"/>
          </a:p>
          <a:p>
            <a:pPr indent="457200"/>
            <a:r>
              <a:rPr lang="en-US" sz="2400">
                <a:solidFill>
                  <a:srgbClr val="C00000"/>
                </a:solidFill>
              </a:rPr>
              <a:t>`Cost Amount`</a:t>
            </a:r>
            <a:r>
              <a:rPr lang="en-US" sz="2400"/>
              <a:t> </a:t>
            </a:r>
            <a:r>
              <a:rPr lang="en-US" sz="2400" b="1">
                <a:solidFill>
                  <a:srgbClr val="0070C0"/>
                </a:solidFill>
              </a:rPr>
              <a:t>DOUBLE DEFAULT NULL</a:t>
            </a:r>
            <a:r>
              <a:rPr lang="en-US" sz="2400"/>
              <a:t>,</a:t>
            </a:r>
            <a:endParaRPr lang="en-US" sz="2400"/>
          </a:p>
          <a:p>
            <a:pPr indent="457200"/>
            <a:r>
              <a:rPr lang="en-US" sz="2400">
                <a:solidFill>
                  <a:srgbClr val="C00000"/>
                </a:solidFill>
              </a:rPr>
              <a:t>`Quantity on Hand`</a:t>
            </a:r>
            <a:r>
              <a:rPr lang="en-US" sz="2400"/>
              <a:t> </a:t>
            </a:r>
            <a:r>
              <a:rPr lang="en-US" sz="2400" b="1">
                <a:solidFill>
                  <a:srgbClr val="0070C0"/>
                </a:solidFill>
              </a:rPr>
              <a:t>DOUBLE DEFAULT NULL</a:t>
            </a:r>
            <a:endParaRPr lang="en-US" sz="2400"/>
          </a:p>
          <a:p>
            <a:pPr indent="0"/>
            <a:r>
              <a:rPr lang="en-US" sz="2400"/>
              <a:t>)</a:t>
            </a:r>
            <a:r>
              <a:rPr lang="en-US" sz="2400" b="1">
                <a:solidFill>
                  <a:srgbClr val="0070C0"/>
                </a:solidFill>
              </a:rPr>
              <a:t> ENGINE</a:t>
            </a:r>
            <a:r>
              <a:rPr lang="en-US" sz="2400"/>
              <a:t> =</a:t>
            </a:r>
            <a:r>
              <a:rPr lang="en-US" sz="2400" b="1"/>
              <a:t> InnoDB</a:t>
            </a:r>
            <a:r>
              <a:rPr lang="en-US" sz="2400" b="1">
                <a:solidFill>
                  <a:srgbClr val="0070C0"/>
                </a:solidFill>
              </a:rPr>
              <a:t> DEFAULT CHARSET</a:t>
            </a:r>
            <a:r>
              <a:rPr lang="en-US" sz="2400"/>
              <a:t> = </a:t>
            </a:r>
            <a:r>
              <a:rPr lang="en-US" sz="2400" b="1"/>
              <a:t>utf8mb4</a:t>
            </a:r>
            <a:r>
              <a:rPr lang="en-US" sz="2400"/>
              <a:t> </a:t>
            </a:r>
            <a:r>
              <a:rPr lang="en-US" sz="2400" b="1">
                <a:solidFill>
                  <a:srgbClr val="0070C0"/>
                </a:solidFill>
              </a:rPr>
              <a:t>COLLATE</a:t>
            </a:r>
            <a:r>
              <a:rPr lang="en-US" sz="2400"/>
              <a:t> = </a:t>
            </a:r>
            <a:r>
              <a:rPr lang="en-US" sz="2400" b="1"/>
              <a:t>utf8mb4_0900_ai_ci</a:t>
            </a:r>
            <a:r>
              <a:rPr lang="en-US" sz="2400"/>
              <a:t>;</a:t>
            </a:r>
            <a:endParaRPr lang="en-US" sz="2400"/>
          </a:p>
          <a:p>
            <a:pPr indent="0"/>
            <a:r>
              <a:rPr lang="en-US" sz="2400"/>
              <a:t>/*!</a:t>
            </a:r>
            <a:r>
              <a:rPr lang="en-US" sz="2400">
                <a:solidFill>
                  <a:schemeClr val="accent4">
                    <a:lumMod val="75000"/>
                  </a:schemeClr>
                </a:solidFill>
              </a:rPr>
              <a:t>40101 </a:t>
            </a:r>
            <a:r>
              <a:rPr lang="en-US" sz="2400" b="1"/>
              <a:t>SET character_set_client = @saved_cs_client</a:t>
            </a:r>
            <a:r>
              <a:rPr lang="en-US" sz="2400"/>
              <a:t> */;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900805" y="867410"/>
            <a:ext cx="90366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N" sz="4000" b="1">
                <a:latin typeface="Algerian" panose="04020705040A02060702" charset="0"/>
                <a:cs typeface="Algerian" panose="04020705040A02060702" charset="0"/>
              </a:rPr>
              <a:t>KEY TAKEAWAYS FROM SCM DASHBOARD</a:t>
            </a:r>
            <a:endParaRPr lang="en-US" altLang="en-IN" sz="4000" b="1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2355" y="1855470"/>
            <a:ext cx="12492990" cy="5626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• It provides a clear, real-time view of the entire supply chain, allowing stakeholders to track and monitor key performance indicators (KPIs) efficiently.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• With access to detailed and accurate data, managers can make informed decisions to optimize operations, reduce costs, and improve overall supply chain performance.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• The dashboard helps in pinpointing areas where delays, bottlenecks, or inefficiencies occur, enabling timely interventions to streamline processes.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• It provides a comprehensive tool for monitoring and optimizing the supply chain.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•  It empowers businesses with actionable insights, promotes efficiency, and supports strategic decision-making to drive growth and competitiveness.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113020" y="2923540"/>
            <a:ext cx="48768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N" sz="8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lgerian" panose="04020705040A02060702" charset="0"/>
                <a:cs typeface="Algerian" panose="04020705040A02060702" charset="0"/>
                <a:sym typeface="+mn-ea"/>
              </a:rPr>
              <a:t>THANK YOU</a:t>
            </a:r>
            <a:endParaRPr lang="en-US" altLang="en-IN" sz="80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lgerian" panose="04020705040A02060702" charset="0"/>
              <a:cs typeface="Algerian" panose="04020705040A02060702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</p:spPr>
      </p:sp>
      <p:sp>
        <p:nvSpPr>
          <p:cNvPr id="3" name="Shape 1"/>
          <p:cNvSpPr/>
          <p:nvPr/>
        </p:nvSpPr>
        <p:spPr>
          <a:xfrm>
            <a:off x="-99" y="0"/>
            <a:ext cx="14630400" cy="8229600"/>
          </a:xfrm>
          <a:prstGeom prst="rect">
            <a:avLst/>
          </a:prstGeom>
          <a:solidFill>
            <a:srgbClr val="FCFCFC"/>
          </a:solidFill>
        </p:spPr>
      </p:sp>
      <p:sp>
        <p:nvSpPr>
          <p:cNvPr id="6" name="Text 2"/>
          <p:cNvSpPr/>
          <p:nvPr/>
        </p:nvSpPr>
        <p:spPr>
          <a:xfrm>
            <a:off x="2357120" y="347345"/>
            <a:ext cx="10198735" cy="26657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371600" lvl="3" indent="457200">
              <a:lnSpc>
                <a:spcPts val="6995"/>
              </a:lnSpc>
              <a:buNone/>
            </a:pPr>
            <a:r>
              <a:rPr lang="en-IN" altLang="en-US" sz="5600" b="1" dirty="0">
                <a:solidFill>
                  <a:srgbClr val="1D1D1B"/>
                </a:solidFill>
                <a:latin typeface="Berlin Sans FB Demi" panose="020E0802020502020306" charset="0"/>
                <a:ea typeface="Tomorrow" pitchFamily="34" charset="-122"/>
                <a:cs typeface="Berlin Sans FB Demi" panose="020E0802020502020306" charset="0"/>
              </a:rPr>
              <a:t>Supply Chain</a:t>
            </a:r>
            <a:endParaRPr lang="en-IN" altLang="en-US" sz="5600" b="1" dirty="0">
              <a:solidFill>
                <a:srgbClr val="1D1D1B"/>
              </a:solidFill>
              <a:latin typeface="Berlin Sans FB Demi" panose="020E0802020502020306" charset="0"/>
              <a:ea typeface="Tomorrow" pitchFamily="34" charset="-122"/>
              <a:cs typeface="Berlin Sans FB Demi" panose="020E0802020502020306" charset="0"/>
            </a:endParaRPr>
          </a:p>
          <a:p>
            <a:pPr marL="0" indent="0">
              <a:lnSpc>
                <a:spcPts val="6995"/>
              </a:lnSpc>
              <a:buNone/>
            </a:pPr>
            <a:r>
              <a:rPr lang="en-IN" altLang="en-US" sz="5600" b="1" dirty="0">
                <a:solidFill>
                  <a:srgbClr val="1D1D1B"/>
                </a:solidFill>
                <a:latin typeface="Berlin Sans FB Demi" panose="020E0802020502020306" charset="0"/>
                <a:ea typeface="Tomorrow" pitchFamily="34" charset="-122"/>
                <a:cs typeface="Berlin Sans FB Demi" panose="020E0802020502020306" charset="0"/>
              </a:rPr>
              <a:t>Manage</a:t>
            </a:r>
            <a:r>
              <a:rPr lang="en-US" altLang="en-IN" sz="5600" b="1" dirty="0">
                <a:solidFill>
                  <a:srgbClr val="1D1D1B"/>
                </a:solidFill>
                <a:latin typeface="Berlin Sans FB Demi" panose="020E0802020502020306" charset="0"/>
                <a:ea typeface="Tomorrow" pitchFamily="34" charset="-122"/>
                <a:cs typeface="Berlin Sans FB Demi" panose="020E0802020502020306" charset="0"/>
              </a:rPr>
              <a:t>me</a:t>
            </a:r>
            <a:r>
              <a:rPr lang="en-IN" altLang="en-US" sz="5600" b="1" dirty="0">
                <a:solidFill>
                  <a:srgbClr val="1D1D1B"/>
                </a:solidFill>
                <a:latin typeface="Berlin Sans FB Demi" panose="020E0802020502020306" charset="0"/>
                <a:ea typeface="Tomorrow" pitchFamily="34" charset="-122"/>
                <a:cs typeface="Berlin Sans FB Demi" panose="020E0802020502020306" charset="0"/>
              </a:rPr>
              <a:t>nt</a:t>
            </a:r>
            <a:r>
              <a:rPr lang="en-US" altLang="en-IN" sz="5600" b="1" dirty="0">
                <a:solidFill>
                  <a:srgbClr val="1D1D1B"/>
                </a:solidFill>
                <a:latin typeface="Berlin Sans FB Demi" panose="020E0802020502020306" charset="0"/>
                <a:ea typeface="Tomorrow" pitchFamily="34" charset="-122"/>
                <a:cs typeface="Berlin Sans FB Demi" panose="020E0802020502020306" charset="0"/>
              </a:rPr>
              <a:t> </a:t>
            </a:r>
            <a:r>
              <a:rPr lang="en-US" sz="5600" b="1" dirty="0">
                <a:solidFill>
                  <a:srgbClr val="1D1D1B"/>
                </a:solidFill>
                <a:latin typeface="Berlin Sans FB Demi" panose="020E0802020502020306" charset="0"/>
                <a:ea typeface="Tomorrow" pitchFamily="34" charset="-122"/>
                <a:cs typeface="Berlin Sans FB Demi" panose="020E0802020502020306" charset="0"/>
              </a:rPr>
              <a:t>Dashboard</a:t>
            </a:r>
            <a:endParaRPr lang="en-US" sz="5600" dirty="0"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721360" y="2621280"/>
            <a:ext cx="11635740" cy="19780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95"/>
              </a:lnSpc>
              <a:buNone/>
            </a:pPr>
            <a:r>
              <a:rPr lang="en-IN" altLang="en-US" sz="2000" dirty="0">
                <a:latin typeface="+mn-ea"/>
                <a:cs typeface="+mn-ea"/>
              </a:rPr>
              <a:t>S</a:t>
            </a:r>
            <a:r>
              <a:rPr lang="en-US" sz="2000" dirty="0">
                <a:latin typeface="+mn-ea"/>
                <a:cs typeface="+mn-ea"/>
              </a:rPr>
              <a:t>upply chain management (SCM) is management of the flow of goods, data, and finances related to a product or service, from the procurement of raw materials to the delivery of the product at its final destination</a:t>
            </a:r>
            <a:r>
              <a:rPr lang="en-IN" altLang="en-US" sz="2000" dirty="0">
                <a:latin typeface="+mn-ea"/>
                <a:cs typeface="+mn-ea"/>
              </a:rPr>
              <a:t>.</a:t>
            </a:r>
            <a:endParaRPr lang="en-IN" altLang="en-US" sz="2000" dirty="0">
              <a:latin typeface="+mn-ea"/>
              <a:cs typeface="+mn-ea"/>
            </a:endParaRPr>
          </a:p>
          <a:p>
            <a:pPr marL="0" indent="457200">
              <a:lnSpc>
                <a:spcPts val="2595"/>
              </a:lnSpc>
              <a:buNone/>
            </a:pPr>
            <a:r>
              <a:rPr lang="en-IN" altLang="en-US" sz="2000" dirty="0">
                <a:latin typeface="+mn-ea"/>
                <a:cs typeface="+mn-ea"/>
              </a:rPr>
              <a:t>This Supply Chain</a:t>
            </a:r>
            <a:r>
              <a:rPr lang="en-US" altLang="en-IN" sz="2000" dirty="0">
                <a:latin typeface="+mn-ea"/>
                <a:cs typeface="+mn-ea"/>
              </a:rPr>
              <a:t> Management</a:t>
            </a:r>
            <a:r>
              <a:rPr lang="en-IN" altLang="en-US" sz="2000" dirty="0">
                <a:latin typeface="+mn-ea"/>
                <a:cs typeface="+mn-ea"/>
              </a:rPr>
              <a:t> Dashboard is a reporting tool used to track supply chain KPIs and metrics in a single display or interface. </a:t>
            </a:r>
            <a:r>
              <a:rPr lang="en-US" altLang="en-IN" sz="2000" dirty="0">
                <a:latin typeface="+mn-ea"/>
                <a:cs typeface="+mn-ea"/>
              </a:rPr>
              <a:t>It </a:t>
            </a:r>
            <a:r>
              <a:rPr lang="en-IN" altLang="en-US" sz="2000" dirty="0">
                <a:latin typeface="+mn-ea"/>
                <a:cs typeface="+mn-ea"/>
              </a:rPr>
              <a:t>track inventory levels, logistics management, and warehouse operations.</a:t>
            </a:r>
            <a:endParaRPr lang="en-IN" altLang="en-US" sz="2000" dirty="0">
              <a:latin typeface="+mn-ea"/>
              <a:cs typeface="+mn-ea"/>
            </a:endParaRPr>
          </a:p>
        </p:txBody>
      </p:sp>
      <p:sp>
        <p:nvSpPr>
          <p:cNvPr id="8" name="Shape 4"/>
          <p:cNvSpPr/>
          <p:nvPr/>
        </p:nvSpPr>
        <p:spPr>
          <a:xfrm>
            <a:off x="721162" y="6542246"/>
            <a:ext cx="329684" cy="329684"/>
          </a:xfrm>
          <a:prstGeom prst="roundRect">
            <a:avLst>
              <a:gd name="adj" fmla="val 2773287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840780" y="5014952"/>
            <a:ext cx="2679383" cy="36052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40"/>
              </a:lnSpc>
              <a:buNone/>
            </a:pPr>
            <a:endParaRPr lang="en-IN" altLang="en-US" sz="2030" b="1" dirty="0">
              <a:solidFill>
                <a:srgbClr val="61615C"/>
              </a:solidFill>
              <a:latin typeface="Bell MT" panose="02020503060305020303" charset="0"/>
              <a:ea typeface="Tomorrow" pitchFamily="34" charset="-122"/>
              <a:cs typeface="Bell MT" panose="02020503060305020303" charset="0"/>
            </a:endParaRPr>
          </a:p>
        </p:txBody>
      </p:sp>
      <p:pic>
        <p:nvPicPr>
          <p:cNvPr id="13" name="Picture 12" descr="SCM"/>
          <p:cNvPicPr>
            <a:picLocks noChangeAspect="1"/>
          </p:cNvPicPr>
          <p:nvPr/>
        </p:nvPicPr>
        <p:blipFill>
          <a:blip r:embed="rId1">
            <a:lum contrast="6000"/>
          </a:blip>
          <a:stretch>
            <a:fillRect/>
          </a:stretch>
        </p:blipFill>
        <p:spPr>
          <a:xfrm>
            <a:off x="7309485" y="4599305"/>
            <a:ext cx="6398895" cy="333756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728210" y="460375"/>
            <a:ext cx="4876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/>
            <a:r>
              <a:rPr lang="en-IN" altLang="en-US" sz="4800" b="1">
                <a:latin typeface="Algerian" panose="04020705040A02060702" charset="0"/>
                <a:cs typeface="Algerian" panose="04020705040A02060702" charset="0"/>
              </a:rPr>
              <a:t>List of KPIs</a:t>
            </a:r>
            <a:endParaRPr lang="en-IN" altLang="en-US" sz="4800" b="1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97225" y="1905000"/>
            <a:ext cx="8382635" cy="5638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Banner Semibold" charset="0"/>
                <a:ea typeface="SimSun" panose="02010600030101010101" pitchFamily="2" charset="-122"/>
                <a:cs typeface="Sitka Banner Semibold" charset="0"/>
              </a:rPr>
              <a:t>1. Total Sales</a:t>
            </a:r>
            <a:endParaRPr lang="en-I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Banner Semibold" charset="0"/>
              <a:ea typeface="SimSun" panose="02010600030101010101" pitchFamily="2" charset="-122"/>
              <a:cs typeface="Sitka Banner Semibold" charset="0"/>
            </a:endParaRPr>
          </a:p>
          <a:p>
            <a:r>
              <a:rPr lang="en-I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Banner Semibold" charset="0"/>
                <a:ea typeface="SimSun" panose="02010600030101010101" pitchFamily="2" charset="-122"/>
                <a:cs typeface="Sitka Banner Semibold" charset="0"/>
                <a:sym typeface="+mn-ea"/>
              </a:rPr>
              <a:t>2. Product Wise Sales</a:t>
            </a:r>
            <a:endParaRPr lang="en-I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Banner Semibold" charset="0"/>
              <a:ea typeface="SimSun" panose="02010600030101010101" pitchFamily="2" charset="-122"/>
              <a:cs typeface="Sitka Banner Semibold" charset="0"/>
              <a:sym typeface="+mn-ea"/>
            </a:endParaRPr>
          </a:p>
          <a:p>
            <a:r>
              <a:rPr lang="en-I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Banner Semibold" charset="0"/>
                <a:ea typeface="SimSun" panose="02010600030101010101" pitchFamily="2" charset="-122"/>
                <a:cs typeface="Sitka Banner Semibold" charset="0"/>
                <a:sym typeface="+mn-ea"/>
              </a:rPr>
              <a:t>3. Sales Growth</a:t>
            </a:r>
            <a:endParaRPr lang="en-I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Banner Semibold" charset="0"/>
              <a:ea typeface="SimSun" panose="02010600030101010101" pitchFamily="2" charset="-122"/>
              <a:cs typeface="Sitka Banner Semibold" charset="0"/>
              <a:sym typeface="+mn-ea"/>
            </a:endParaRPr>
          </a:p>
          <a:p>
            <a:r>
              <a:rPr lang="en-I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Banner Semibold" charset="0"/>
                <a:ea typeface="SimSun" panose="02010600030101010101" pitchFamily="2" charset="-122"/>
                <a:cs typeface="Sitka Banner Semibold" charset="0"/>
                <a:sym typeface="+mn-ea"/>
              </a:rPr>
              <a:t>4. Daily Sales Trend</a:t>
            </a:r>
            <a:endParaRPr lang="en-I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Banner Semibold" charset="0"/>
              <a:ea typeface="SimSun" panose="02010600030101010101" pitchFamily="2" charset="-122"/>
              <a:cs typeface="Sitka Banner Semibold" charset="0"/>
              <a:sym typeface="+mn-ea"/>
            </a:endParaRPr>
          </a:p>
          <a:p>
            <a:r>
              <a:rPr lang="en-I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Banner Semibold" charset="0"/>
                <a:ea typeface="SimSun" panose="02010600030101010101" pitchFamily="2" charset="-122"/>
                <a:cs typeface="Sitka Banner Semibold" charset="0"/>
                <a:sym typeface="+mn-ea"/>
              </a:rPr>
              <a:t>5. State Wise Sales</a:t>
            </a:r>
            <a:endParaRPr lang="en-I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Banner Semibold" charset="0"/>
              <a:ea typeface="SimSun" panose="02010600030101010101" pitchFamily="2" charset="-122"/>
              <a:cs typeface="Sitka Banner Semibold" charset="0"/>
              <a:sym typeface="+mn-ea"/>
            </a:endParaRPr>
          </a:p>
          <a:p>
            <a:r>
              <a:rPr lang="en-I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Banner Semibold" charset="0"/>
                <a:ea typeface="SimSun" panose="02010600030101010101" pitchFamily="2" charset="-122"/>
                <a:cs typeface="Sitka Banner Semibold" charset="0"/>
                <a:sym typeface="+mn-ea"/>
              </a:rPr>
              <a:t>6. Purchase Method Wise Sales</a:t>
            </a:r>
            <a:endParaRPr lang="en-I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Banner Semibold" charset="0"/>
              <a:ea typeface="SimSun" panose="02010600030101010101" pitchFamily="2" charset="-122"/>
              <a:cs typeface="Sitka Banner Semibold" charset="0"/>
              <a:sym typeface="+mn-ea"/>
            </a:endParaRPr>
          </a:p>
          <a:p>
            <a:r>
              <a:rPr lang="en-I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Banner Semibold" charset="0"/>
                <a:ea typeface="SimSun" panose="02010600030101010101" pitchFamily="2" charset="-122"/>
                <a:cs typeface="Sitka Banner Semibold" charset="0"/>
              </a:rPr>
              <a:t>7. Payment Method Wise Sales</a:t>
            </a:r>
            <a:endParaRPr lang="en-I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Banner Semibold" charset="0"/>
              <a:ea typeface="SimSun" panose="02010600030101010101" pitchFamily="2" charset="-122"/>
              <a:cs typeface="Sitka Banner Semibold" charset="0"/>
            </a:endParaRPr>
          </a:p>
          <a:p>
            <a:r>
              <a:rPr lang="en-I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Banner Semibold" charset="0"/>
                <a:ea typeface="SimSun" panose="02010600030101010101" pitchFamily="2" charset="-122"/>
                <a:cs typeface="Sitka Banner Semibold" charset="0"/>
              </a:rPr>
              <a:t>8. Product in Inventory</a:t>
            </a:r>
            <a:endParaRPr lang="en-I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Banner Semibold" charset="0"/>
              <a:ea typeface="SimSun" panose="02010600030101010101" pitchFamily="2" charset="-122"/>
              <a:cs typeface="Sitka Banner Semibold" charset="0"/>
            </a:endParaRPr>
          </a:p>
          <a:p>
            <a:r>
              <a:rPr lang="en-I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Banner Semibold" charset="0"/>
                <a:ea typeface="SimSun" panose="02010600030101010101" pitchFamily="2" charset="-122"/>
                <a:cs typeface="Sitka Banner Semibold" charset="0"/>
              </a:rPr>
              <a:t>9. Store Wise Sales</a:t>
            </a:r>
            <a:endParaRPr lang="en-I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Banner Semibold" charset="0"/>
              <a:ea typeface="SimSun" panose="02010600030101010101" pitchFamily="2" charset="-122"/>
              <a:cs typeface="Sitka Banner Semibold" charset="0"/>
            </a:endParaRPr>
          </a:p>
          <a:p>
            <a:r>
              <a:rPr lang="en-I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Banner Semibold" charset="0"/>
                <a:ea typeface="SimSun" panose="02010600030101010101" pitchFamily="2" charset="-122"/>
                <a:cs typeface="Sitka Banner Semibold" charset="0"/>
              </a:rPr>
              <a:t>10. Region Wise State</a:t>
            </a:r>
            <a:endParaRPr lang="en-I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Banner Semibold" charset="0"/>
              <a:ea typeface="SimSun" panose="02010600030101010101" pitchFamily="2" charset="-122"/>
              <a:cs typeface="Sitka Banner Semibold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4-08-07 at 11.06.56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240" y="1474470"/>
            <a:ext cx="13436600" cy="60426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694680" y="287020"/>
            <a:ext cx="4876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 b="1">
                <a:latin typeface="Algerian" panose="04020705040A02060702" charset="0"/>
                <a:cs typeface="Algerian" panose="04020705040A02060702" charset="0"/>
              </a:rPr>
              <a:t>Excel Dashboard</a:t>
            </a:r>
            <a:endParaRPr lang="en-IN" altLang="en-US" sz="4000" b="1"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137150" y="489585"/>
            <a:ext cx="55619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000" b="1">
                <a:latin typeface="Algerian" panose="04020705040A02060702" charset="0"/>
                <a:cs typeface="Algerian" panose="04020705040A02060702" charset="0"/>
                <a:sym typeface="+mn-ea"/>
              </a:rPr>
              <a:t>TABLEAU DASHBOARD</a:t>
            </a:r>
            <a:endParaRPr lang="en-IN" altLang="en-US" sz="4000" b="1">
              <a:latin typeface="Algerian" panose="04020705040A02060702" charset="0"/>
              <a:cs typeface="Algerian" panose="04020705040A02060702" charset="0"/>
              <a:sym typeface="+mn-ea"/>
            </a:endParaRPr>
          </a:p>
        </p:txBody>
      </p:sp>
      <p:pic>
        <p:nvPicPr>
          <p:cNvPr id="3" name="Picture 2" descr="WhatsApp Image 2024-08-07 at 10.57.16 P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479550"/>
            <a:ext cx="121920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4-08-07 at 10.57.16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1476375"/>
            <a:ext cx="13990320" cy="64681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330190" y="390525"/>
            <a:ext cx="73152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000" b="1">
                <a:latin typeface="Algerian" panose="04020705040A02060702" charset="0"/>
                <a:cs typeface="Algerian" panose="04020705040A02060702" charset="0"/>
                <a:sym typeface="+mn-ea"/>
              </a:rPr>
              <a:t>POWERBI DASHBOARD</a:t>
            </a:r>
            <a:endParaRPr lang="en-IN" altLang="en-US" sz="4000" b="1">
              <a:latin typeface="Algerian" panose="04020705040A02060702" charset="0"/>
              <a:cs typeface="Algerian" panose="04020705040A02060702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87425" y="413385"/>
            <a:ext cx="12808585" cy="64020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N" altLang="en-US" sz="2400" dirty="0">
              <a:ln>
                <a:noFill/>
              </a:ln>
              <a:effectLst/>
              <a:latin typeface="Arial" panose="020B0604020202020204" pitchFamily="34" charset="0"/>
              <a:sym typeface="+mn-ea"/>
            </a:endParaRPr>
          </a:p>
          <a:p>
            <a:pPr marL="3657600" marR="0" lvl="8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IN" sz="4000" b="1">
                <a:latin typeface="Algerian" panose="04020705040A02060702" charset="0"/>
                <a:cs typeface="Algerian" panose="04020705040A02060702" charset="0"/>
                <a:sym typeface="+mn-ea"/>
              </a:rPr>
              <a:t>SU</a:t>
            </a:r>
            <a:r>
              <a:rPr lang="en-IN" altLang="en-US" sz="4000" b="1">
                <a:latin typeface="Algerian" panose="04020705040A02060702" charset="0"/>
                <a:cs typeface="Algerian" panose="04020705040A02060702" charset="0"/>
                <a:sym typeface="+mn-ea"/>
              </a:rPr>
              <a:t>MMARY OF DASHBOARDS</a:t>
            </a:r>
            <a:endParaRPr lang="en-IN" altLang="en-US" sz="4000" b="1" dirty="0">
              <a:ln>
                <a:noFill/>
              </a:ln>
              <a:effectLst/>
              <a:latin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IN" altLang="en-US" sz="2400" dirty="0">
              <a:ln>
                <a:noFill/>
              </a:ln>
              <a:effectLst/>
              <a:latin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altLang="en-US" sz="2400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</a:t>
            </a:r>
            <a:r>
              <a:rPr lang="en-US" altLang="en-US" sz="2400" dirty="0">
                <a:ln>
                  <a:noFill/>
                </a:ln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The dashboard provides a detailed and visually appealing analysis of </a:t>
            </a:r>
            <a:r>
              <a:rPr lang="en-IN" altLang="en-US" sz="2400" dirty="0">
                <a:ln>
                  <a:noFill/>
                </a:ln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Sales</a:t>
            </a:r>
            <a:r>
              <a:rPr lang="en-US" altLang="en-US" sz="2400" dirty="0">
                <a:ln>
                  <a:noFill/>
                </a:ln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altLang="en-US" sz="2400" dirty="0">
                <a:ln>
                  <a:noFill/>
                </a:ln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400" dirty="0">
                <a:ln>
                  <a:noFill/>
                </a:ln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The insights derived from the data can help in making informed decisions and strategies for </a:t>
            </a:r>
            <a:r>
              <a:rPr lang="en-IN" altLang="en-US" sz="2400" dirty="0">
                <a:ln>
                  <a:noFill/>
                </a:ln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sales acording to product type, puchase method, by region and by state.</a:t>
            </a:r>
            <a:endParaRPr lang="en-IN" altLang="en-US" sz="2400" dirty="0">
              <a:ln>
                <a:noFill/>
              </a:ln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3525520"/>
            <a:ext cx="4910455" cy="396684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457950" y="3673475"/>
            <a:ext cx="7541895" cy="3376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286000" lvl="5" indent="0"/>
            <a:r>
              <a:rPr lang="en-IN" altLang="en-US" sz="3200" b="1">
                <a:latin typeface="Algerian" panose="04020705040A02060702" charset="0"/>
                <a:cs typeface="Algerian" panose="04020705040A02060702" charset="0"/>
              </a:rPr>
              <a:t>State - wise sales</a:t>
            </a:r>
            <a:endParaRPr lang="en-IN" altLang="en-US" sz="2400">
              <a:latin typeface="Algerian" panose="04020705040A02060702" charset="0"/>
              <a:cs typeface="Algerian" panose="04020705040A02060702" charset="0"/>
            </a:endParaRPr>
          </a:p>
          <a:p>
            <a:pPr marL="0" lvl="0" indent="0"/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lvl="0" indent="0"/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• The graph shows "State_Wise_sales," depicting the sales figures for various states.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lvl="0" indent="0"/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• It highlights Colorado as an outlier with exceptionally high sales compared to the consistent and lower sales figures of the other states.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lvl="0" indent="0"/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lvl="0" indent="0"/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35380" y="546100"/>
            <a:ext cx="12481560" cy="6504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IN" altLang="en-US" sz="2400"/>
              <a:t>• </a:t>
            </a:r>
            <a:r>
              <a:rPr lang="en-US" sz="2400"/>
              <a:t>Colorado has a significantly higher sales figure compared to other states, reaching close to 10,000,000.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IN" altLang="en-US" sz="2400"/>
              <a:t>• The sales figures for other states are relatively low and steady, without any significant spikes.</a:t>
            </a:r>
            <a:endParaRPr lang="en-IN" altLang="en-US" sz="2400"/>
          </a:p>
          <a:p>
            <a:pPr>
              <a:lnSpc>
                <a:spcPct val="150000"/>
              </a:lnSpc>
            </a:pPr>
            <a:r>
              <a:rPr lang="en-IN" altLang="en-US" sz="2400"/>
              <a:t>•After Colorado, the sales figures for all other states remain below 2,000,000, indicating a substantial disparity between Colorado and the other states.</a:t>
            </a:r>
            <a:endParaRPr lang="en-IN" alt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3867785"/>
            <a:ext cx="5107940" cy="38036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160135" y="3620770"/>
            <a:ext cx="7999730" cy="4343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>
                <a:latin typeface="Algerian" panose="04020705040A02060702" charset="0"/>
                <a:cs typeface="Algerian" panose="04020705040A02060702" charset="0"/>
              </a:rPr>
              <a:t>                            </a:t>
            </a:r>
            <a:r>
              <a:rPr lang="en-IN" altLang="en-US" sz="3200" b="1"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lang="en-US" altLang="en-IN" sz="3200" b="1">
                <a:latin typeface="Algerian" panose="04020705040A02060702" charset="0"/>
                <a:cs typeface="Algerian" panose="04020705040A02060702" charset="0"/>
              </a:rPr>
              <a:t>	        </a:t>
            </a:r>
            <a:r>
              <a:rPr lang="en-IN" altLang="en-US" sz="3200" b="1">
                <a:latin typeface="Algerian" panose="04020705040A02060702" charset="0"/>
                <a:cs typeface="Algerian" panose="04020705040A02060702" charset="0"/>
              </a:rPr>
              <a:t>Product - Wise Sales</a:t>
            </a:r>
            <a:endParaRPr lang="en-IN" altLang="en-US" sz="2400">
              <a:latin typeface="Algerian" panose="04020705040A02060702" charset="0"/>
              <a:cs typeface="Algerian" panose="04020705040A02060702" charset="0"/>
            </a:endParaRPr>
          </a:p>
          <a:p>
            <a:pPr>
              <a:lnSpc>
                <a:spcPct val="120000"/>
              </a:lnSpc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•</a:t>
            </a:r>
            <a:r>
              <a:rPr lang="en-US" altLang="en-IN" sz="24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The graph displays "Product_wise_sales," showing the sales figures for different product categories.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• The category "Arts &amp; Crafts" stands out with the highest sales figure, nearly reaching 90 million.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• The other categories have sales figures clustered between 51 million and 63 million, showing a moderate range of sales.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• "Mobiles" have the lowest sales among the listed product categories.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2237740"/>
            <a:ext cx="4431030" cy="396367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29200" y="743585"/>
            <a:ext cx="4876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200" b="1">
                <a:latin typeface="Algerian" panose="04020705040A02060702" charset="0"/>
                <a:cs typeface="Algerian" panose="04020705040A02060702" charset="0"/>
              </a:rPr>
              <a:t>Daily Sales</a:t>
            </a:r>
            <a:endParaRPr lang="en-IN" altLang="en-US" sz="3200" b="1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691505" y="1583690"/>
            <a:ext cx="8395335" cy="6344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• </a:t>
            </a: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The graph displays "Daily Sales," showing the total sales over the months from January to April in 2023. 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• It depicts generally declining trend in daily sales from January to April 2023.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• The highest sales were observed in January, followed by a slight decrease in February.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• March saw a brief recovery in sales, but April experienced a sharp decline, marking the lowest sales figure within the observed months. 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3987</Words>
  <Application>WPS Presentation</Application>
  <PresentationFormat>Custom</PresentationFormat>
  <Paragraphs>97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SimSun</vt:lpstr>
      <vt:lpstr>Wingdings</vt:lpstr>
      <vt:lpstr>Berlin Sans FB Demi</vt:lpstr>
      <vt:lpstr>Segoe Print</vt:lpstr>
      <vt:lpstr>Tomorrow</vt:lpstr>
      <vt:lpstr>Calibri</vt:lpstr>
      <vt:lpstr>Bell MT</vt:lpstr>
      <vt:lpstr>Algerian</vt:lpstr>
      <vt:lpstr>Gabriola</vt:lpstr>
      <vt:lpstr>Sitka Banner Semibold</vt:lpstr>
      <vt:lpstr>Miriam Mono CLM</vt:lpstr>
      <vt:lpstr>Arial Unicode MS</vt:lpstr>
      <vt:lpstr>Sitka Banner</vt:lpstr>
      <vt:lpstr>Microsoft YaHei</vt:lpstr>
      <vt:lpstr>Amiri</vt:lpstr>
      <vt:lpstr>Alef</vt:lpstr>
      <vt:lpstr>Comic Sans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Tejaswini S Hegde</cp:lastModifiedBy>
  <cp:revision>10</cp:revision>
  <dcterms:created xsi:type="dcterms:W3CDTF">2024-08-05T06:04:00Z</dcterms:created>
  <dcterms:modified xsi:type="dcterms:W3CDTF">2024-08-10T16:45:12Z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9CE22D64860B46E78557779C214D3648_13</vt:lpwstr>
  </property>
  <property fmtid="{D5CDD505-2E9C-101B-9397-08002B2CF9AE}" pid="3" name="KSOProductBuildVer">
    <vt:lpwstr>1033-12.2.0.13472</vt:lpwstr>
  </property>
</Properties>
</file>