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8" r:id="rId7"/>
    <p:sldId id="261" r:id="rId8"/>
    <p:sldId id="263" r:id="rId9"/>
    <p:sldId id="269" r:id="rId10"/>
    <p:sldId id="264" r:id="rId11"/>
    <p:sldId id="265" r:id="rId12"/>
    <p:sldId id="266" r:id="rId13"/>
    <p:sldId id="267" r:id="rId14"/>
  </p:sldIdLst>
  <p:sldSz cx="9144000" cy="6858000" type="screen4x3"/>
  <p:notesSz cx="9144000" cy="6858000"/>
  <p:embeddedFontLst>
    <p:embeddedFont>
      <p:font typeface="Century Schoolbook" panose="02040604050505020304" pitchFamily="18" charset="0"/>
      <p:regular r:id="rId16"/>
      <p:bold r:id="rId17"/>
      <p:italic r:id="rId18"/>
      <p:boldItalic r:id="rId19"/>
    </p:embeddedFont>
    <p:embeddedFont>
      <p:font typeface="Poppins" panose="000005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uATwLBPAuOsgfyrv/xwC2db7Ua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D335CC-1027-44CF-B1B4-6B39ADCD079D}" v="41" dt="2024-11-21T18:37:36.353"/>
  </p1510:revLst>
</p1510:revInfo>
</file>

<file path=ppt/tableStyles.xml><?xml version="1.0" encoding="utf-8"?>
<a:tblStyleLst xmlns:a="http://schemas.openxmlformats.org/drawingml/2006/main" def="{6CB3F4C0-F2E8-4320-A34B-0B094AA10944}">
  <a:tblStyle styleId="{6CB3F4C0-F2E8-4320-A34B-0B094AA1094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1330" y="6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font" Target="fonts/font6.fntdata"/><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5cc8714c89_2_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cc8714c89_0_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7841328C-2DA9-CC39-0804-76A6D8ED31A8}"/>
            </a:ext>
          </a:extLst>
        </p:cNvPr>
        <p:cNvGrpSpPr/>
        <p:nvPr/>
      </p:nvGrpSpPr>
      <p:grpSpPr>
        <a:xfrm>
          <a:off x="0" y="0"/>
          <a:ext cx="0" cy="0"/>
          <a:chOff x="0" y="0"/>
          <a:chExt cx="0" cy="0"/>
        </a:xfrm>
      </p:grpSpPr>
      <p:sp>
        <p:nvSpPr>
          <p:cNvPr id="83" name="Google Shape;83;p8:notes">
            <a:extLst>
              <a:ext uri="{FF2B5EF4-FFF2-40B4-BE49-F238E27FC236}">
                <a16:creationId xmlns:a16="http://schemas.microsoft.com/office/drawing/2014/main" id="{130E883A-4DD8-BB43-DCDF-750AD6B8A343}"/>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a:extLst>
              <a:ext uri="{FF2B5EF4-FFF2-40B4-BE49-F238E27FC236}">
                <a16:creationId xmlns:a16="http://schemas.microsoft.com/office/drawing/2014/main" id="{CB47FCA7-CF0C-0431-88B6-CA8F9834D82E}"/>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81237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DEB5E90D-C76E-E6CF-E934-BCA469649B01}"/>
            </a:ext>
          </a:extLst>
        </p:cNvPr>
        <p:cNvGrpSpPr/>
        <p:nvPr/>
      </p:nvGrpSpPr>
      <p:grpSpPr>
        <a:xfrm>
          <a:off x="0" y="0"/>
          <a:ext cx="0" cy="0"/>
          <a:chOff x="0" y="0"/>
          <a:chExt cx="0" cy="0"/>
        </a:xfrm>
      </p:grpSpPr>
      <p:sp>
        <p:nvSpPr>
          <p:cNvPr id="114" name="Google Shape;114;p12:notes">
            <a:extLst>
              <a:ext uri="{FF2B5EF4-FFF2-40B4-BE49-F238E27FC236}">
                <a16:creationId xmlns:a16="http://schemas.microsoft.com/office/drawing/2014/main" id="{C9F14D55-47CD-F8B7-01E7-CEDA4B50A3B3}"/>
              </a:ext>
            </a:extLst>
          </p:cNvPr>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a:extLst>
              <a:ext uri="{FF2B5EF4-FFF2-40B4-BE49-F238E27FC236}">
                <a16:creationId xmlns:a16="http://schemas.microsoft.com/office/drawing/2014/main" id="{DBD1E8D0-486E-6BD2-9592-FF22DEB748E3}"/>
              </a:ext>
            </a:extLst>
          </p:cNvPr>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01383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a:ea typeface="Century Schoolbook"/>
                <a:cs typeface="Century Schoolbook"/>
                <a:sym typeface="Century Schoolbook"/>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a:ea typeface="Century Schoolbook"/>
                <a:cs typeface="Century Schoolbook"/>
                <a:sym typeface="Century Schoolboo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alphaModFix/>
            </a:blip>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4400" b="1" i="0" u="none" strike="noStrike" cap="none">
                <a:solidFill>
                  <a:schemeClr val="hlink"/>
                </a:solidFill>
                <a:latin typeface="Century Schoolbook"/>
                <a:ea typeface="Century Schoolbook"/>
                <a:cs typeface="Century Schoolbook"/>
                <a:sym typeface="Century Schoolboo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400" b="0" i="0" u="none" strike="noStrike" cap="none">
                <a:solidFill>
                  <a:schemeClr val="dk1"/>
                </a:solidFill>
                <a:latin typeface="Century Schoolbook"/>
                <a:ea typeface="Century Schoolbook"/>
                <a:cs typeface="Century Schoolbook"/>
                <a:sym typeface="Century Schoolbook"/>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00006C"/>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www.sciencedirect.com/science/article/pii/S1877056720302610" TargetMode="External"/><Relationship Id="rId3" Type="http://schemas.openxmlformats.org/officeDocument/2006/relationships/image" Target="../media/image2.png"/><Relationship Id="rId7" Type="http://schemas.openxmlformats.org/officeDocument/2006/relationships/hyperlink" Target="https://link.springer.com/chapter/10.1007/978-3-319-09688-4_7"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link.springer.com/article/10.1007/s10207-016-0334-9" TargetMode="External"/><Relationship Id="rId5" Type="http://schemas.openxmlformats.org/officeDocument/2006/relationships/hyperlink" Target="https://ieeexplore.ieee.org/document/9117966" TargetMode="External"/><Relationship Id="rId4" Type="http://schemas.openxmlformats.org/officeDocument/2006/relationships/hyperlink" Target="https://www.sans.org/reading-room/whitepapers/incident/honeypots-concepts-types-applications-1083"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MITSoC, Loni Kalbhor</a:t>
            </a:r>
            <a:endParaRPr sz="1800" b="1" i="1" u="none" strike="noStrike" cap="none">
              <a:solidFill>
                <a:srgbClr val="C00000"/>
              </a:solidFill>
              <a:latin typeface="Times New Roman"/>
              <a:ea typeface="Times New Roman"/>
              <a:cs typeface="Times New Roman"/>
              <a:sym typeface="Times New Roman"/>
            </a:endParaRPr>
          </a:p>
        </p:txBody>
      </p:sp>
      <p:sp>
        <p:nvSpPr>
          <p:cNvPr id="47" name="Google Shape;47;p2"/>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762" marR="0" lvl="0" indent="-519112"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Calibri"/>
              <a:ea typeface="Calibri"/>
              <a:cs typeface="Calibri"/>
              <a:sym typeface="Calibri"/>
            </a:endParaRPr>
          </a:p>
        </p:txBody>
      </p:sp>
      <p:sp>
        <p:nvSpPr>
          <p:cNvPr id="48" name="Google Shape;48;p2"/>
          <p:cNvSpPr txBox="1">
            <a:spLocks noGrp="1"/>
          </p:cNvSpPr>
          <p:nvPr>
            <p:ph type="title"/>
          </p:nvPr>
        </p:nvSpPr>
        <p:spPr>
          <a:xfrm>
            <a:off x="267300" y="1618791"/>
            <a:ext cx="8609400" cy="111600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dirty="0">
                <a:solidFill>
                  <a:srgbClr val="073763"/>
                </a:solidFill>
                <a:latin typeface="Times New Roman"/>
                <a:ea typeface="Times New Roman"/>
                <a:cs typeface="Times New Roman"/>
                <a:sym typeface="Times New Roman"/>
              </a:rPr>
              <a:t>"Track and trace : investigating the cyber attacks using honeypot”</a:t>
            </a:r>
            <a:endParaRPr dirty="0">
              <a:solidFill>
                <a:srgbClr val="073763"/>
              </a:solidFill>
              <a:latin typeface="Times New Roman"/>
              <a:ea typeface="Times New Roman"/>
              <a:cs typeface="Times New Roman"/>
              <a:sym typeface="Times New Roman"/>
            </a:endParaRPr>
          </a:p>
        </p:txBody>
      </p:sp>
      <p:sp>
        <p:nvSpPr>
          <p:cNvPr id="50" name="Google Shape;50;p2"/>
          <p:cNvSpPr txBox="1"/>
          <p:nvPr/>
        </p:nvSpPr>
        <p:spPr>
          <a:xfrm>
            <a:off x="2350925" y="534237"/>
            <a:ext cx="4061149" cy="5847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dirty="0">
                <a:solidFill>
                  <a:srgbClr val="000000"/>
                </a:solidFill>
                <a:latin typeface="Times New Roman"/>
                <a:ea typeface="Times New Roman"/>
                <a:cs typeface="Times New Roman"/>
                <a:sym typeface="Times New Roman"/>
              </a:rPr>
              <a:t>Project Presentation</a:t>
            </a:r>
            <a:endParaRPr dirty="0"/>
          </a:p>
        </p:txBody>
      </p:sp>
      <p:pic>
        <p:nvPicPr>
          <p:cNvPr id="51" name="Google Shape;51;p2"/>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Google Shape;49;p2">
            <a:extLst>
              <a:ext uri="{FF2B5EF4-FFF2-40B4-BE49-F238E27FC236}">
                <a16:creationId xmlns:a16="http://schemas.microsoft.com/office/drawing/2014/main" id="{C60115AE-792B-4D84-6EE9-8D5F915ABDC0}"/>
              </a:ext>
            </a:extLst>
          </p:cNvPr>
          <p:cNvSpPr txBox="1"/>
          <p:nvPr/>
        </p:nvSpPr>
        <p:spPr>
          <a:xfrm>
            <a:off x="744129" y="3340661"/>
            <a:ext cx="7496700"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MITU22BTCS0088       Akhilesh Palve</a:t>
            </a:r>
          </a:p>
          <a:p>
            <a:pPr algn="ctr"/>
            <a:r>
              <a:rPr lang="en-US" sz="1600" b="1" dirty="0">
                <a:latin typeface="Times New Roman"/>
                <a:ea typeface="Times New Roman"/>
                <a:cs typeface="Times New Roman"/>
                <a:sym typeface="Times New Roman"/>
              </a:rPr>
              <a:t>MITU22BTCS0184      Shubham </a:t>
            </a:r>
            <a:r>
              <a:rPr lang="en-US" sz="1600" b="1" dirty="0" err="1">
                <a:latin typeface="Times New Roman"/>
                <a:ea typeface="Times New Roman"/>
                <a:cs typeface="Times New Roman"/>
                <a:sym typeface="Times New Roman"/>
              </a:rPr>
              <a:t>Dorik</a:t>
            </a:r>
            <a:endParaRPr lang="en-US" sz="1600" b="1" dirty="0">
              <a:latin typeface="Times New Roman"/>
              <a:ea typeface="Times New Roman"/>
              <a:cs typeface="Times New Roman"/>
              <a:sym typeface="Times New Roman"/>
            </a:endParaRPr>
          </a:p>
          <a:p>
            <a:pPr algn="ctr"/>
            <a:r>
              <a:rPr lang="en-US" sz="1600" b="1" dirty="0">
                <a:latin typeface="Times New Roman"/>
                <a:ea typeface="Times New Roman"/>
                <a:cs typeface="Times New Roman"/>
                <a:sym typeface="Times New Roman"/>
              </a:rPr>
              <a:t>MITU22BTCS0393	          Sahil Badhe</a:t>
            </a: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Guided by</a:t>
            </a:r>
          </a:p>
          <a:p>
            <a:pPr marL="0" marR="0" lvl="0" indent="0" algn="ctr" rtl="0">
              <a:lnSpc>
                <a:spcPct val="100000"/>
              </a:lnSpc>
              <a:spcBef>
                <a:spcPts val="0"/>
              </a:spcBef>
              <a:spcAft>
                <a:spcPts val="0"/>
              </a:spcAft>
              <a:buNone/>
            </a:pPr>
            <a:r>
              <a:rPr lang="en-US" sz="1600" b="1" dirty="0">
                <a:latin typeface="Times New Roman"/>
                <a:ea typeface="Times New Roman"/>
                <a:cs typeface="Times New Roman"/>
                <a:sym typeface="Times New Roman"/>
              </a:rPr>
              <a:t>Prof. Smita </a:t>
            </a:r>
            <a:r>
              <a:rPr lang="en-US" sz="1600" b="1" dirty="0" err="1">
                <a:latin typeface="Times New Roman"/>
                <a:ea typeface="Times New Roman"/>
                <a:cs typeface="Times New Roman"/>
                <a:sym typeface="Times New Roman"/>
              </a:rPr>
              <a:t>Gumaste</a:t>
            </a:r>
            <a:endParaRPr sz="1600" b="1" dirty="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a:p>
        </p:txBody>
      </p:sp>
      <p:sp>
        <p:nvSpPr>
          <p:cNvPr id="126" name="Google Shape;126;p13"/>
          <p:cNvSpPr txBox="1"/>
          <p:nvPr/>
        </p:nvSpPr>
        <p:spPr>
          <a:xfrm>
            <a:off x="499927" y="371225"/>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dirty="0">
                <a:solidFill>
                  <a:srgbClr val="073763"/>
                </a:solidFill>
                <a:effectLst/>
                <a:latin typeface="Times New Roman" panose="02020603050405020304" pitchFamily="18" charset="0"/>
                <a:ea typeface="Times New Roman" panose="02020603050405020304" pitchFamily="18" charset="0"/>
                <a:cs typeface="Times New Roman" panose="02020603050405020304" pitchFamily="18" charset="0"/>
              </a:rPr>
              <a:t>Results</a:t>
            </a:r>
            <a:r>
              <a:rPr lang="en-US" sz="2800" b="1" i="0" u="none" strike="noStrike" cap="none" dirty="0">
                <a:solidFill>
                  <a:srgbClr val="C00000"/>
                </a:solidFill>
                <a:latin typeface="Times New Roman"/>
                <a:ea typeface="Times New Roman"/>
                <a:cs typeface="Times New Roman"/>
                <a:sym typeface="Times New Roman"/>
              </a:rPr>
              <a:t> </a:t>
            </a:r>
            <a:endParaRPr sz="2800" b="1" dirty="0"/>
          </a:p>
        </p:txBody>
      </p:sp>
      <p:sp>
        <p:nvSpPr>
          <p:cNvPr id="127" name="Google Shape;127;p13"/>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28" name="Google Shape;128;p13"/>
          <p:cNvSpPr txBox="1"/>
          <p:nvPr/>
        </p:nvSpPr>
        <p:spPr>
          <a:xfrm>
            <a:off x="416300" y="931666"/>
            <a:ext cx="8727600" cy="464265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2300" dirty="0">
              <a:latin typeface="Poppins"/>
              <a:ea typeface="Poppins"/>
              <a:cs typeface="Poppins"/>
              <a:sym typeface="Poppins"/>
            </a:endParaRPr>
          </a:p>
        </p:txBody>
      </p:sp>
      <p:pic>
        <p:nvPicPr>
          <p:cNvPr id="129" name="Google Shape;129;p13"/>
          <p:cNvPicPr preferRelativeResize="0"/>
          <p:nvPr/>
        </p:nvPicPr>
        <p:blipFill rotWithShape="1">
          <a:blip r:embed="rId3">
            <a:alphaModFix/>
          </a:blip>
          <a:srcRect/>
          <a:stretch/>
        </p:blipFill>
        <p:spPr>
          <a:xfrm>
            <a:off x="0" y="5812967"/>
            <a:ext cx="999854" cy="1020451"/>
          </a:xfrm>
          <a:prstGeom prst="rect">
            <a:avLst/>
          </a:prstGeom>
          <a:noFill/>
          <a:ln>
            <a:noFill/>
          </a:ln>
        </p:spPr>
      </p:pic>
      <p:pic>
        <p:nvPicPr>
          <p:cNvPr id="3" name="Picture 2">
            <a:extLst>
              <a:ext uri="{FF2B5EF4-FFF2-40B4-BE49-F238E27FC236}">
                <a16:creationId xmlns:a16="http://schemas.microsoft.com/office/drawing/2014/main" id="{21493656-D490-C1A6-044F-D0B74F67A387}"/>
              </a:ext>
            </a:extLst>
          </p:cNvPr>
          <p:cNvPicPr>
            <a:picLocks noChangeAspect="1"/>
          </p:cNvPicPr>
          <p:nvPr/>
        </p:nvPicPr>
        <p:blipFill>
          <a:blip r:embed="rId4"/>
          <a:stretch>
            <a:fillRect/>
          </a:stretch>
        </p:blipFill>
        <p:spPr>
          <a:xfrm>
            <a:off x="499927" y="1008249"/>
            <a:ext cx="8090158" cy="38210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a:p>
        </p:txBody>
      </p:sp>
      <p:sp>
        <p:nvSpPr>
          <p:cNvPr id="135" name="Google Shape;135;p14"/>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073763"/>
                </a:solidFill>
                <a:latin typeface="Times New Roman" panose="02020603050405020304" pitchFamily="18" charset="0"/>
                <a:ea typeface="Times New Roman" panose="02020603050405020304" pitchFamily="18" charset="0"/>
                <a:cs typeface="Times New Roman" panose="02020603050405020304" pitchFamily="18" charset="0"/>
              </a:rPr>
              <a:t>Conclusion and Future Work</a:t>
            </a:r>
            <a:endParaRPr sz="2000" b="1" dirty="0"/>
          </a:p>
        </p:txBody>
      </p:sp>
      <p:sp>
        <p:nvSpPr>
          <p:cNvPr id="136" name="Google Shape;136;p1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37" name="Google Shape;137;p1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138" name="Google Shape;138;p14"/>
          <p:cNvSpPr txBox="1"/>
          <p:nvPr/>
        </p:nvSpPr>
        <p:spPr>
          <a:xfrm>
            <a:off x="417094" y="802614"/>
            <a:ext cx="7843200" cy="4278300"/>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000" dirty="0">
                <a:latin typeface="Times New Roman" panose="02020603050405020304" pitchFamily="18" charset="0"/>
                <a:cs typeface="Times New Roman" panose="02020603050405020304" pitchFamily="18" charset="0"/>
              </a:rPr>
              <a:t>Honeypots are valuable tools in website cybersecurity, helping to detect and analyze cyber threats by simulating vulnerabilities. They provide crucial intelligence on attack methods and tools. However, challenges remain, such as real-time analysis, scalability, and adapting to advanced threats. Legal and ethical concerns also need addressing.</a:t>
            </a:r>
            <a:endParaRPr sz="1600" dirty="0">
              <a:latin typeface="Times New Roman" panose="02020603050405020304" pitchFamily="18" charset="0"/>
              <a:ea typeface="Poppins"/>
              <a:cs typeface="Times New Roman" panose="02020603050405020304" pitchFamily="18" charset="0"/>
              <a:sym typeface="Poppi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5cc8714c89_2_35"/>
          <p:cNvSpPr txBox="1"/>
          <p:nvPr/>
        </p:nvSpPr>
        <p:spPr>
          <a:xfrm>
            <a:off x="499927" y="348670"/>
            <a:ext cx="7302276"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a:buNone/>
            </a:pPr>
            <a:r>
              <a:rPr lang="en-US" sz="2800" b="1" dirty="0">
                <a:solidFill>
                  <a:srgbClr val="073763"/>
                </a:solidFill>
                <a:latin typeface="Times New Roman" panose="02020603050405020304" pitchFamily="18" charset="0"/>
                <a:ea typeface="Times New Roman" panose="02020603050405020304" pitchFamily="18" charset="0"/>
                <a:cs typeface="Times New Roman" panose="02020603050405020304" pitchFamily="18" charset="0"/>
              </a:rPr>
              <a:t>References</a:t>
            </a:r>
            <a:endParaRPr sz="2000" b="1" dirty="0"/>
          </a:p>
        </p:txBody>
      </p:sp>
      <p:sp>
        <p:nvSpPr>
          <p:cNvPr id="145" name="Google Shape;145;g5cc8714c89_2_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12</a:t>
            </a:fld>
            <a:endParaRPr/>
          </a:p>
        </p:txBody>
      </p:sp>
      <p:sp>
        <p:nvSpPr>
          <p:cNvPr id="146" name="Google Shape;146;g5cc8714c89_2_35"/>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47" name="Google Shape;147;g5cc8714c89_2_35"/>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D0813391-1BF3-3C49-6B73-DBC63789FC98}"/>
              </a:ext>
            </a:extLst>
          </p:cNvPr>
          <p:cNvSpPr txBox="1"/>
          <p:nvPr/>
        </p:nvSpPr>
        <p:spPr>
          <a:xfrm>
            <a:off x="499926" y="948111"/>
            <a:ext cx="8186873" cy="427809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1. </a:t>
            </a:r>
            <a:r>
              <a:rPr lang="en-US" sz="1600" b="1" dirty="0" err="1">
                <a:latin typeface="Times New Roman" panose="02020603050405020304" pitchFamily="18" charset="0"/>
                <a:cs typeface="Times New Roman" panose="02020603050405020304" pitchFamily="18" charset="0"/>
              </a:rPr>
              <a:t>Spitzner</a:t>
            </a:r>
            <a:r>
              <a:rPr lang="en-US" sz="1600" b="1" dirty="0">
                <a:latin typeface="Times New Roman" panose="02020603050405020304" pitchFamily="18" charset="0"/>
                <a:cs typeface="Times New Roman" panose="02020603050405020304" pitchFamily="18" charset="0"/>
              </a:rPr>
              <a:t>, L. (2003).</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Honeypots: Concepts, Types, and Applications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Link: </a:t>
            </a:r>
            <a:r>
              <a:rPr lang="en-US" sz="1600" dirty="0">
                <a:latin typeface="Times New Roman" panose="02020603050405020304" pitchFamily="18" charset="0"/>
                <a:cs typeface="Times New Roman" panose="02020603050405020304" pitchFamily="18" charset="0"/>
                <a:hlinkClick r:id="rId4"/>
              </a:rPr>
              <a:t>https://www.sans.org/reading-room/whitepapers/incident/honeypots-concepts-types-applications-1083</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a:t>
            </a:r>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Sharma, T., et al. (2020).</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 Survey on Honeypot Frameworks for Web Applications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Link: </a:t>
            </a:r>
            <a:r>
              <a:rPr lang="en-US" sz="1600" dirty="0">
                <a:latin typeface="Times New Roman" panose="02020603050405020304" pitchFamily="18" charset="0"/>
                <a:cs typeface="Times New Roman" panose="02020603050405020304" pitchFamily="18" charset="0"/>
                <a:hlinkClick r:id="rId5"/>
              </a:rPr>
              <a:t>https://ieeexplore.ieee.org/document/9117966</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Simpson, R., et al. (2016).</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Threat Actor Attribution via Honeypot Analysis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Link: </a:t>
            </a:r>
            <a:r>
              <a:rPr lang="en-US" sz="1600" dirty="0">
                <a:latin typeface="Times New Roman" panose="02020603050405020304" pitchFamily="18" charset="0"/>
                <a:cs typeface="Times New Roman" panose="02020603050405020304" pitchFamily="18" charset="0"/>
                <a:hlinkClick r:id="rId6"/>
              </a:rPr>
              <a:t>https://link.springer.com/article/10.1007/s10207-016-0334-9</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a:t>
            </a:r>
            <a:r>
              <a:rPr lang="en-US" sz="1600" b="1" dirty="0" err="1">
                <a:latin typeface="Times New Roman" panose="02020603050405020304" pitchFamily="18" charset="0"/>
                <a:cs typeface="Times New Roman" panose="02020603050405020304" pitchFamily="18" charset="0"/>
              </a:rPr>
              <a:t>Hoepman</a:t>
            </a:r>
            <a:r>
              <a:rPr lang="en-US" sz="1600" b="1" dirty="0">
                <a:latin typeface="Times New Roman" panose="02020603050405020304" pitchFamily="18" charset="0"/>
                <a:cs typeface="Times New Roman" panose="02020603050405020304" pitchFamily="18" charset="0"/>
              </a:rPr>
              <a:t>, J. (2014).</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Ethical and Legal Considerations in Honeypot Deployment</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Link: </a:t>
            </a:r>
            <a:r>
              <a:rPr lang="en-US" sz="1600" dirty="0">
                <a:latin typeface="Times New Roman" panose="02020603050405020304" pitchFamily="18" charset="0"/>
                <a:cs typeface="Times New Roman" panose="02020603050405020304" pitchFamily="18" charset="0"/>
                <a:hlinkClick r:id="rId7"/>
              </a:rPr>
              <a:t>https://link.springer.com/chapter/10.1007/978-3-319-09688-4_7</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Holmes, C., et al. (2020).</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Evasion Techniques Used Against Honeypots</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Link: </a:t>
            </a:r>
            <a:r>
              <a:rPr lang="en-US" sz="1600" dirty="0">
                <a:latin typeface="Times New Roman" panose="02020603050405020304" pitchFamily="18" charset="0"/>
                <a:cs typeface="Times New Roman" panose="02020603050405020304" pitchFamily="18" charset="0"/>
                <a:hlinkClick r:id="rId8"/>
              </a:rPr>
              <a:t>https://www.sciencedirect.com/science/article/pii/S1877056720302610</a:t>
            </a:r>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13</a:t>
            </a:fld>
            <a:endParaRPr/>
          </a:p>
        </p:txBody>
      </p:sp>
      <p:sp>
        <p:nvSpPr>
          <p:cNvPr id="153" name="Google Shape;153;p16"/>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sp>
        <p:nvSpPr>
          <p:cNvPr id="154" name="Google Shape;154;p16"/>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Times New Roman"/>
                <a:ea typeface="Times New Roman"/>
                <a:cs typeface="Times New Roman"/>
                <a:sym typeface="Times New Roman"/>
              </a:rPr>
              <a:t>Thank You</a:t>
            </a:r>
            <a:endParaRPr/>
          </a:p>
        </p:txBody>
      </p:sp>
      <p:pic>
        <p:nvPicPr>
          <p:cNvPr id="155" name="Google Shape;155;p16"/>
          <p:cNvPicPr preferRelativeResize="0"/>
          <p:nvPr/>
        </p:nvPicPr>
        <p:blipFill rotWithShape="1">
          <a:blip r:embed="rId3">
            <a:alphaModFix/>
          </a:blip>
          <a:srcRect/>
          <a:stretch/>
        </p:blipFill>
        <p:spPr>
          <a:xfrm>
            <a:off x="0" y="5812967"/>
            <a:ext cx="999854" cy="10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5cc8714c89_0_4"/>
          <p:cNvSpPr txBox="1">
            <a:spLocks noGrp="1"/>
          </p:cNvSpPr>
          <p:nvPr>
            <p:ph type="title"/>
          </p:nvPr>
        </p:nvSpPr>
        <p:spPr>
          <a:xfrm>
            <a:off x="830592" y="40804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a:solidFill>
                  <a:srgbClr val="073763"/>
                </a:solidFill>
                <a:latin typeface="Times New Roman"/>
                <a:ea typeface="Times New Roman"/>
                <a:cs typeface="Times New Roman"/>
                <a:sym typeface="Times New Roman"/>
              </a:rPr>
              <a:t>Outline</a:t>
            </a:r>
            <a:endParaRPr>
              <a:solidFill>
                <a:srgbClr val="073763"/>
              </a:solidFill>
            </a:endParaRPr>
          </a:p>
        </p:txBody>
      </p:sp>
      <p:sp>
        <p:nvSpPr>
          <p:cNvPr id="57" name="Google Shape;57;g5cc8714c89_0_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sp>
        <p:nvSpPr>
          <p:cNvPr id="58" name="Google Shape;58;g5cc8714c89_0_4"/>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59" name="Google Shape;59;g5cc8714c89_0_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0" name="Google Shape;60;g5cc8714c89_0_4"/>
          <p:cNvSpPr txBox="1"/>
          <p:nvPr/>
        </p:nvSpPr>
        <p:spPr>
          <a:xfrm>
            <a:off x="830590" y="1284140"/>
            <a:ext cx="7848600" cy="4771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Introduction.</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Problem Statement.</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Concepts &amp; Methods.</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Literature Review.</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Implementation.</a:t>
            </a: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Conclusion and future work.</a:t>
            </a:r>
            <a:endParaRPr sz="2200" dirty="0">
              <a:solidFill>
                <a:schemeClr val="dk1"/>
              </a:solidFill>
              <a:latin typeface="Times New Roman"/>
              <a:ea typeface="Times New Roman"/>
              <a:cs typeface="Times New Roman"/>
              <a:sym typeface="Times New Roman"/>
            </a:endParaRPr>
          </a:p>
          <a:p>
            <a:pPr marL="457200" marR="0" lvl="0" indent="-368300" algn="just" rtl="0">
              <a:lnSpc>
                <a:spcPct val="100000"/>
              </a:lnSpc>
              <a:spcBef>
                <a:spcPts val="0"/>
              </a:spcBef>
              <a:spcAft>
                <a:spcPts val="0"/>
              </a:spcAft>
              <a:buClr>
                <a:schemeClr val="dk1"/>
              </a:buClr>
              <a:buSzPts val="2200"/>
              <a:buFont typeface="Times New Roman"/>
              <a:buChar char="●"/>
            </a:pPr>
            <a:r>
              <a:rPr lang="en-US" sz="2200" dirty="0">
                <a:solidFill>
                  <a:schemeClr val="dk1"/>
                </a:solidFill>
                <a:latin typeface="Times New Roman"/>
                <a:ea typeface="Times New Roman"/>
                <a:cs typeface="Times New Roman"/>
                <a:sym typeface="Times New Roman"/>
              </a:rPr>
              <a:t>Reference.</a:t>
            </a:r>
            <a:endParaRPr sz="2200" dirty="0">
              <a:solidFill>
                <a:schemeClr val="dk1"/>
              </a:solidFill>
              <a:latin typeface="Times New Roman"/>
              <a:ea typeface="Times New Roman"/>
              <a:cs typeface="Times New Roman"/>
              <a:sym typeface="Times New Roman"/>
            </a:endParaRPr>
          </a:p>
          <a:p>
            <a:pPr marL="457200" marR="0" lvl="0" indent="0" algn="just" rtl="0">
              <a:lnSpc>
                <a:spcPct val="100000"/>
              </a:lnSpc>
              <a:spcBef>
                <a:spcPts val="0"/>
              </a:spcBef>
              <a:spcAft>
                <a:spcPts val="0"/>
              </a:spcAft>
              <a:buNone/>
            </a:pPr>
            <a:endParaRPr sz="22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66" name="Google Shape;66;p4"/>
          <p:cNvSpPr txBox="1"/>
          <p:nvPr/>
        </p:nvSpPr>
        <p:spPr>
          <a:xfrm>
            <a:off x="41710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073763"/>
                </a:solidFill>
                <a:latin typeface="Times New Roman"/>
                <a:ea typeface="Times New Roman"/>
                <a:cs typeface="Times New Roman"/>
                <a:sym typeface="Times New Roman"/>
              </a:rPr>
              <a:t>Introduction</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
        <p:nvSpPr>
          <p:cNvPr id="67" name="Google Shape;67;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68" name="Google Shape;68;p4"/>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9" name="Google Shape;69;p4"/>
          <p:cNvSpPr txBox="1"/>
          <p:nvPr/>
        </p:nvSpPr>
        <p:spPr>
          <a:xfrm>
            <a:off x="417107" y="883294"/>
            <a:ext cx="8088900" cy="1477297"/>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2000" b="1" dirty="0">
                <a:latin typeface="Times New Roman" panose="02020603050405020304" pitchFamily="18" charset="0"/>
                <a:cs typeface="Times New Roman" panose="02020603050405020304" pitchFamily="18" charset="0"/>
              </a:rPr>
              <a:t>Definition Honeypot:-</a:t>
            </a:r>
          </a:p>
          <a:p>
            <a:pPr marL="0" lvl="0" indent="0" algn="just" rtl="0">
              <a:spcBef>
                <a:spcPts val="0"/>
              </a:spcBef>
              <a:spcAft>
                <a:spcPts val="0"/>
              </a:spcAft>
              <a:buNone/>
            </a:pPr>
            <a:r>
              <a:rPr lang="en-US" sz="1600" dirty="0">
                <a:latin typeface="Times New Roman" panose="02020603050405020304" pitchFamily="18" charset="0"/>
                <a:cs typeface="Times New Roman" panose="02020603050405020304" pitchFamily="18" charset="0"/>
              </a:rPr>
              <a:t>Honeypots are security mechanisms set to detect, deflect, or study cyber attacks. They appear as legitimate parts of a network but are isolated and monitored closely. Purpose to lure attackers away from critical systems and gather intelligence about threats . Act as a research tool to understand attacker behavior and improve defensive measures.</a:t>
            </a:r>
          </a:p>
        </p:txBody>
      </p:sp>
      <p:pic>
        <p:nvPicPr>
          <p:cNvPr id="5" name="Picture 4">
            <a:extLst>
              <a:ext uri="{FF2B5EF4-FFF2-40B4-BE49-F238E27FC236}">
                <a16:creationId xmlns:a16="http://schemas.microsoft.com/office/drawing/2014/main" id="{34783130-44D5-EB46-C227-E4939A00585F}"/>
              </a:ext>
            </a:extLst>
          </p:cNvPr>
          <p:cNvPicPr>
            <a:picLocks noChangeAspect="1"/>
          </p:cNvPicPr>
          <p:nvPr/>
        </p:nvPicPr>
        <p:blipFill>
          <a:blip r:embed="rId4"/>
          <a:stretch>
            <a:fillRect/>
          </a:stretch>
        </p:blipFill>
        <p:spPr>
          <a:xfrm>
            <a:off x="2380950" y="2482134"/>
            <a:ext cx="4082614" cy="30390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sp>
        <p:nvSpPr>
          <p:cNvPr id="76" name="Google Shape;76;p6"/>
          <p:cNvSpPr txBox="1"/>
          <p:nvPr/>
        </p:nvSpPr>
        <p:spPr>
          <a:xfrm>
            <a:off x="528744" y="325664"/>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073763"/>
                </a:solidFill>
                <a:latin typeface="Times New Roman"/>
                <a:ea typeface="Times New Roman"/>
                <a:cs typeface="Times New Roman"/>
                <a:sym typeface="Times New Roman"/>
              </a:rPr>
              <a:t>Problem Statement</a:t>
            </a:r>
            <a:r>
              <a:rPr lang="en-US" sz="2200" b="0" i="0" u="none" strike="noStrike" cap="none" dirty="0">
                <a:solidFill>
                  <a:srgbClr val="073763"/>
                </a:solidFill>
                <a:latin typeface="Times New Roman"/>
                <a:ea typeface="Times New Roman"/>
                <a:cs typeface="Times New Roman"/>
                <a:sym typeface="Times New Roman"/>
              </a:rPr>
              <a:t> </a:t>
            </a:r>
            <a:endParaRPr dirty="0">
              <a:solidFill>
                <a:srgbClr val="073763"/>
              </a:solidFill>
            </a:endParaRPr>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78" name="Google Shape;78;p6"/>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79" name="Google Shape;79;p6"/>
          <p:cNvSpPr txBox="1"/>
          <p:nvPr/>
        </p:nvSpPr>
        <p:spPr>
          <a:xfrm>
            <a:off x="36906" y="903764"/>
            <a:ext cx="8578350" cy="1231076"/>
          </a:xfrm>
          <a:prstGeom prst="rect">
            <a:avLst/>
          </a:prstGeom>
          <a:noFill/>
          <a:ln>
            <a:noFill/>
          </a:ln>
        </p:spPr>
        <p:txBody>
          <a:bodyPr spcFirstLastPara="1" wrap="square" lIns="91425" tIns="91425" rIns="91425" bIns="91425" anchor="t" anchorCtr="0">
            <a:spAutoFit/>
          </a:bodyPr>
          <a:lstStyle/>
          <a:p>
            <a:pPr marL="457200" algn="just"/>
            <a:r>
              <a:rPr lang="en-US" sz="1800" dirty="0">
                <a:latin typeface="Times New Roman" panose="02020603050405020304" pitchFamily="18" charset="0"/>
                <a:cs typeface="Times New Roman" panose="02020603050405020304" pitchFamily="18" charset="0"/>
              </a:rPr>
              <a:t>Deploy a honeypot system with decoy servers to attract cyber attackers. Monitor and log their activities to gather intelligence, enhancing defenses with insights gained. Regular updates and feedback will system’s effectiveness.</a:t>
            </a:r>
          </a:p>
          <a:p>
            <a:pPr marL="457200" lvl="0" rtl="0">
              <a:spcBef>
                <a:spcPts val="0"/>
              </a:spcBef>
              <a:spcAft>
                <a:spcPts val="0"/>
              </a:spcAft>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87" name="Google Shape;87;p8"/>
          <p:cNvSpPr txBox="1"/>
          <p:nvPr/>
        </p:nvSpPr>
        <p:spPr>
          <a:xfrm>
            <a:off x="499927" y="326821"/>
            <a:ext cx="8010300" cy="578100"/>
          </a:xfrm>
          <a:prstGeom prst="rect">
            <a:avLst/>
          </a:prstGeom>
          <a:noFill/>
          <a:ln>
            <a:noFill/>
          </a:ln>
        </p:spPr>
        <p:txBody>
          <a:bodyPr spcFirstLastPara="1" wrap="square" lIns="91425" tIns="45700" rIns="91425" bIns="45700" anchor="ctr" anchorCtr="0">
            <a:noAutofit/>
          </a:bodyPr>
          <a:lstStyle/>
          <a:p>
            <a:r>
              <a:rPr lang="en-US" sz="2800" b="1" i="0" u="none" strike="noStrike" cap="none" dirty="0">
                <a:solidFill>
                  <a:srgbClr val="073763"/>
                </a:solidFill>
                <a:latin typeface="Times New Roman"/>
                <a:ea typeface="Times New Roman"/>
                <a:cs typeface="Times New Roman"/>
                <a:sym typeface="Times New Roman"/>
              </a:rPr>
              <a:t>Concepts and Methods</a:t>
            </a:r>
            <a:r>
              <a:rPr lang="en-US" sz="2800" b="0" i="0" u="none" strike="noStrike" cap="none" dirty="0">
                <a:solidFill>
                  <a:srgbClr val="C00000"/>
                </a:solidFill>
                <a:latin typeface="Times New Roman"/>
                <a:ea typeface="Times New Roman"/>
                <a:cs typeface="Times New Roman"/>
                <a:sym typeface="Times New Roman"/>
              </a:rPr>
              <a:t> </a:t>
            </a:r>
            <a:endParaRPr sz="2800" dirty="0"/>
          </a:p>
        </p:txBody>
      </p:sp>
      <p:sp>
        <p:nvSpPr>
          <p:cNvPr id="88" name="Google Shape;88;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9" name="Google Shape;89;p8"/>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6C61F0E3-CFFB-A335-8567-30CF56212932}"/>
              </a:ext>
            </a:extLst>
          </p:cNvPr>
          <p:cNvSpPr txBox="1"/>
          <p:nvPr/>
        </p:nvSpPr>
        <p:spPr>
          <a:xfrm>
            <a:off x="499927" y="904921"/>
            <a:ext cx="7572357" cy="295465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Concepts:-</a:t>
            </a:r>
          </a:p>
          <a:p>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website honeypot</a:t>
            </a:r>
            <a:r>
              <a:rPr lang="en-US" sz="1800" dirty="0">
                <a:latin typeface="Times New Roman" panose="02020603050405020304" pitchFamily="18" charset="0"/>
                <a:cs typeface="Times New Roman" panose="02020603050405020304" pitchFamily="18" charset="0"/>
              </a:rPr>
              <a:t> is a decoy version of a real website or its components designed to attract cyber attackers. For websites, honeypots can simulate vulnerabilities (e.g., login pages, outdated APIs, or misconfigured servers) that attackers target.</a:t>
            </a:r>
          </a:p>
          <a:p>
            <a:endParaRPr lang="en-US" sz="18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By monitoring and analyzing interactions with the honeypot, you can      trace attack patterns, identify sources, and enhance the website's overall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C658020A-1DD0-6F3B-D955-4EF3EBD5724C}"/>
            </a:ext>
          </a:extLst>
        </p:cNvPr>
        <p:cNvGrpSpPr/>
        <p:nvPr/>
      </p:nvGrpSpPr>
      <p:grpSpPr>
        <a:xfrm>
          <a:off x="0" y="0"/>
          <a:ext cx="0" cy="0"/>
          <a:chOff x="0" y="0"/>
          <a:chExt cx="0" cy="0"/>
        </a:xfrm>
      </p:grpSpPr>
      <p:sp>
        <p:nvSpPr>
          <p:cNvPr id="86" name="Google Shape;86;p8">
            <a:extLst>
              <a:ext uri="{FF2B5EF4-FFF2-40B4-BE49-F238E27FC236}">
                <a16:creationId xmlns:a16="http://schemas.microsoft.com/office/drawing/2014/main" id="{06D50B9B-FF85-6031-0178-11199945C540}"/>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87" name="Google Shape;87;p8">
            <a:extLst>
              <a:ext uri="{FF2B5EF4-FFF2-40B4-BE49-F238E27FC236}">
                <a16:creationId xmlns:a16="http://schemas.microsoft.com/office/drawing/2014/main" id="{4E8362AD-EAC1-F47A-A22D-A932A52585DC}"/>
              </a:ext>
            </a:extLst>
          </p:cNvPr>
          <p:cNvSpPr txBox="1"/>
          <p:nvPr/>
        </p:nvSpPr>
        <p:spPr>
          <a:xfrm>
            <a:off x="499927" y="326821"/>
            <a:ext cx="8010300" cy="578100"/>
          </a:xfrm>
          <a:prstGeom prst="rect">
            <a:avLst/>
          </a:prstGeom>
          <a:noFill/>
          <a:ln>
            <a:noFill/>
          </a:ln>
        </p:spPr>
        <p:txBody>
          <a:bodyPr spcFirstLastPara="1" wrap="square" lIns="91425" tIns="45700" rIns="91425" bIns="45700" anchor="ctr" anchorCtr="0">
            <a:noAutofit/>
          </a:bodyPr>
          <a:lstStyle/>
          <a:p>
            <a:r>
              <a:rPr lang="en-US" sz="2800" b="1" i="0" u="none" strike="noStrike" cap="none" dirty="0">
                <a:solidFill>
                  <a:srgbClr val="073763"/>
                </a:solidFill>
                <a:latin typeface="Times New Roman"/>
                <a:ea typeface="Times New Roman"/>
                <a:cs typeface="Times New Roman"/>
                <a:sym typeface="Times New Roman"/>
              </a:rPr>
              <a:t>Continue…</a:t>
            </a:r>
            <a:r>
              <a:rPr lang="en-US" sz="2800" b="0" i="0" u="none" strike="noStrike" cap="none" dirty="0">
                <a:solidFill>
                  <a:srgbClr val="C00000"/>
                </a:solidFill>
                <a:latin typeface="Times New Roman"/>
                <a:ea typeface="Times New Roman"/>
                <a:cs typeface="Times New Roman"/>
                <a:sym typeface="Times New Roman"/>
              </a:rPr>
              <a:t> </a:t>
            </a:r>
            <a:endParaRPr sz="2800" dirty="0"/>
          </a:p>
        </p:txBody>
      </p:sp>
      <p:sp>
        <p:nvSpPr>
          <p:cNvPr id="88" name="Google Shape;88;p8">
            <a:extLst>
              <a:ext uri="{FF2B5EF4-FFF2-40B4-BE49-F238E27FC236}">
                <a16:creationId xmlns:a16="http://schemas.microsoft.com/office/drawing/2014/main" id="{22C52C75-A425-2497-9777-6D0C482B1526}"/>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89" name="Google Shape;89;p8">
            <a:extLst>
              <a:ext uri="{FF2B5EF4-FFF2-40B4-BE49-F238E27FC236}">
                <a16:creationId xmlns:a16="http://schemas.microsoft.com/office/drawing/2014/main" id="{A23EB292-0EB4-FF96-DEC9-7F5C22DAD728}"/>
              </a:ext>
            </a:extLst>
          </p:cNvPr>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2" name="TextBox 1">
            <a:extLst>
              <a:ext uri="{FF2B5EF4-FFF2-40B4-BE49-F238E27FC236}">
                <a16:creationId xmlns:a16="http://schemas.microsoft.com/office/drawing/2014/main" id="{8458928F-0145-70BC-0C4C-08E9FB8C5E5C}"/>
              </a:ext>
            </a:extLst>
          </p:cNvPr>
          <p:cNvSpPr txBox="1"/>
          <p:nvPr/>
        </p:nvSpPr>
        <p:spPr>
          <a:xfrm>
            <a:off x="499927" y="904921"/>
            <a:ext cx="8258172" cy="4616648"/>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Methods:-</a:t>
            </a:r>
          </a:p>
          <a:p>
            <a:endParaRPr lang="en-US" sz="1800" b="1"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1.Collecting Attack Data</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Log detailed attack vectors, methods, and tools.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Monitor real-time attacker behavior and capture malware payloads.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Document attack timelines to improve response strategies.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2.Analyzing Attack Patterns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Identify attack signatures and indicators of compromise.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Study attacker techniques and their evolution over time.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Correlate honeypot data with other security systems for deeper insights.</a:t>
            </a:r>
          </a:p>
          <a:p>
            <a:pPr>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3.Identifying Attackers and Motives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Trace attacks to IPs and geographical locations.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Attribute behaviors to known threat actors and analyze motives.</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Contribute to threat intelligence and collaborate with law enforcement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73023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7</a:t>
            </a:fld>
            <a:endParaRPr/>
          </a:p>
        </p:txBody>
      </p:sp>
      <p:sp>
        <p:nvSpPr>
          <p:cNvPr id="100" name="Google Shape;100;p9"/>
          <p:cNvSpPr txBox="1"/>
          <p:nvPr/>
        </p:nvSpPr>
        <p:spPr>
          <a:xfrm>
            <a:off x="417094" y="37662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073763"/>
                </a:solidFill>
                <a:latin typeface="Times New Roman"/>
                <a:ea typeface="Times New Roman"/>
                <a:cs typeface="Times New Roman"/>
                <a:sym typeface="Times New Roman"/>
              </a:rPr>
              <a:t>Literature Survey</a:t>
            </a:r>
            <a:r>
              <a:rPr lang="en-US" sz="2800" b="0" i="0" u="none" strike="noStrike" cap="none" dirty="0">
                <a:solidFill>
                  <a:srgbClr val="C00000"/>
                </a:solidFill>
                <a:latin typeface="Times New Roman"/>
                <a:ea typeface="Times New Roman"/>
                <a:cs typeface="Times New Roman"/>
                <a:sym typeface="Times New Roman"/>
              </a:rPr>
              <a:t> </a:t>
            </a:r>
            <a:endParaRPr sz="2800" dirty="0"/>
          </a:p>
        </p:txBody>
      </p:sp>
      <p:sp>
        <p:nvSpPr>
          <p:cNvPr id="101" name="Google Shape;101;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02" name="Google Shape;102;p9"/>
          <p:cNvPicPr preferRelativeResize="0"/>
          <p:nvPr/>
        </p:nvPicPr>
        <p:blipFill rotWithShape="1">
          <a:blip r:embed="rId3">
            <a:alphaModFix/>
          </a:blip>
          <a:srcRect/>
          <a:stretch/>
        </p:blipFill>
        <p:spPr>
          <a:xfrm>
            <a:off x="0" y="5812967"/>
            <a:ext cx="999854" cy="1020451"/>
          </a:xfrm>
          <a:prstGeom prst="rect">
            <a:avLst/>
          </a:prstGeom>
          <a:noFill/>
          <a:ln>
            <a:noFill/>
          </a:ln>
        </p:spPr>
      </p:pic>
      <p:graphicFrame>
        <p:nvGraphicFramePr>
          <p:cNvPr id="4" name="Table 3">
            <a:extLst>
              <a:ext uri="{FF2B5EF4-FFF2-40B4-BE49-F238E27FC236}">
                <a16:creationId xmlns:a16="http://schemas.microsoft.com/office/drawing/2014/main" id="{D2693E63-ECC1-C4A7-E6EC-CD83FB668CFB}"/>
              </a:ext>
            </a:extLst>
          </p:cNvPr>
          <p:cNvGraphicFramePr>
            <a:graphicFrameLocks noGrp="1"/>
          </p:cNvGraphicFramePr>
          <p:nvPr>
            <p:extLst>
              <p:ext uri="{D42A27DB-BD31-4B8C-83A1-F6EECF244321}">
                <p14:modId xmlns:p14="http://schemas.microsoft.com/office/powerpoint/2010/main" val="2612697626"/>
              </p:ext>
            </p:extLst>
          </p:nvPr>
        </p:nvGraphicFramePr>
        <p:xfrm>
          <a:off x="417094" y="954655"/>
          <a:ext cx="8269706" cy="4538349"/>
        </p:xfrm>
        <a:graphic>
          <a:graphicData uri="http://schemas.openxmlformats.org/drawingml/2006/table">
            <a:tbl>
              <a:tblPr firstRow="1" bandRow="1">
                <a:tableStyleId>{6CB3F4C0-F2E8-4320-A34B-0B094AA10944}</a:tableStyleId>
              </a:tblPr>
              <a:tblGrid>
                <a:gridCol w="669594">
                  <a:extLst>
                    <a:ext uri="{9D8B030D-6E8A-4147-A177-3AD203B41FA5}">
                      <a16:colId xmlns:a16="http://schemas.microsoft.com/office/drawing/2014/main" val="2479496112"/>
                    </a:ext>
                  </a:extLst>
                </a:gridCol>
                <a:gridCol w="1852682">
                  <a:extLst>
                    <a:ext uri="{9D8B030D-6E8A-4147-A177-3AD203B41FA5}">
                      <a16:colId xmlns:a16="http://schemas.microsoft.com/office/drawing/2014/main" val="1222637844"/>
                    </a:ext>
                  </a:extLst>
                </a:gridCol>
                <a:gridCol w="1517224">
                  <a:extLst>
                    <a:ext uri="{9D8B030D-6E8A-4147-A177-3AD203B41FA5}">
                      <a16:colId xmlns:a16="http://schemas.microsoft.com/office/drawing/2014/main" val="3976353703"/>
                    </a:ext>
                  </a:extLst>
                </a:gridCol>
                <a:gridCol w="793832">
                  <a:extLst>
                    <a:ext uri="{9D8B030D-6E8A-4147-A177-3AD203B41FA5}">
                      <a16:colId xmlns:a16="http://schemas.microsoft.com/office/drawing/2014/main" val="256456740"/>
                    </a:ext>
                  </a:extLst>
                </a:gridCol>
                <a:gridCol w="3436374">
                  <a:extLst>
                    <a:ext uri="{9D8B030D-6E8A-4147-A177-3AD203B41FA5}">
                      <a16:colId xmlns:a16="http://schemas.microsoft.com/office/drawing/2014/main" val="3449104788"/>
                    </a:ext>
                  </a:extLst>
                </a:gridCol>
              </a:tblGrid>
              <a:tr h="291704">
                <a:tc>
                  <a:txBody>
                    <a:bodyPr/>
                    <a:lstStyle/>
                    <a:p>
                      <a:pPr algn="ctr"/>
                      <a:r>
                        <a:rPr lang="en-US" b="1" dirty="0" err="1"/>
                        <a:t>Sr.No</a:t>
                      </a:r>
                      <a:endParaRPr lang="en-US" b="1" dirty="0"/>
                    </a:p>
                  </a:txBody>
                  <a:tcPr anchor="ctr"/>
                </a:tc>
                <a:tc>
                  <a:txBody>
                    <a:bodyPr/>
                    <a:lstStyle/>
                    <a:p>
                      <a:pPr algn="ctr"/>
                      <a:r>
                        <a:rPr lang="en-US" b="1" dirty="0"/>
                        <a:t>Title</a:t>
                      </a:r>
                      <a:endParaRPr lang="en-US" dirty="0"/>
                    </a:p>
                  </a:txBody>
                  <a:tcPr anchor="ctr"/>
                </a:tc>
                <a:tc>
                  <a:txBody>
                    <a:bodyPr/>
                    <a:lstStyle/>
                    <a:p>
                      <a:pPr algn="ctr"/>
                      <a:r>
                        <a:rPr lang="en-US" b="1" dirty="0"/>
                        <a:t>Author(s)</a:t>
                      </a:r>
                    </a:p>
                  </a:txBody>
                  <a:tcPr anchor="ctr"/>
                </a:tc>
                <a:tc>
                  <a:txBody>
                    <a:bodyPr/>
                    <a:lstStyle/>
                    <a:p>
                      <a:pPr algn="ctr"/>
                      <a:r>
                        <a:rPr lang="en-US" b="1" dirty="0"/>
                        <a:t>Year</a:t>
                      </a:r>
                    </a:p>
                  </a:txBody>
                  <a:tcPr anchor="ctr"/>
                </a:tc>
                <a:tc>
                  <a:txBody>
                    <a:bodyPr/>
                    <a:lstStyle/>
                    <a:p>
                      <a:pPr algn="ctr"/>
                      <a:r>
                        <a:rPr lang="en-US" b="1" dirty="0"/>
                        <a:t>Key Insights</a:t>
                      </a:r>
                    </a:p>
                  </a:txBody>
                  <a:tcPr anchor="ctr"/>
                </a:tc>
                <a:extLst>
                  <a:ext uri="{0D108BD9-81ED-4DB2-BD59-A6C34878D82A}">
                    <a16:rowId xmlns:a16="http://schemas.microsoft.com/office/drawing/2014/main" val="2436383631"/>
                  </a:ext>
                </a:extLst>
              </a:tr>
              <a:tr h="719616">
                <a:tc>
                  <a:txBody>
                    <a:bodyPr/>
                    <a:lstStyle/>
                    <a:p>
                      <a:pPr algn="ctr"/>
                      <a:r>
                        <a:rPr lang="en-US" dirty="0"/>
                        <a:t>1</a:t>
                      </a:r>
                    </a:p>
                  </a:txBody>
                  <a:tcPr anchor="ctr"/>
                </a:tc>
                <a:tc>
                  <a:txBody>
                    <a:bodyPr/>
                    <a:lstStyle/>
                    <a:p>
                      <a:pPr algn="ctr"/>
                      <a:r>
                        <a:rPr lang="en-US" dirty="0"/>
                        <a:t>Evasion Techniques Used Against Honeypots</a:t>
                      </a:r>
                    </a:p>
                  </a:txBody>
                  <a:tcPr anchor="ctr"/>
                </a:tc>
                <a:tc>
                  <a:txBody>
                    <a:bodyPr/>
                    <a:lstStyle/>
                    <a:p>
                      <a:pPr algn="ctr"/>
                      <a:r>
                        <a:rPr lang="en-US" dirty="0"/>
                        <a:t>Holmes et al.</a:t>
                      </a:r>
                    </a:p>
                  </a:txBody>
                  <a:tcPr anchor="ctr"/>
                </a:tc>
                <a:tc>
                  <a:txBody>
                    <a:bodyPr/>
                    <a:lstStyle/>
                    <a:p>
                      <a:pPr algn="ctr"/>
                      <a:r>
                        <a:rPr lang="en-US" dirty="0"/>
                        <a:t>2020</a:t>
                      </a:r>
                    </a:p>
                  </a:txBody>
                  <a:tcPr anchor="ctr"/>
                </a:tc>
                <a:tc>
                  <a:txBody>
                    <a:bodyPr/>
                    <a:lstStyle/>
                    <a:p>
                      <a:pPr algn="ctr"/>
                      <a:r>
                        <a:rPr lang="en-US" dirty="0"/>
                        <a:t>Highlights evasion techniques used by attackers and suggests methods to make honeypots less detectable.</a:t>
                      </a:r>
                    </a:p>
                  </a:txBody>
                  <a:tcPr anchor="ctr"/>
                </a:tc>
                <a:extLst>
                  <a:ext uri="{0D108BD9-81ED-4DB2-BD59-A6C34878D82A}">
                    <a16:rowId xmlns:a16="http://schemas.microsoft.com/office/drawing/2014/main" val="1231368012"/>
                  </a:ext>
                </a:extLst>
              </a:tr>
              <a:tr h="984736">
                <a:tc>
                  <a:txBody>
                    <a:bodyPr/>
                    <a:lstStyle/>
                    <a:p>
                      <a:pPr algn="ctr"/>
                      <a:r>
                        <a:rPr lang="en-US" dirty="0"/>
                        <a:t>2</a:t>
                      </a:r>
                    </a:p>
                  </a:txBody>
                  <a:tcPr anchor="ctr"/>
                </a:tc>
                <a:tc>
                  <a:txBody>
                    <a:bodyPr/>
                    <a:lstStyle/>
                    <a:p>
                      <a:pPr algn="ctr"/>
                      <a:r>
                        <a:rPr lang="en-US" dirty="0"/>
                        <a:t>A Survey on Honeypot Frameworks for Web Applications</a:t>
                      </a:r>
                    </a:p>
                  </a:txBody>
                  <a:tcPr anchor="ctr"/>
                </a:tc>
                <a:tc>
                  <a:txBody>
                    <a:bodyPr/>
                    <a:lstStyle/>
                    <a:p>
                      <a:pPr algn="ctr"/>
                      <a:r>
                        <a:rPr lang="en-US" dirty="0" err="1"/>
                        <a:t>Trapti</a:t>
                      </a:r>
                      <a:r>
                        <a:rPr lang="en-US" dirty="0"/>
                        <a:t> Sharma et al.</a:t>
                      </a:r>
                    </a:p>
                  </a:txBody>
                  <a:tcPr anchor="ctr"/>
                </a:tc>
                <a:tc>
                  <a:txBody>
                    <a:bodyPr/>
                    <a:lstStyle/>
                    <a:p>
                      <a:pPr algn="ctr"/>
                      <a:r>
                        <a:rPr lang="en-US" dirty="0"/>
                        <a:t>2020</a:t>
                      </a:r>
                    </a:p>
                  </a:txBody>
                  <a:tcPr anchor="ctr"/>
                </a:tc>
                <a:tc>
                  <a:txBody>
                    <a:bodyPr/>
                    <a:lstStyle/>
                    <a:p>
                      <a:pPr algn="ctr"/>
                      <a:r>
                        <a:rPr lang="en-US" dirty="0"/>
                        <a:t>Reviews frameworks designed for web applications and emphasizes their use in detecting common web vulnerabilities like SQLi and XSS.</a:t>
                      </a:r>
                    </a:p>
                  </a:txBody>
                  <a:tcPr anchor="ctr"/>
                </a:tc>
                <a:extLst>
                  <a:ext uri="{0D108BD9-81ED-4DB2-BD59-A6C34878D82A}">
                    <a16:rowId xmlns:a16="http://schemas.microsoft.com/office/drawing/2014/main" val="3576387748"/>
                  </a:ext>
                </a:extLst>
              </a:tr>
              <a:tr h="700091">
                <a:tc>
                  <a:txBody>
                    <a:bodyPr/>
                    <a:lstStyle/>
                    <a:p>
                      <a:pPr algn="ctr"/>
                      <a:r>
                        <a:rPr lang="en-US" dirty="0"/>
                        <a:t>3</a:t>
                      </a:r>
                    </a:p>
                  </a:txBody>
                  <a:tcPr anchor="ctr"/>
                </a:tc>
                <a:tc>
                  <a:txBody>
                    <a:bodyPr/>
                    <a:lstStyle/>
                    <a:p>
                      <a:pPr algn="ctr"/>
                      <a:r>
                        <a:rPr lang="en-US" dirty="0"/>
                        <a:t>APT Detection Through Honeypots</a:t>
                      </a:r>
                    </a:p>
                  </a:txBody>
                  <a:tcPr anchor="ctr"/>
                </a:tc>
                <a:tc>
                  <a:txBody>
                    <a:bodyPr/>
                    <a:lstStyle/>
                    <a:p>
                      <a:pPr algn="ctr"/>
                      <a:r>
                        <a:rPr lang="en-US" dirty="0"/>
                        <a:t>Choudhary et al.</a:t>
                      </a:r>
                    </a:p>
                  </a:txBody>
                  <a:tcPr anchor="ctr"/>
                </a:tc>
                <a:tc>
                  <a:txBody>
                    <a:bodyPr/>
                    <a:lstStyle/>
                    <a:p>
                      <a:pPr algn="ctr"/>
                      <a:r>
                        <a:rPr lang="en-US" dirty="0"/>
                        <a:t>2018</a:t>
                      </a:r>
                    </a:p>
                  </a:txBody>
                  <a:tcPr anchor="ctr"/>
                </a:tc>
                <a:tc>
                  <a:txBody>
                    <a:bodyPr/>
                    <a:lstStyle/>
                    <a:p>
                      <a:pPr algn="ctr"/>
                      <a:r>
                        <a:rPr lang="en-US" dirty="0"/>
                        <a:t>Studies Advanced Persistent Threats (APTs) and their TTPs using honeypots.</a:t>
                      </a:r>
                    </a:p>
                  </a:txBody>
                  <a:tcPr anchor="ctr"/>
                </a:tc>
                <a:extLst>
                  <a:ext uri="{0D108BD9-81ED-4DB2-BD59-A6C34878D82A}">
                    <a16:rowId xmlns:a16="http://schemas.microsoft.com/office/drawing/2014/main" val="1565402594"/>
                  </a:ext>
                </a:extLst>
              </a:tr>
              <a:tr h="904284">
                <a:tc>
                  <a:txBody>
                    <a:bodyPr/>
                    <a:lstStyle/>
                    <a:p>
                      <a:pPr algn="ctr"/>
                      <a:r>
                        <a:rPr lang="en-US" dirty="0"/>
                        <a:t>4</a:t>
                      </a:r>
                    </a:p>
                  </a:txBody>
                  <a:tcPr anchor="ctr"/>
                </a:tc>
                <a:tc>
                  <a:txBody>
                    <a:bodyPr/>
                    <a:lstStyle/>
                    <a:p>
                      <a:pPr algn="ctr"/>
                      <a:r>
                        <a:rPr lang="en-US" dirty="0"/>
                        <a:t>Ethical and Legal Considerations in Honeypot Deployment</a:t>
                      </a:r>
                    </a:p>
                  </a:txBody>
                  <a:tcPr anchor="ctr"/>
                </a:tc>
                <a:tc>
                  <a:txBody>
                    <a:bodyPr/>
                    <a:lstStyle/>
                    <a:p>
                      <a:pPr algn="ctr"/>
                      <a:r>
                        <a:rPr lang="en-US" dirty="0"/>
                        <a:t>J. </a:t>
                      </a:r>
                      <a:r>
                        <a:rPr lang="en-US" dirty="0" err="1"/>
                        <a:t>Hoepman</a:t>
                      </a:r>
                      <a:endParaRPr lang="en-US" dirty="0"/>
                    </a:p>
                  </a:txBody>
                  <a:tcPr anchor="ctr"/>
                </a:tc>
                <a:tc>
                  <a:txBody>
                    <a:bodyPr/>
                    <a:lstStyle/>
                    <a:p>
                      <a:pPr algn="ctr"/>
                      <a:r>
                        <a:rPr lang="en-US" dirty="0"/>
                        <a:t>2014</a:t>
                      </a:r>
                    </a:p>
                  </a:txBody>
                  <a:tcPr anchor="ctr"/>
                </a:tc>
                <a:tc>
                  <a:txBody>
                    <a:bodyPr/>
                    <a:lstStyle/>
                    <a:p>
                      <a:pPr algn="ctr"/>
                      <a:r>
                        <a:rPr lang="en-US" dirty="0"/>
                        <a:t>Examines ethical and legal dilemmas, such as data privacy issues and entrapment risks, in honeypot deployment.</a:t>
                      </a:r>
                    </a:p>
                  </a:txBody>
                  <a:tcPr anchor="ctr"/>
                </a:tc>
                <a:extLst>
                  <a:ext uri="{0D108BD9-81ED-4DB2-BD59-A6C34878D82A}">
                    <a16:rowId xmlns:a16="http://schemas.microsoft.com/office/drawing/2014/main" val="928792474"/>
                  </a:ext>
                </a:extLst>
              </a:tr>
              <a:tr h="872322">
                <a:tc>
                  <a:txBody>
                    <a:bodyPr/>
                    <a:lstStyle/>
                    <a:p>
                      <a:pPr algn="ctr"/>
                      <a:r>
                        <a:rPr lang="en-US" dirty="0"/>
                        <a:t>5</a:t>
                      </a:r>
                    </a:p>
                  </a:txBody>
                  <a:tcPr anchor="ctr"/>
                </a:tc>
                <a:tc>
                  <a:txBody>
                    <a:bodyPr/>
                    <a:lstStyle/>
                    <a:p>
                      <a:pPr algn="ctr"/>
                      <a:r>
                        <a:rPr lang="en-US" dirty="0"/>
                        <a:t>Machine Learning in Honeypot-Based Intrusion Detection</a:t>
                      </a:r>
                    </a:p>
                  </a:txBody>
                  <a:tcPr anchor="ctr"/>
                </a:tc>
                <a:tc>
                  <a:txBody>
                    <a:bodyPr/>
                    <a:lstStyle/>
                    <a:p>
                      <a:pPr algn="ctr"/>
                      <a:r>
                        <a:rPr lang="en-US" dirty="0" err="1"/>
                        <a:t>Dhanabal</a:t>
                      </a:r>
                      <a:r>
                        <a:rPr lang="en-US" dirty="0"/>
                        <a:t> and </a:t>
                      </a:r>
                      <a:r>
                        <a:rPr lang="en-US" dirty="0" err="1"/>
                        <a:t>Shantharajah</a:t>
                      </a:r>
                      <a:endParaRPr lang="en-US" dirty="0"/>
                    </a:p>
                  </a:txBody>
                  <a:tcPr anchor="ctr"/>
                </a:tc>
                <a:tc>
                  <a:txBody>
                    <a:bodyPr/>
                    <a:lstStyle/>
                    <a:p>
                      <a:pPr algn="ctr"/>
                      <a:r>
                        <a:rPr lang="en-US" dirty="0"/>
                        <a:t>2015</a:t>
                      </a:r>
                    </a:p>
                  </a:txBody>
                  <a:tcPr anchor="ctr"/>
                </a:tc>
                <a:tc>
                  <a:txBody>
                    <a:bodyPr/>
                    <a:lstStyle/>
                    <a:p>
                      <a:pPr algn="ctr"/>
                      <a:r>
                        <a:rPr lang="en-US" dirty="0"/>
                        <a:t>Explores how machine learning improves honeypot log analysis and enhances detection accuracy.</a:t>
                      </a:r>
                    </a:p>
                  </a:txBody>
                  <a:tcPr anchor="ctr"/>
                </a:tc>
                <a:extLst>
                  <a:ext uri="{0D108BD9-81ED-4DB2-BD59-A6C34878D82A}">
                    <a16:rowId xmlns:a16="http://schemas.microsoft.com/office/drawing/2014/main" val="423113752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8</a:t>
            </a:fld>
            <a:endParaRPr/>
          </a:p>
        </p:txBody>
      </p:sp>
      <p:sp>
        <p:nvSpPr>
          <p:cNvPr id="118" name="Google Shape;118;p12"/>
          <p:cNvSpPr txBox="1"/>
          <p:nvPr/>
        </p:nvSpPr>
        <p:spPr>
          <a:xfrm>
            <a:off x="499927" y="362241"/>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073763"/>
                </a:solidFill>
                <a:latin typeface="Times New Roman" panose="02020603050405020304" pitchFamily="18" charset="0"/>
                <a:ea typeface="Times New Roman" panose="02020603050405020304" pitchFamily="18" charset="0"/>
                <a:cs typeface="Times New Roman" panose="02020603050405020304" pitchFamily="18" charset="0"/>
              </a:rPr>
              <a:t>I</a:t>
            </a:r>
            <a:r>
              <a:rPr lang="en-US" sz="2800" b="1" i="0" dirty="0">
                <a:solidFill>
                  <a:srgbClr val="073763"/>
                </a:solidFill>
                <a:effectLst/>
                <a:latin typeface="Times New Roman" panose="02020603050405020304" pitchFamily="18" charset="0"/>
                <a:ea typeface="Times New Roman" panose="02020603050405020304" pitchFamily="18" charset="0"/>
                <a:cs typeface="Times New Roman" panose="02020603050405020304" pitchFamily="18" charset="0"/>
              </a:rPr>
              <a:t>mplementation</a:t>
            </a:r>
            <a:endParaRPr sz="2000" b="1"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a:solidFill>
                  <a:srgbClr val="C00000"/>
                </a:solidFill>
                <a:latin typeface="Times New Roman"/>
                <a:ea typeface="Times New Roman"/>
                <a:cs typeface="Times New Roman"/>
                <a:sym typeface="Times New Roman"/>
              </a:rPr>
              <a:t>Department of Computer Science &amp; Engineering, MITSoE, Loni Kalbhor</a:t>
            </a:r>
            <a:endParaRPr sz="1800" b="1" i="1" u="none" strike="noStrike" cap="none">
              <a:solidFill>
                <a:srgbClr val="C00000"/>
              </a:solidFill>
              <a:latin typeface="Times New Roman"/>
              <a:ea typeface="Times New Roman"/>
              <a:cs typeface="Times New Roman"/>
              <a:sym typeface="Times New Roman"/>
            </a:endParaRPr>
          </a:p>
        </p:txBody>
      </p:sp>
      <p:pic>
        <p:nvPicPr>
          <p:cNvPr id="120" name="Google Shape;120;p12"/>
          <p:cNvPicPr preferRelativeResize="0"/>
          <p:nvPr/>
        </p:nvPicPr>
        <p:blipFill rotWithShape="1">
          <a:blip r:embed="rId3">
            <a:alphaModFix/>
          </a:blip>
          <a:srcRect/>
          <a:stretch/>
        </p:blipFill>
        <p:spPr>
          <a:xfrm>
            <a:off x="0" y="5812967"/>
            <a:ext cx="999854" cy="1020451"/>
          </a:xfrm>
          <a:prstGeom prst="rect">
            <a:avLst/>
          </a:prstGeom>
          <a:noFill/>
          <a:ln>
            <a:noFill/>
          </a:ln>
        </p:spPr>
      </p:pic>
      <p:sp>
        <p:nvSpPr>
          <p:cNvPr id="6" name="Rectangle 3">
            <a:extLst>
              <a:ext uri="{FF2B5EF4-FFF2-40B4-BE49-F238E27FC236}">
                <a16:creationId xmlns:a16="http://schemas.microsoft.com/office/drawing/2014/main" id="{2E2605AD-504F-3F6C-9151-F8B5A61ABF11}"/>
              </a:ext>
            </a:extLst>
          </p:cNvPr>
          <p:cNvSpPr>
            <a:spLocks noChangeArrowheads="1"/>
          </p:cNvSpPr>
          <p:nvPr/>
        </p:nvSpPr>
        <p:spPr bwMode="auto">
          <a:xfrm rot="10800000" flipV="1">
            <a:off x="499927" y="986432"/>
            <a:ext cx="8258172"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Install Dependencies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Install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paramiko</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any other required libraries, such as threading, using pip.</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 SSH Keys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an RSA private key for the honeypot server using ssh-keygen.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Create Custom Modules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 or ensure the availability of custom modules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file_read</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fake_uname</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diskfile</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sudo_cmd</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handle fake file system operations, system information, disk usage, and </a:t>
            </a:r>
            <a:r>
              <a:rPr kumimoji="0" lang="en-US" altLang="en-US" sz="16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sudo</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commands.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Set Up the Server</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Configure the honeypot to listen for SSH connections on port 22 with the provided host IP.</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Run the Honeypot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Execute the script to start the honeypot, which will wait for incoming connections and simulate an SSH session.</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the Honeypot</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an SSH client to connect to the honeypot and verify login with valid credentials to interact with the fake system.</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Monitor and Log Activities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Monitor incoming connections and log commands or activities for analysis of potential attacks.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Features</a:t>
            </a:r>
            <a:r>
              <a:rPr kumimoji="0" lang="en-US" altLang="en-US" sz="16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Optionally, improve the honeypot by adding logging, advanced response simulations, and custom alerts for suspicious activity.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a:extLst>
            <a:ext uri="{FF2B5EF4-FFF2-40B4-BE49-F238E27FC236}">
              <a16:creationId xmlns:a16="http://schemas.microsoft.com/office/drawing/2014/main" id="{CD8F27E5-6B1D-C0AA-0312-C67DC84B802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5AD55B2-FE5B-C923-235F-1C55B8B1EDA4}"/>
              </a:ext>
            </a:extLst>
          </p:cNvPr>
          <p:cNvPicPr>
            <a:picLocks noChangeAspect="1"/>
          </p:cNvPicPr>
          <p:nvPr/>
        </p:nvPicPr>
        <p:blipFill>
          <a:blip r:embed="rId3"/>
          <a:stretch>
            <a:fillRect/>
          </a:stretch>
        </p:blipFill>
        <p:spPr>
          <a:xfrm>
            <a:off x="898444" y="661753"/>
            <a:ext cx="6819887" cy="4932982"/>
          </a:xfrm>
          <a:prstGeom prst="rect">
            <a:avLst/>
          </a:prstGeom>
        </p:spPr>
      </p:pic>
      <p:sp>
        <p:nvSpPr>
          <p:cNvPr id="117" name="Google Shape;117;p12">
            <a:extLst>
              <a:ext uri="{FF2B5EF4-FFF2-40B4-BE49-F238E27FC236}">
                <a16:creationId xmlns:a16="http://schemas.microsoft.com/office/drawing/2014/main" id="{02AE4209-40F1-5AB6-5789-D2115E178251}"/>
              </a:ext>
            </a:extLst>
          </p:cNvPr>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9</a:t>
            </a:fld>
            <a:endParaRPr/>
          </a:p>
        </p:txBody>
      </p:sp>
      <p:sp>
        <p:nvSpPr>
          <p:cNvPr id="118" name="Google Shape;118;p12">
            <a:extLst>
              <a:ext uri="{FF2B5EF4-FFF2-40B4-BE49-F238E27FC236}">
                <a16:creationId xmlns:a16="http://schemas.microsoft.com/office/drawing/2014/main" id="{A050A655-C777-E77F-F83E-D49C966A628E}"/>
              </a:ext>
            </a:extLst>
          </p:cNvPr>
          <p:cNvSpPr txBox="1"/>
          <p:nvPr/>
        </p:nvSpPr>
        <p:spPr>
          <a:xfrm>
            <a:off x="499927" y="362241"/>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dirty="0">
                <a:solidFill>
                  <a:srgbClr val="073763"/>
                </a:solidFill>
                <a:latin typeface="Times New Roman" panose="02020603050405020304" pitchFamily="18" charset="0"/>
                <a:cs typeface="Times New Roman" panose="02020603050405020304" pitchFamily="18" charset="0"/>
              </a:rPr>
              <a:t>Working </a:t>
            </a:r>
            <a:r>
              <a:rPr lang="en-US" sz="2800" dirty="0">
                <a:solidFill>
                  <a:srgbClr val="073763"/>
                </a:solidFill>
                <a:latin typeface="Times New Roman" panose="02020603050405020304" pitchFamily="18" charset="0"/>
                <a:cs typeface="Times New Roman" panose="02020603050405020304" pitchFamily="18" charset="0"/>
              </a:rPr>
              <a:t>(Flowchart)</a:t>
            </a:r>
            <a:endParaRPr sz="2000" dirty="0"/>
          </a:p>
        </p:txBody>
      </p:sp>
      <p:sp>
        <p:nvSpPr>
          <p:cNvPr id="119" name="Google Shape;119;p12">
            <a:extLst>
              <a:ext uri="{FF2B5EF4-FFF2-40B4-BE49-F238E27FC236}">
                <a16:creationId xmlns:a16="http://schemas.microsoft.com/office/drawing/2014/main" id="{4A91E893-D5E9-5C97-74A2-ACB2F2368723}"/>
              </a:ext>
            </a:extLst>
          </p:cNvPr>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a:buNone/>
            </a:pPr>
            <a:r>
              <a:rPr lang="en-US" sz="1800" b="1" i="1" u="none" strike="noStrike" cap="none" dirty="0">
                <a:solidFill>
                  <a:srgbClr val="C00000"/>
                </a:solidFill>
                <a:latin typeface="Times New Roman"/>
                <a:ea typeface="Times New Roman"/>
                <a:cs typeface="Times New Roman"/>
                <a:sym typeface="Times New Roman"/>
              </a:rPr>
              <a:t>Department of Computer Science &amp; Engineering, </a:t>
            </a:r>
            <a:r>
              <a:rPr lang="en-US" sz="1800" b="1" i="1" u="none" strike="noStrike" cap="none" dirty="0" err="1">
                <a:solidFill>
                  <a:srgbClr val="C00000"/>
                </a:solidFill>
                <a:latin typeface="Times New Roman"/>
                <a:ea typeface="Times New Roman"/>
                <a:cs typeface="Times New Roman"/>
                <a:sym typeface="Times New Roman"/>
              </a:rPr>
              <a:t>MITSoE</a:t>
            </a:r>
            <a:r>
              <a:rPr lang="en-US" sz="1800" b="1" i="1" u="none" strike="noStrike" cap="none" dirty="0">
                <a:solidFill>
                  <a:srgbClr val="C00000"/>
                </a:solidFill>
                <a:latin typeface="Times New Roman"/>
                <a:ea typeface="Times New Roman"/>
                <a:cs typeface="Times New Roman"/>
                <a:sym typeface="Times New Roman"/>
              </a:rPr>
              <a:t>, Loni </a:t>
            </a:r>
            <a:r>
              <a:rPr lang="en-US" sz="1800" b="1" i="1" u="none" strike="noStrike" cap="none" dirty="0" err="1">
                <a:solidFill>
                  <a:srgbClr val="C00000"/>
                </a:solidFill>
                <a:latin typeface="Times New Roman"/>
                <a:ea typeface="Times New Roman"/>
                <a:cs typeface="Times New Roman"/>
                <a:sym typeface="Times New Roman"/>
              </a:rPr>
              <a:t>Kalbhor</a:t>
            </a:r>
            <a:endParaRPr sz="1800" b="1" i="1" u="none" strike="noStrike" cap="none" dirty="0">
              <a:solidFill>
                <a:srgbClr val="C00000"/>
              </a:solidFill>
              <a:latin typeface="Times New Roman"/>
              <a:ea typeface="Times New Roman"/>
              <a:cs typeface="Times New Roman"/>
              <a:sym typeface="Times New Roman"/>
            </a:endParaRPr>
          </a:p>
        </p:txBody>
      </p:sp>
      <p:pic>
        <p:nvPicPr>
          <p:cNvPr id="120" name="Google Shape;120;p12">
            <a:extLst>
              <a:ext uri="{FF2B5EF4-FFF2-40B4-BE49-F238E27FC236}">
                <a16:creationId xmlns:a16="http://schemas.microsoft.com/office/drawing/2014/main" id="{0A490072-337C-0257-68D2-7E2AD224EEEF}"/>
              </a:ext>
            </a:extLst>
          </p:cNvPr>
          <p:cNvPicPr preferRelativeResize="0"/>
          <p:nvPr/>
        </p:nvPicPr>
        <p:blipFill rotWithShape="1">
          <a:blip r:embed="rId4">
            <a:alphaModFix/>
          </a:blip>
          <a:srcRect/>
          <a:stretch/>
        </p:blipFill>
        <p:spPr>
          <a:xfrm>
            <a:off x="0" y="5812967"/>
            <a:ext cx="999854" cy="1020451"/>
          </a:xfrm>
          <a:prstGeom prst="rect">
            <a:avLst/>
          </a:prstGeom>
          <a:noFill/>
          <a:ln>
            <a:noFill/>
          </a:ln>
        </p:spPr>
      </p:pic>
      <p:sp>
        <p:nvSpPr>
          <p:cNvPr id="2" name="Rectangle 1">
            <a:extLst>
              <a:ext uri="{FF2B5EF4-FFF2-40B4-BE49-F238E27FC236}">
                <a16:creationId xmlns:a16="http://schemas.microsoft.com/office/drawing/2014/main" id="{10EBDFF6-52A7-CD83-6DCD-464F8940DBF3}"/>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2">
            <a:extLst>
              <a:ext uri="{FF2B5EF4-FFF2-40B4-BE49-F238E27FC236}">
                <a16:creationId xmlns:a16="http://schemas.microsoft.com/office/drawing/2014/main" id="{A6846874-5D6E-A56D-F648-7618A5CBB404}"/>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21164496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168</TotalTime>
  <Words>1075</Words>
  <Application>Microsoft Office PowerPoint</Application>
  <PresentationFormat>On-screen Show (4:3)</PresentationFormat>
  <Paragraphs>128</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Poppins</vt:lpstr>
      <vt:lpstr>Arial</vt:lpstr>
      <vt:lpstr>Century Schoolbook</vt:lpstr>
      <vt:lpstr>Calibri</vt:lpstr>
      <vt:lpstr>Office Theme</vt:lpstr>
      <vt:lpstr>"Track and trace : investigating the cyber attacks using honeypot”</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Hp</dc:creator>
  <cp:lastModifiedBy>Akhilesh Palve</cp:lastModifiedBy>
  <cp:revision>5</cp:revision>
  <dcterms:created xsi:type="dcterms:W3CDTF">2018-12-06T11:05:22Z</dcterms:created>
  <dcterms:modified xsi:type="dcterms:W3CDTF">2024-11-22T07:30:41Z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2017-02-01T00:00:00Z</vt:filetime>
  </property>
  <property fmtid="{D5CDD505-2E9C-101B-9397-08002B2CF9AE}" pid="3" name="Creator">
    <vt:lpwstr>Microsoft® Office PowerPoint® 2007</vt:lpwstr>
  </property>
  <property fmtid="{D5CDD505-2E9C-101B-9397-08002B2CF9AE}" pid="4" name="LastSaved">
    <vt:filetime>2018-12-06T00:00:00Z</vt:filetime>
  </property>
</Properties>
</file>