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31"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F96790-3BE7-4982-B174-42A5454065D8}" v="16" dt="2024-06-24T16:31:51.82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4884D4F-C7F6-4FF1-BC33-6B8A2F5CE92E}" type="datetimeFigureOut">
              <a:rPr lang="en-IN" smtClean="0"/>
              <a:pPr/>
              <a:t>24-06-2024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714E9A7-B0C0-4C85-917E-F48A8967558D}" type="slidenum">
              <a:rPr lang="en-IN" smtClean="0"/>
              <a:pPr/>
              <a:t>‹#›</a:t>
            </a:fld>
            <a:endParaRPr lang="en-IN"/>
          </a:p>
        </p:txBody>
      </p:sp>
    </p:spTree>
    <p:extLst>
      <p:ext uri="{BB962C8B-B14F-4D97-AF65-F5344CB8AC3E}">
        <p14:creationId xmlns:p14="http://schemas.microsoft.com/office/powerpoint/2010/main" val="8761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714E9A7-B0C0-4C85-917E-F48A8967558D}" type="slidenum">
              <a:rPr lang="en-IN" smtClean="0"/>
              <a:pPr/>
              <a:t>5</a:t>
            </a:fld>
            <a:endParaRPr lang="en-IN"/>
          </a:p>
        </p:txBody>
      </p:sp>
    </p:spTree>
    <p:extLst>
      <p:ext uri="{BB962C8B-B14F-4D97-AF65-F5344CB8AC3E}">
        <p14:creationId xmlns:p14="http://schemas.microsoft.com/office/powerpoint/2010/main" val="1442861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714E9A7-B0C0-4C85-917E-F48A8967558D}" type="slidenum">
              <a:rPr lang="en-IN" smtClean="0"/>
              <a:pPr/>
              <a:t>6</a:t>
            </a:fld>
            <a:endParaRPr lang="en-IN"/>
          </a:p>
        </p:txBody>
      </p:sp>
    </p:spTree>
    <p:extLst>
      <p:ext uri="{BB962C8B-B14F-4D97-AF65-F5344CB8AC3E}">
        <p14:creationId xmlns:p14="http://schemas.microsoft.com/office/powerpoint/2010/main" val="35899093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D8BD707-D9CF-40AE-B4C6-C98DA3205C09}" type="datetimeFigureOut">
              <a:rPr lang="en-US" smtClean="0"/>
              <a:pPr/>
              <a:t>6/24/2024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860836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908903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pPr/>
              <a:t>6/24/2024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1439696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pPr/>
              <a:t>6/24/2024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98233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D8BD707-D9CF-40AE-B4C6-C98DA3205C09}" type="datetimeFigureOut">
              <a:rPr lang="en-US" smtClean="0"/>
              <a:pPr/>
              <a:t>6/24/2024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1842824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6/24/2024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948038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6/24/2024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939014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598028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D8BD707-D9CF-40AE-B4C6-C98DA3205C09}" type="datetimeFigureOut">
              <a:rPr lang="en-US" smtClean="0"/>
              <a:pPr/>
              <a:t>6/24/2024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0577908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extLst>
      <p:ext uri="{BB962C8B-B14F-4D97-AF65-F5344CB8AC3E}">
        <p14:creationId xmlns:p14="http://schemas.microsoft.com/office/powerpoint/2010/main" val="3010395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533817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pPr/>
              <a:t>6/24/2024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754649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6/24/2024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1145697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6/24/2024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1687105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6/24/2024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147949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6/24/2024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713438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513097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740923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pPr/>
              <a:t>6/24/2024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089672819"/>
      </p:ext>
    </p:extLst>
  </p:cSld>
  <p:clrMap bg1="dk1" tx1="lt1" bg2="dk2" tx2="lt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 id="2147483848" r:id="rId17"/>
    <p:sldLayoutId id="2147483849" r:id="rId18"/>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333420" y="1357298"/>
            <a:ext cx="9929882" cy="4817986"/>
          </a:xfrm>
          <a:prstGeom prst="rect">
            <a:avLst/>
          </a:prstGeom>
        </p:spPr>
        <p:txBody>
          <a:bodyPr vert="horz" wrap="square" lIns="0" tIns="16510" rIns="0" bIns="0" rtlCol="0">
            <a:spAutoFit/>
          </a:bodyPr>
          <a:lstStyle/>
          <a:p>
            <a:pPr marL="3213735" algn="l">
              <a:lnSpc>
                <a:spcPct val="100000"/>
              </a:lnSpc>
              <a:spcBef>
                <a:spcPts val="130"/>
              </a:spcBef>
            </a:pPr>
            <a:r>
              <a:rPr lang="en-US" sz="2400" spc="15" dirty="0">
                <a:solidFill>
                  <a:srgbClr val="7030A0"/>
                </a:solidFill>
              </a:rPr>
              <a:t>PRESENTED BY:</a:t>
            </a:r>
            <a:br>
              <a:rPr lang="en-US" sz="2400" spc="15" dirty="0">
                <a:solidFill>
                  <a:srgbClr val="7030A0"/>
                </a:solidFill>
              </a:rPr>
            </a:br>
            <a:br>
              <a:rPr lang="en-US" sz="2400" spc="15" dirty="0">
                <a:highlight>
                  <a:srgbClr val="000080"/>
                </a:highlight>
              </a:rPr>
            </a:br>
            <a:r>
              <a:rPr lang="en-US" sz="2400" spc="15" dirty="0">
                <a:solidFill>
                  <a:schemeClr val="accent1"/>
                </a:solidFill>
                <a:highlight>
                  <a:srgbClr val="000000"/>
                </a:highlight>
              </a:rPr>
              <a:t>NAME </a:t>
            </a:r>
            <a:r>
              <a:rPr lang="en-US" sz="2400" spc="15" dirty="0">
                <a:solidFill>
                  <a:schemeClr val="tx2">
                    <a:lumMod val="50000"/>
                  </a:schemeClr>
                </a:solidFill>
                <a:highlight>
                  <a:srgbClr val="000000"/>
                </a:highlight>
              </a:rPr>
              <a:t>:</a:t>
            </a:r>
            <a:r>
              <a:rPr lang="en-US" sz="2400" spc="15" dirty="0">
                <a:highlight>
                  <a:srgbClr val="000000"/>
                </a:highlight>
              </a:rPr>
              <a:t>AKHIL KALISETTI</a:t>
            </a:r>
            <a:br>
              <a:rPr lang="en-US" sz="2400" spc="15" dirty="0">
                <a:highlight>
                  <a:srgbClr val="000080"/>
                </a:highlight>
              </a:rPr>
            </a:br>
            <a:br>
              <a:rPr lang="en-US" sz="2400" spc="15" dirty="0">
                <a:highlight>
                  <a:srgbClr val="000080"/>
                </a:highlight>
              </a:rPr>
            </a:br>
            <a:r>
              <a:rPr lang="en-US" sz="2400" spc="15" dirty="0">
                <a:solidFill>
                  <a:schemeClr val="accent1"/>
                </a:solidFill>
                <a:highlight>
                  <a:srgbClr val="000000"/>
                </a:highlight>
              </a:rPr>
              <a:t>COLLEGE</a:t>
            </a:r>
            <a:r>
              <a:rPr lang="en-US" sz="2400" spc="15" dirty="0">
                <a:solidFill>
                  <a:srgbClr val="7030A0"/>
                </a:solidFill>
                <a:highlight>
                  <a:srgbClr val="000000"/>
                </a:highlight>
              </a:rPr>
              <a:t> </a:t>
            </a:r>
            <a:r>
              <a:rPr lang="en-US" sz="2400" spc="15" dirty="0">
                <a:highlight>
                  <a:srgbClr val="000000"/>
                </a:highlight>
              </a:rPr>
              <a:t>: AVANTHI INSTITUTE OF ENGINEERING AND TECHNOLOGY </a:t>
            </a:r>
            <a:br>
              <a:rPr lang="en-US" sz="2400" spc="15" dirty="0">
                <a:highlight>
                  <a:srgbClr val="000080"/>
                </a:highlight>
              </a:rPr>
            </a:br>
            <a:br>
              <a:rPr lang="en-US" sz="2400" spc="15" dirty="0">
                <a:highlight>
                  <a:srgbClr val="000080"/>
                </a:highlight>
              </a:rPr>
            </a:br>
            <a:r>
              <a:rPr lang="en-US" sz="2400" spc="15" dirty="0">
                <a:solidFill>
                  <a:schemeClr val="accent1"/>
                </a:solidFill>
                <a:highlight>
                  <a:srgbClr val="000000"/>
                </a:highlight>
              </a:rPr>
              <a:t>BRANCH </a:t>
            </a:r>
            <a:r>
              <a:rPr lang="en-US" sz="2400" spc="15" dirty="0"/>
              <a:t>:</a:t>
            </a:r>
            <a:r>
              <a:rPr lang="en-US" sz="2400" spc="15" dirty="0">
                <a:solidFill>
                  <a:schemeClr val="tx1">
                    <a:lumMod val="95000"/>
                  </a:schemeClr>
                </a:solidFill>
              </a:rPr>
              <a:t>CSE(ARTIFICIAL INTELLIGENCE AND MACHINE LEARNING </a:t>
            </a:r>
            <a:br>
              <a:rPr lang="en-US" sz="2400" spc="15" dirty="0"/>
            </a:br>
            <a:r>
              <a:rPr lang="en-US" sz="2400" spc="15" dirty="0"/>
              <a:t> </a:t>
            </a:r>
            <a:br>
              <a:rPr lang="en-US" sz="2400" spc="15" dirty="0">
                <a:highlight>
                  <a:srgbClr val="000080"/>
                </a:highlight>
              </a:rPr>
            </a:br>
            <a:br>
              <a:rPr lang="en-US" sz="2400" spc="15" dirty="0">
                <a:highlight>
                  <a:srgbClr val="000080"/>
                </a:highlight>
              </a:rPr>
            </a:br>
            <a:br>
              <a:rPr lang="en-US" sz="2400" spc="15" dirty="0"/>
            </a:br>
            <a:endParaRPr sz="2400"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8" name="object 8"/>
          <p:cNvSpPr txBox="1"/>
          <p:nvPr/>
        </p:nvSpPr>
        <p:spPr>
          <a:xfrm>
            <a:off x="4024298" y="4643446"/>
            <a:ext cx="1968834"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478" y="1704676"/>
            <a:ext cx="2779722" cy="329611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7600" y="1704676"/>
            <a:ext cx="2895600" cy="329611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7588" y="1720230"/>
            <a:ext cx="2953162" cy="33342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LINK</a:t>
            </a:r>
            <a:endParaRPr lang="en-IN" dirty="0"/>
          </a:p>
        </p:txBody>
      </p:sp>
      <p:sp>
        <p:nvSpPr>
          <p:cNvPr id="3" name="TextBox 2"/>
          <p:cNvSpPr txBox="1"/>
          <p:nvPr/>
        </p:nvSpPr>
        <p:spPr>
          <a:xfrm>
            <a:off x="1219200" y="2133601"/>
            <a:ext cx="7010400" cy="461665"/>
          </a:xfrm>
          <a:prstGeom prst="rect">
            <a:avLst/>
          </a:prstGeom>
          <a:noFill/>
        </p:spPr>
        <p:txBody>
          <a:bodyPr wrap="square" rtlCol="0">
            <a:spAutoFit/>
          </a:bodyPr>
          <a:lstStyle/>
          <a:p>
            <a:r>
              <a:rPr lang="en-IN" sz="2400" dirty="0"/>
              <a:t>https://github.com/Akhilkalisetti/akhil.git</a:t>
            </a:r>
          </a:p>
        </p:txBody>
      </p:sp>
    </p:spTree>
    <p:extLst>
      <p:ext uri="{BB962C8B-B14F-4D97-AF65-F5344CB8AC3E}">
        <p14:creationId xmlns:p14="http://schemas.microsoft.com/office/powerpoint/2010/main" val="1511075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228601" y="152400"/>
            <a:ext cx="9305924" cy="4510209"/>
          </a:xfrm>
          <a:prstGeom prst="rect">
            <a:avLst/>
          </a:prstGeom>
        </p:spPr>
        <p:txBody>
          <a:bodyPr vert="horz" wrap="square" lIns="0" tIns="16510" rIns="0" bIns="0" rtlCol="0">
            <a:spAutoFit/>
          </a:bodyPr>
          <a:lstStyle/>
          <a:p>
            <a:pPr marL="12700">
              <a:lnSpc>
                <a:spcPct val="100000"/>
              </a:lnSpc>
              <a:spcBef>
                <a:spcPts val="130"/>
              </a:spcBef>
            </a:pPr>
            <a:r>
              <a:rPr lang="en-US" sz="4000" b="0" spc="5" dirty="0" err="1">
                <a:latin typeface="+mn-lt"/>
                <a:cs typeface="Times New Roman" panose="02020603050405020304" pitchFamily="18" charset="0"/>
              </a:rPr>
              <a:t>KeyLogger&amp;Security</a:t>
            </a:r>
            <a:br>
              <a:rPr lang="en-US" sz="4000" b="0" spc="5" dirty="0">
                <a:latin typeface="+mn-lt"/>
              </a:rPr>
            </a:br>
            <a:br>
              <a:rPr lang="en-US" sz="3600" b="0" spc="5" dirty="0">
                <a:latin typeface="+mn-lt"/>
              </a:rPr>
            </a:br>
            <a:r>
              <a:rPr lang="en-US" sz="1800" b="0" dirty="0" err="1">
                <a:latin typeface="+mn-lt"/>
                <a:cs typeface="Times New Roman" panose="02020603050405020304" pitchFamily="18" charset="0"/>
              </a:rPr>
              <a:t>Keyloggers</a:t>
            </a:r>
            <a:r>
              <a:rPr lang="en-US" sz="1800" b="0" dirty="0">
                <a:latin typeface="+mn-lt"/>
                <a:cs typeface="Times New Roman" panose="02020603050405020304" pitchFamily="18" charset="0"/>
              </a:rPr>
              <a:t> are a type of surveillance software that record every keystroke made on a computer's keyboard. They can be used both for legitimate purposes, like monitoring employee activity, and for malicious purposes, such as stealing passwords and other sensitive information.</a:t>
            </a:r>
            <a:br>
              <a:rPr lang="en-US" sz="1800" b="0" dirty="0">
                <a:latin typeface="+mn-lt"/>
                <a:cs typeface="Times New Roman" panose="02020603050405020304" pitchFamily="18" charset="0"/>
              </a:rPr>
            </a:br>
            <a:br>
              <a:rPr lang="en-US" sz="1800" b="0" dirty="0">
                <a:latin typeface="+mn-lt"/>
                <a:cs typeface="Times New Roman" panose="02020603050405020304" pitchFamily="18" charset="0"/>
              </a:rPr>
            </a:br>
            <a:r>
              <a:rPr lang="en-IN" sz="1800" dirty="0">
                <a:latin typeface="+mn-lt"/>
                <a:cs typeface="Times New Roman" panose="02020603050405020304" pitchFamily="18" charset="0"/>
              </a:rPr>
              <a:t>Hardware </a:t>
            </a:r>
            <a:r>
              <a:rPr lang="en-IN" sz="1800" dirty="0" err="1">
                <a:latin typeface="+mn-lt"/>
                <a:cs typeface="Times New Roman" panose="02020603050405020304" pitchFamily="18" charset="0"/>
              </a:rPr>
              <a:t>Keyloggers</a:t>
            </a:r>
            <a:r>
              <a:rPr lang="en-IN" sz="1800" dirty="0">
                <a:latin typeface="+mn-lt"/>
                <a:cs typeface="Times New Roman" panose="02020603050405020304" pitchFamily="18" charset="0"/>
              </a:rPr>
              <a:t>:</a:t>
            </a:r>
            <a:r>
              <a:rPr lang="en-US" sz="1800" b="0" dirty="0">
                <a:latin typeface="+mn-lt"/>
                <a:cs typeface="Times New Roman" panose="02020603050405020304" pitchFamily="18" charset="0"/>
              </a:rPr>
              <a:t>Physical devices attached to the computer, typically between the keyboard and the computer or within the keyboard itself. They capture keystrokes directly from the hardware.</a:t>
            </a:r>
            <a:br>
              <a:rPr lang="en-US" sz="1800" b="0" dirty="0">
                <a:latin typeface="+mn-lt"/>
                <a:cs typeface="Times New Roman" panose="02020603050405020304" pitchFamily="18" charset="0"/>
              </a:rPr>
            </a:br>
            <a:br>
              <a:rPr lang="en-US" sz="1800" b="0" dirty="0">
                <a:latin typeface="+mn-lt"/>
                <a:cs typeface="Times New Roman" panose="02020603050405020304" pitchFamily="18" charset="0"/>
              </a:rPr>
            </a:br>
            <a:r>
              <a:rPr lang="en-US" sz="1800" b="0" dirty="0">
                <a:latin typeface="+mn-lt"/>
                <a:cs typeface="Times New Roman" panose="02020603050405020304" pitchFamily="18" charset="0"/>
              </a:rPr>
              <a:t> </a:t>
            </a:r>
            <a:r>
              <a:rPr lang="en-IN" sz="1800" dirty="0">
                <a:latin typeface="+mn-lt"/>
                <a:cs typeface="Times New Roman" panose="02020603050405020304" pitchFamily="18" charset="0"/>
              </a:rPr>
              <a:t>Software </a:t>
            </a:r>
            <a:r>
              <a:rPr lang="en-IN" sz="1800" dirty="0" err="1">
                <a:latin typeface="+mn-lt"/>
                <a:cs typeface="Times New Roman" panose="02020603050405020304" pitchFamily="18" charset="0"/>
              </a:rPr>
              <a:t>Keyloggers</a:t>
            </a:r>
            <a:r>
              <a:rPr lang="en-IN" sz="1800" dirty="0">
                <a:latin typeface="+mn-lt"/>
                <a:cs typeface="Times New Roman" panose="02020603050405020304" pitchFamily="18" charset="0"/>
              </a:rPr>
              <a:t>:</a:t>
            </a:r>
            <a:r>
              <a:rPr lang="en-US" sz="1800" b="0" dirty="0">
                <a:latin typeface="+mn-lt"/>
                <a:cs typeface="Times New Roman" panose="02020603050405020304" pitchFamily="18" charset="0"/>
              </a:rPr>
              <a:t>Software </a:t>
            </a:r>
            <a:r>
              <a:rPr lang="en-US" sz="1800" b="0" dirty="0" err="1">
                <a:latin typeface="+mn-lt"/>
                <a:cs typeface="Times New Roman" panose="02020603050405020304" pitchFamily="18" charset="0"/>
              </a:rPr>
              <a:t>Keyloggers</a:t>
            </a:r>
            <a:r>
              <a:rPr lang="en-US" sz="1800" b="0" dirty="0">
                <a:latin typeface="+mn-lt"/>
                <a:cs typeface="Times New Roman" panose="02020603050405020304" pitchFamily="18" charset="0"/>
              </a:rPr>
              <a:t> are malicious programs or applications installed on a computer system that are designed to covertly monitor and log the keystrokes made by users. These logs can include sensitive information such as usernames, passwords, credit card numbers, and personal messages.</a:t>
            </a:r>
            <a:endParaRPr sz="1800" b="0" dirty="0">
              <a:latin typeface="+mn-lt"/>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4" name="TextBox 23"/>
          <p:cNvSpPr txBox="1"/>
          <p:nvPr/>
        </p:nvSpPr>
        <p:spPr>
          <a:xfrm>
            <a:off x="1944038" y="1828800"/>
            <a:ext cx="5066362" cy="3046988"/>
          </a:xfrm>
          <a:prstGeom prst="rect">
            <a:avLst/>
          </a:prstGeom>
          <a:noFill/>
        </p:spPr>
        <p:txBody>
          <a:bodyPr wrap="square" rtlCol="0">
            <a:spAutoFit/>
          </a:bodyPr>
          <a:lstStyle/>
          <a:p>
            <a:pPr marL="342900" indent="-342900">
              <a:buAutoNum type="arabicPeriod"/>
            </a:pPr>
            <a:r>
              <a:rPr lang="en-US" sz="2400" dirty="0">
                <a:cs typeface="Times New Roman" panose="02020603050405020304" charset="0"/>
              </a:rPr>
              <a:t>Problem statement</a:t>
            </a:r>
          </a:p>
          <a:p>
            <a:pPr marL="342900" indent="-342900">
              <a:buAutoNum type="arabicPeriod"/>
            </a:pPr>
            <a:r>
              <a:rPr lang="en-US" sz="2400" dirty="0">
                <a:cs typeface="Times New Roman" panose="02020603050405020304" charset="0"/>
              </a:rPr>
              <a:t>Project overview</a:t>
            </a:r>
          </a:p>
          <a:p>
            <a:pPr marL="342900" indent="-342900">
              <a:buAutoNum type="arabicPeriod"/>
            </a:pPr>
            <a:r>
              <a:rPr lang="en-US" sz="2400" dirty="0">
                <a:cs typeface="Times New Roman" panose="02020603050405020304" charset="0"/>
              </a:rPr>
              <a:t>Who are the end users?</a:t>
            </a:r>
          </a:p>
          <a:p>
            <a:pPr marL="342900" indent="-342900">
              <a:buAutoNum type="arabicPeriod"/>
            </a:pPr>
            <a:r>
              <a:rPr lang="en-US" sz="2400" dirty="0">
                <a:cs typeface="Times New Roman" panose="02020603050405020304" charset="0"/>
              </a:rPr>
              <a:t>Solution and its value proposition</a:t>
            </a:r>
          </a:p>
          <a:p>
            <a:pPr marL="342900" indent="-342900">
              <a:buAutoNum type="arabicPeriod"/>
            </a:pPr>
            <a:r>
              <a:rPr lang="en-US" sz="2400" dirty="0">
                <a:cs typeface="Times New Roman" panose="02020603050405020304" charset="0"/>
              </a:rPr>
              <a:t>The wow in your solution</a:t>
            </a:r>
          </a:p>
          <a:p>
            <a:pPr marL="342900" indent="-342900">
              <a:buAutoNum type="arabicPeriod"/>
            </a:pPr>
            <a:r>
              <a:rPr lang="en-US" sz="2400" dirty="0">
                <a:cs typeface="Times New Roman" panose="02020603050405020304" charset="0"/>
              </a:rPr>
              <a:t>Modelling</a:t>
            </a:r>
          </a:p>
          <a:p>
            <a:pPr marL="342900" indent="-342900">
              <a:buAutoNum type="arabicPeriod"/>
            </a:pPr>
            <a:r>
              <a:rPr lang="en-US" sz="2400" dirty="0">
                <a:cs typeface="Times New Roman" panose="02020603050405020304" charset="0"/>
              </a:rPr>
              <a:t>Results</a:t>
            </a:r>
          </a:p>
          <a:p>
            <a:pPr marL="342900" indent="-342900">
              <a:buAutoNum type="arabicPeriod"/>
            </a:pPr>
            <a:r>
              <a:rPr lang="en-US" sz="2400" dirty="0">
                <a:cs typeface="Times New Roman" panose="02020603050405020304" charset="0"/>
              </a:rPr>
              <a:t>Project Link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1" name="TextBox 10"/>
          <p:cNvSpPr txBox="1"/>
          <p:nvPr/>
        </p:nvSpPr>
        <p:spPr>
          <a:xfrm>
            <a:off x="739775" y="2667000"/>
            <a:ext cx="7394575" cy="400110"/>
          </a:xfrm>
          <a:prstGeom prst="rect">
            <a:avLst/>
          </a:prstGeom>
          <a:noFill/>
        </p:spPr>
        <p:txBody>
          <a:bodyPr wrap="square" rtlCol="0">
            <a:spAutoFit/>
          </a:bodyPr>
          <a:lstStyle/>
          <a:p>
            <a:pPr marL="342900" indent="-342900">
              <a:buFont typeface="Wingdings" panose="05000000000000000000" pitchFamily="2" charset="2"/>
              <a:buChar char="ü"/>
            </a:pPr>
            <a:endParaRPr lang="en-IN" sz="2000" dirty="0"/>
          </a:p>
        </p:txBody>
      </p:sp>
      <p:sp>
        <p:nvSpPr>
          <p:cNvPr id="13" name="TextBox 12"/>
          <p:cNvSpPr txBox="1"/>
          <p:nvPr/>
        </p:nvSpPr>
        <p:spPr>
          <a:xfrm>
            <a:off x="914400" y="1590784"/>
            <a:ext cx="7010400" cy="3693319"/>
          </a:xfrm>
          <a:prstGeom prst="rect">
            <a:avLst/>
          </a:prstGeom>
          <a:noFill/>
        </p:spPr>
        <p:txBody>
          <a:bodyPr wrap="square" rtlCol="0">
            <a:spAutoFit/>
          </a:bodyPr>
          <a:lstStyle/>
          <a:p>
            <a:pPr marL="285750" indent="-285750">
              <a:buFont typeface="Wingdings" panose="05000000000000000000" pitchFamily="2" charset="2"/>
              <a:buChar char="ü"/>
            </a:pPr>
            <a:r>
              <a:rPr lang="en-US" dirty="0"/>
              <a:t>Keyloggers, both hardware and software, pose significant security threats by secretly recording every keystroke made on a computer. </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To develop effective methods for detecting and preventing the installation and operation of malicious software keyloggers on computer systems, thereby protecting sensitive user information and ensuring data integrity and privacy.</a:t>
            </a:r>
          </a:p>
          <a:p>
            <a:pPr marL="285750" indent="-285750">
              <a:buFont typeface="Wingdings" panose="05000000000000000000" pitchFamily="2" charset="2"/>
              <a:buChar char="ü"/>
            </a:pPr>
            <a:r>
              <a:rPr lang="en-US" dirty="0"/>
              <a:t>A keylogger problem statement typically revolves around identifying and addressing issues related to keyloggers, which are malicious programs designed to record keystrokes on a computer or mobile device.</a:t>
            </a:r>
            <a:endParaRPr lang="en-IN" dirty="0"/>
          </a:p>
        </p:txBody>
      </p:sp>
      <p:pic>
        <p:nvPicPr>
          <p:cNvPr id="9" name="Picture 8">
            <a:extLst>
              <a:ext uri="{FF2B5EF4-FFF2-40B4-BE49-F238E27FC236}">
                <a16:creationId xmlns:a16="http://schemas.microsoft.com/office/drawing/2014/main" id="{3182C60D-42AA-9C6B-BFB0-AE983D6367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2184" y="3822789"/>
            <a:ext cx="4333279" cy="2888853"/>
          </a:xfrm>
          <a:prstGeom prst="rect">
            <a:avLst/>
          </a:prstGeom>
          <a:ln>
            <a:noFill/>
          </a:ln>
          <a:effectLst>
            <a:softEdge rad="11250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2" name="TextBox 11"/>
          <p:cNvSpPr txBox="1"/>
          <p:nvPr/>
        </p:nvSpPr>
        <p:spPr>
          <a:xfrm>
            <a:off x="809625" y="1504759"/>
            <a:ext cx="8543925" cy="5355312"/>
          </a:xfrm>
          <a:prstGeom prst="rect">
            <a:avLst/>
          </a:prstGeom>
          <a:noFill/>
        </p:spPr>
        <p:txBody>
          <a:bodyPr wrap="square" rtlCol="0">
            <a:spAutoFit/>
          </a:bodyPr>
          <a:lstStyle/>
          <a:p>
            <a:r>
              <a:rPr lang="en-US" b="1" dirty="0"/>
              <a:t>Objective:</a:t>
            </a:r>
          </a:p>
          <a:p>
            <a:r>
              <a:rPr lang="en-US" dirty="0"/>
              <a:t>The primary objective of this project is to understand the mechanisms of </a:t>
            </a:r>
            <a:r>
              <a:rPr lang="en-US" dirty="0" err="1"/>
              <a:t>keylogging</a:t>
            </a:r>
            <a:r>
              <a:rPr lang="en-US" dirty="0"/>
              <a:t> for educational purposes and develop security measures to prevent, detect, and mitigate such threats. This project will provide a comprehensive understanding of how </a:t>
            </a:r>
            <a:r>
              <a:rPr lang="en-US" dirty="0" err="1"/>
              <a:t>keyloggers</a:t>
            </a:r>
            <a:r>
              <a:rPr lang="en-US" dirty="0"/>
              <a:t> operate, how they can be detected, and the various strategies to secure systems against them.</a:t>
            </a:r>
          </a:p>
          <a:p>
            <a:r>
              <a:rPr lang="en-IN" b="1" dirty="0"/>
              <a:t>Key Components</a:t>
            </a:r>
            <a:r>
              <a:rPr lang="en-IN" dirty="0"/>
              <a:t>:</a:t>
            </a:r>
          </a:p>
          <a:p>
            <a:pPr marL="342900" indent="-342900">
              <a:buFont typeface="+mj-lt"/>
              <a:buAutoNum type="arabicPeriod"/>
            </a:pPr>
            <a:r>
              <a:rPr lang="en-US" b="1" dirty="0"/>
              <a:t>Detection Mechanisms:</a:t>
            </a:r>
            <a:endParaRPr lang="en-US" dirty="0"/>
          </a:p>
          <a:p>
            <a:r>
              <a:rPr lang="en-US" dirty="0"/>
              <a:t>Signature-based Detection: Develop signatures for known </a:t>
            </a:r>
            <a:r>
              <a:rPr lang="en-US" dirty="0" err="1"/>
              <a:t>keyloggers</a:t>
            </a:r>
            <a:r>
              <a:rPr lang="en-US" dirty="0"/>
              <a:t> and use antivirus-like methods to detect them.</a:t>
            </a:r>
          </a:p>
          <a:p>
            <a:r>
              <a:rPr lang="en-US" dirty="0"/>
              <a:t>Behavioral Analysis: Monitor system behaviors that may indicate the presence of a </a:t>
            </a:r>
            <a:r>
              <a:rPr lang="en-US" dirty="0" err="1"/>
              <a:t>keylogger</a:t>
            </a:r>
            <a:r>
              <a:rPr lang="en-US" dirty="0"/>
              <a:t>, such as unusual file access patterns or unexpected network traffic.</a:t>
            </a:r>
          </a:p>
          <a:p>
            <a:r>
              <a:rPr lang="en-US" dirty="0"/>
              <a:t>2. </a:t>
            </a:r>
            <a:r>
              <a:rPr lang="en-US" b="1" dirty="0"/>
              <a:t>Mitigation Techniques:</a:t>
            </a:r>
            <a:endParaRPr lang="en-US" dirty="0"/>
          </a:p>
          <a:p>
            <a:r>
              <a:rPr lang="en-US" dirty="0"/>
              <a:t>Response Plans: Develop plans for responding to the detection of a </a:t>
            </a:r>
            <a:r>
              <a:rPr lang="en-US" dirty="0" err="1"/>
              <a:t>keylogger</a:t>
            </a:r>
            <a:r>
              <a:rPr lang="en-US" dirty="0"/>
              <a:t>, including system isolation, data recovery, and forensic analysis.</a:t>
            </a:r>
          </a:p>
          <a:p>
            <a:r>
              <a:rPr lang="en-US" dirty="0"/>
              <a:t>User Education: Create educational materials to inform users about the dangers of </a:t>
            </a:r>
            <a:r>
              <a:rPr lang="en-US" dirty="0" err="1"/>
              <a:t>keyloggers</a:t>
            </a:r>
            <a:r>
              <a:rPr lang="en-US" dirty="0"/>
              <a:t> and how to avoid them.</a:t>
            </a:r>
          </a:p>
          <a:p>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33400" y="367796"/>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9" name="Rectangle 10"/>
          <p:cNvSpPr>
            <a:spLocks noChangeArrowheads="1"/>
          </p:cNvSpPr>
          <p:nvPr/>
        </p:nvSpPr>
        <p:spPr bwMode="auto">
          <a:xfrm>
            <a:off x="0" y="-323167"/>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0"/>
          <p:cNvSpPr>
            <a:spLocks noChangeArrowheads="1"/>
          </p:cNvSpPr>
          <p:nvPr/>
        </p:nvSpPr>
        <p:spPr bwMode="auto">
          <a:xfrm>
            <a:off x="675829" y="1220318"/>
            <a:ext cx="8768208"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sz="1800" b="1" i="0" u="none" strike="noStrike" cap="none" normalizeH="0" baseline="0" dirty="0">
                <a:ln>
                  <a:noFill/>
                </a:ln>
                <a:solidFill>
                  <a:schemeClr val="tx1"/>
                </a:solidFill>
                <a:effectLst/>
                <a:latin typeface="Arial" panose="020B0604020202020204" pitchFamily="34" charset="0"/>
              </a:rPr>
              <a:t>1.Cybercriminals</a:t>
            </a:r>
            <a:endParaRPr kumimoji="0" 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Tx/>
              <a:buChar char="•"/>
            </a:pPr>
            <a:r>
              <a:rPr kumimoji="0" lang="en-US" sz="1800" b="1" i="0" u="none" strike="noStrike" cap="none" normalizeH="0" baseline="0" dirty="0">
                <a:ln>
                  <a:noFill/>
                </a:ln>
                <a:solidFill>
                  <a:schemeClr val="tx1"/>
                </a:solidFill>
                <a:effectLst/>
                <a:latin typeface="Arial" panose="020B0604020202020204" pitchFamily="34" charset="0"/>
              </a:rPr>
              <a:t>Purpose</a:t>
            </a:r>
            <a:r>
              <a:rPr kumimoji="0" lang="en-US" sz="1800" b="0" i="0" u="none" strike="noStrike" cap="none" normalizeH="0" baseline="0" dirty="0">
                <a:ln>
                  <a:noFill/>
                </a:ln>
                <a:solidFill>
                  <a:schemeClr val="tx1"/>
                </a:solidFill>
                <a:effectLst/>
                <a:latin typeface="Arial" panose="020B0604020202020204" pitchFamily="34" charset="0"/>
              </a:rPr>
              <a:t>: Stealing sensitive information such as passwords, credit card numbers, and personal data.</a:t>
            </a:r>
          </a:p>
          <a:p>
            <a:pPr eaLnBrk="0" fontAlgn="base" hangingPunct="0">
              <a:spcBef>
                <a:spcPct val="0"/>
              </a:spcBef>
              <a:spcAft>
                <a:spcPct val="0"/>
              </a:spcAft>
              <a:buFontTx/>
              <a:buChar char="•"/>
            </a:pPr>
            <a:r>
              <a:rPr lang="en-US" b="1" dirty="0">
                <a:latin typeface="Arial" panose="020B0604020202020204" pitchFamily="34" charset="0"/>
              </a:rPr>
              <a:t> Usage</a:t>
            </a:r>
            <a:r>
              <a:rPr lang="en-US" dirty="0">
                <a:latin typeface="Arial" panose="020B0604020202020204" pitchFamily="34" charset="0"/>
              </a:rPr>
              <a:t>: Deploy </a:t>
            </a:r>
            <a:r>
              <a:rPr lang="en-US" dirty="0" err="1">
                <a:latin typeface="Arial" panose="020B0604020202020204" pitchFamily="34" charset="0"/>
              </a:rPr>
              <a:t>keyloggers</a:t>
            </a:r>
            <a:r>
              <a:rPr lang="en-US" dirty="0">
                <a:latin typeface="Arial" panose="020B0604020202020204" pitchFamily="34" charset="0"/>
              </a:rPr>
              <a:t> as part of phishing attacks, malware, or social engineering schemes.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1800" b="1" i="0" u="none" strike="noStrike" cap="none" normalizeH="0" baseline="0" dirty="0">
                <a:ln>
                  <a:noFill/>
                </a:ln>
                <a:solidFill>
                  <a:schemeClr val="tx1"/>
                </a:solidFill>
                <a:effectLst/>
                <a:latin typeface="Arial" panose="020B0604020202020204" pitchFamily="34" charset="0"/>
              </a:rPr>
              <a:t>2.Employers</a:t>
            </a: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anose="020B0604020202020204" pitchFamily="34" charset="0"/>
              </a:rPr>
              <a:t>Purpose</a:t>
            </a:r>
            <a:r>
              <a:rPr kumimoji="0" lang="en-US" sz="1800" b="0" i="0" u="none" strike="noStrike" cap="none" normalizeH="0" baseline="0" dirty="0">
                <a:ln>
                  <a:noFill/>
                </a:ln>
                <a:solidFill>
                  <a:schemeClr val="tx1"/>
                </a:solidFill>
                <a:effectLst/>
                <a:latin typeface="Arial" panose="020B0604020202020204" pitchFamily="34" charset="0"/>
              </a:rPr>
              <a:t>: Monitoring employee activity for productivity, security, or policy compliance.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anose="020B0604020202020204" pitchFamily="34" charset="0"/>
              </a:rPr>
              <a:t>Usage</a:t>
            </a:r>
            <a:r>
              <a:rPr kumimoji="0" lang="en-US" sz="1800" b="0" i="0" u="none" strike="noStrike" cap="none" normalizeH="0" baseline="0" dirty="0">
                <a:ln>
                  <a:noFill/>
                </a:ln>
                <a:solidFill>
                  <a:schemeClr val="tx1"/>
                </a:solidFill>
                <a:effectLst/>
                <a:latin typeface="Arial" panose="020B0604020202020204" pitchFamily="34" charset="0"/>
              </a:rPr>
              <a:t>: Use </a:t>
            </a:r>
            <a:r>
              <a:rPr kumimoji="0" lang="en-US" sz="1800" b="0" i="0" u="none" strike="noStrike" cap="none" normalizeH="0" baseline="0" dirty="0" err="1">
                <a:ln>
                  <a:noFill/>
                </a:ln>
                <a:solidFill>
                  <a:schemeClr val="tx1"/>
                </a:solidFill>
                <a:effectLst/>
                <a:latin typeface="Arial" panose="020B0604020202020204" pitchFamily="34" charset="0"/>
              </a:rPr>
              <a:t>keyloggers</a:t>
            </a:r>
            <a:r>
              <a:rPr kumimoji="0" lang="en-US" sz="1800" b="0" i="0" u="none" strike="noStrike" cap="none" normalizeH="0" baseline="0" dirty="0">
                <a:ln>
                  <a:noFill/>
                </a:ln>
                <a:solidFill>
                  <a:schemeClr val="tx1"/>
                </a:solidFill>
                <a:effectLst/>
                <a:latin typeface="Arial" panose="020B0604020202020204" pitchFamily="34" charset="0"/>
              </a:rPr>
              <a:t> to track keystrokes on company-owned devices to ensure appropriate use of resources.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a:p>
            <a:r>
              <a:rPr lang="en-US" b="1" dirty="0"/>
              <a:t>3.Law Enforcement Agencies</a:t>
            </a:r>
            <a:endParaRPr lang="en-US" dirty="0"/>
          </a:p>
          <a:p>
            <a:r>
              <a:rPr lang="en-US" b="1" dirty="0"/>
              <a:t>Purpose</a:t>
            </a:r>
            <a:r>
              <a:rPr lang="en-US" dirty="0"/>
              <a:t>: Conducting investigations and gathering evidence.</a:t>
            </a:r>
          </a:p>
          <a:p>
            <a:r>
              <a:rPr lang="en-US" b="1" dirty="0"/>
              <a:t>Usage</a:t>
            </a:r>
            <a:r>
              <a:rPr lang="en-US" dirty="0"/>
              <a:t>: Utilize </a:t>
            </a:r>
            <a:r>
              <a:rPr lang="en-US" dirty="0" err="1"/>
              <a:t>keyloggers</a:t>
            </a:r>
            <a:r>
              <a:rPr lang="en-US" dirty="0"/>
              <a:t> as part of surveillance operations to track criminal activities or gather intelligence.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11" name="TextBox 10"/>
          <p:cNvSpPr txBox="1"/>
          <p:nvPr/>
        </p:nvSpPr>
        <p:spPr>
          <a:xfrm flipH="1">
            <a:off x="3124200" y="1676400"/>
            <a:ext cx="6410324" cy="5355312"/>
          </a:xfrm>
          <a:prstGeom prst="rect">
            <a:avLst/>
          </a:prstGeom>
          <a:noFill/>
        </p:spPr>
        <p:txBody>
          <a:bodyPr wrap="square" rtlCol="0">
            <a:spAutoFit/>
          </a:bodyPr>
          <a:lstStyle/>
          <a:p>
            <a:r>
              <a:rPr lang="en-US" dirty="0"/>
              <a:t>To provide a solution to protect against key loggers effectively, we need to consider a multi-layered approach that encompasses both preventive measures and detection techniques. Here’s a structured solution:</a:t>
            </a:r>
          </a:p>
          <a:p>
            <a:pPr lvl="0" eaLnBrk="0" fontAlgn="base" hangingPunct="0">
              <a:spcBef>
                <a:spcPct val="0"/>
              </a:spcBef>
              <a:spcAft>
                <a:spcPct val="0"/>
              </a:spcAft>
              <a:buFontTx/>
              <a:buChar char="•"/>
            </a:pPr>
            <a:r>
              <a:rPr lang="en-US" b="1" dirty="0">
                <a:latin typeface="Arial" panose="020B0604020202020204" pitchFamily="34" charset="0"/>
              </a:rPr>
              <a:t>Enhanced Security</a:t>
            </a:r>
            <a:r>
              <a:rPr lang="en-US" dirty="0">
                <a:latin typeface="Arial" panose="020B0604020202020204" pitchFamily="34" charset="0"/>
              </a:rPr>
              <a:t>: Provides proactive monitoring and detection of suspicious activities that could compromise security, helping organizations and individuals protect sensitive information.</a:t>
            </a:r>
          </a:p>
          <a:p>
            <a:pPr lvl="0" eaLnBrk="0" fontAlgn="base" hangingPunct="0">
              <a:spcBef>
                <a:spcPct val="0"/>
              </a:spcBef>
              <a:spcAft>
                <a:spcPct val="0"/>
              </a:spcAft>
              <a:buFontTx/>
              <a:buChar char="•"/>
            </a:pPr>
            <a:r>
              <a:rPr lang="en-US" b="1" dirty="0">
                <a:latin typeface="Arial" panose="020B0604020202020204" pitchFamily="34" charset="0"/>
              </a:rPr>
              <a:t>Regulatory Compliance</a:t>
            </a:r>
            <a:r>
              <a:rPr lang="en-US" dirty="0">
                <a:latin typeface="Arial" panose="020B0604020202020204" pitchFamily="34" charset="0"/>
              </a:rPr>
              <a:t>: Helps organizations comply with industry regulations and standards by ensuring proper monitoring and logging of user activities.</a:t>
            </a:r>
          </a:p>
          <a:p>
            <a:pPr lvl="0" eaLnBrk="0" fontAlgn="base" hangingPunct="0">
              <a:spcBef>
                <a:spcPct val="0"/>
              </a:spcBef>
              <a:spcAft>
                <a:spcPct val="0"/>
              </a:spcAft>
              <a:buFontTx/>
              <a:buChar char="•"/>
            </a:pPr>
            <a:r>
              <a:rPr lang="en-US" b="1" dirty="0">
                <a:latin typeface="Arial" panose="020B0604020202020204" pitchFamily="34" charset="0"/>
              </a:rPr>
              <a:t>Early Threat Detection</a:t>
            </a:r>
            <a:r>
              <a:rPr lang="en-US" dirty="0">
                <a:latin typeface="Arial" panose="020B0604020202020204" pitchFamily="34" charset="0"/>
              </a:rPr>
              <a:t>: Enables early detection of insider threats, cyber attacks, or abnormal behavior through detailed analysis of keystroke patterns and user activities.</a:t>
            </a:r>
          </a:p>
          <a:p>
            <a:pPr lvl="0" eaLnBrk="0" fontAlgn="base" hangingPunct="0">
              <a:spcBef>
                <a:spcPct val="0"/>
              </a:spcBef>
              <a:spcAft>
                <a:spcPct val="0"/>
              </a:spcAft>
              <a:buFontTx/>
              <a:buChar char="•"/>
            </a:pPr>
            <a:r>
              <a:rPr lang="en-US" b="1" dirty="0">
                <a:latin typeface="Arial" panose="020B0604020202020204" pitchFamily="34" charset="0"/>
              </a:rPr>
              <a:t>Customization and Control</a:t>
            </a:r>
            <a:r>
              <a:rPr lang="en-US" dirty="0">
                <a:latin typeface="Arial" panose="020B0604020202020204" pitchFamily="34" charset="0"/>
              </a:rPr>
              <a:t>: Offers customizable settings and controls for tailoring monitoring levels according to specific needs and preferences, ensuring flexibility and effectiveness.</a:t>
            </a:r>
          </a:p>
          <a:p>
            <a:endParaRPr lang="en-IN" dirty="0"/>
          </a:p>
        </p:txBody>
      </p:sp>
      <p:pic>
        <p:nvPicPr>
          <p:cNvPr id="8" name="Picture 7">
            <a:extLst>
              <a:ext uri="{FF2B5EF4-FFF2-40B4-BE49-F238E27FC236}">
                <a16:creationId xmlns:a16="http://schemas.microsoft.com/office/drawing/2014/main" id="{C81644A7-433B-33DE-CADC-FAF7941347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336" y="1433195"/>
            <a:ext cx="3004864" cy="5034279"/>
          </a:xfrm>
          <a:prstGeom prst="rect">
            <a:avLst/>
          </a:prstGeom>
          <a:ln>
            <a:noFill/>
          </a:ln>
          <a:effectLst>
            <a:softEdge rad="11250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11" name="TextBox 10"/>
          <p:cNvSpPr txBox="1"/>
          <p:nvPr/>
        </p:nvSpPr>
        <p:spPr>
          <a:xfrm>
            <a:off x="2489454" y="1644375"/>
            <a:ext cx="7045071" cy="5078313"/>
          </a:xfrm>
          <a:prstGeom prst="rect">
            <a:avLst/>
          </a:prstGeom>
          <a:noFill/>
        </p:spPr>
        <p:txBody>
          <a:bodyPr wrap="square" rtlCol="0">
            <a:spAutoFit/>
          </a:bodyPr>
          <a:lstStyle/>
          <a:p>
            <a:r>
              <a:rPr lang="en-US" b="1" dirty="0"/>
              <a:t>1. Behavioral Analysis and Anomaly Detection:</a:t>
            </a:r>
          </a:p>
          <a:p>
            <a:r>
              <a:rPr lang="en-US" b="1" dirty="0"/>
              <a:t>AI-Based Behavioral Monitoring</a:t>
            </a:r>
            <a:r>
              <a:rPr lang="en-US" dirty="0"/>
              <a:t>: Utilize AI algorithms to analyze user behavior and identify deviations that could indicate key logger activities. AI can learn normal patterns of keystrokes and detect anomalies in real-time, triggering alerts or preventive actions.</a:t>
            </a:r>
          </a:p>
          <a:p>
            <a:r>
              <a:rPr lang="en-US" b="1" dirty="0"/>
              <a:t>Pattern Recognition</a:t>
            </a:r>
            <a:r>
              <a:rPr lang="en-US" dirty="0"/>
              <a:t>: Train AI models to recognize typical keystroke patterns and distinguish them from suspicious or malicious patterns associated with key loggers. This helps in early detection and proactive mitigation.</a:t>
            </a:r>
          </a:p>
          <a:p>
            <a:r>
              <a:rPr lang="en-US" b="1" dirty="0"/>
              <a:t>2.Machine Learning for Adaptive Protection:</a:t>
            </a:r>
          </a:p>
          <a:p>
            <a:r>
              <a:rPr lang="en-US" b="1" dirty="0"/>
              <a:t>Continuous Learning</a:t>
            </a:r>
            <a:r>
              <a:rPr lang="en-US" dirty="0"/>
              <a:t>: Implement machine learning models that continuously learn from new data to improve detection capabilities against evolving key logger techniques. This adaptive approach enhances the solution's effectiveness over time.</a:t>
            </a:r>
          </a:p>
          <a:p>
            <a:r>
              <a:rPr lang="en-US" dirty="0"/>
              <a:t> </a:t>
            </a:r>
          </a:p>
          <a:p>
            <a:endParaRPr lang="en-US" dirty="0"/>
          </a:p>
        </p:txBody>
      </p:sp>
      <p:sp>
        <p:nvSpPr>
          <p:cNvPr id="4" name="Rectangle 1">
            <a:extLst>
              <a:ext uri="{FF2B5EF4-FFF2-40B4-BE49-F238E27FC236}">
                <a16:creationId xmlns:a16="http://schemas.microsoft.com/office/drawing/2014/main" id="{4C8377F8-2F86-B190-0792-BA4392BF1FE4}"/>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p:cNvSpPr txBox="1"/>
          <p:nvPr/>
        </p:nvSpPr>
        <p:spPr>
          <a:xfrm>
            <a:off x="837359" y="1070673"/>
            <a:ext cx="8342155" cy="5355312"/>
          </a:xfrm>
          <a:prstGeom prst="rect">
            <a:avLst/>
          </a:prstGeom>
          <a:noFill/>
        </p:spPr>
        <p:txBody>
          <a:bodyPr wrap="square" rtlCol="0">
            <a:spAutoFit/>
          </a:bodyPr>
          <a:lstStyle/>
          <a:p>
            <a:r>
              <a:rPr lang="en-US" dirty="0"/>
              <a:t>Modeling key loggers involves understanding their behavior, characteristics, and methods of operation in order to detect and mitigate their impact effectively. Here's how key loggers can be modeled:</a:t>
            </a:r>
          </a:p>
          <a:p>
            <a:endParaRPr lang="en-US" dirty="0"/>
          </a:p>
          <a:p>
            <a:r>
              <a:rPr lang="en-US" b="1" dirty="0"/>
              <a:t>1. Classification Based on Functionality:</a:t>
            </a:r>
          </a:p>
          <a:p>
            <a:r>
              <a:rPr lang="en-US" b="1" dirty="0"/>
              <a:t>Hardware vs. Software Key Loggers</a:t>
            </a:r>
            <a:r>
              <a:rPr lang="en-US" dirty="0"/>
              <a:t>: Differentiate between key loggers that are implemented as physical devices (hardware key loggers) and those that are software-based (software key loggers).</a:t>
            </a:r>
          </a:p>
          <a:p>
            <a:r>
              <a:rPr lang="en-US" b="1" dirty="0"/>
              <a:t>Functionality</a:t>
            </a:r>
            <a:r>
              <a:rPr lang="en-US" dirty="0"/>
              <a:t>: Classify key loggers based on their primary function, such as logging keystrokes, capturing screenshots, recording clipboard contents, or intercepting data from input devices.</a:t>
            </a:r>
          </a:p>
          <a:p>
            <a:r>
              <a:rPr lang="en-US" b="1" dirty="0"/>
              <a:t>2. Detection Methods and Evasion Techniques:</a:t>
            </a:r>
          </a:p>
          <a:p>
            <a:r>
              <a:rPr lang="en-US" b="1" dirty="0"/>
              <a:t>Signature-Based Detection</a:t>
            </a:r>
            <a:r>
              <a:rPr lang="en-US" dirty="0"/>
              <a:t>: Identify key loggers based on known patterns or signatures derived from their code or behavior. Signature-based detection relies on databases of known key logger definitions.</a:t>
            </a:r>
          </a:p>
          <a:p>
            <a:r>
              <a:rPr lang="en-US" b="1" dirty="0"/>
              <a:t>Behavioral Analysis</a:t>
            </a:r>
            <a:r>
              <a:rPr lang="en-US" dirty="0"/>
              <a:t>: Analyze the behavior of applications and processes to detect deviations indicative of key logging activities. This includes monitoring for unusual file access, network traffic, or system registry changes.</a:t>
            </a:r>
          </a:p>
          <a:p>
            <a:endParaRPr lang="en-US" dirty="0"/>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176</TotalTime>
  <Words>1022</Words>
  <Application>Microsoft Office PowerPoint</Application>
  <PresentationFormat>Widescreen</PresentationFormat>
  <Paragraphs>78</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Times New Roman</vt:lpstr>
      <vt:lpstr>Trebuchet MS</vt:lpstr>
      <vt:lpstr>Wingdings</vt:lpstr>
      <vt:lpstr>Vapor Trail</vt:lpstr>
      <vt:lpstr>PRESENTED BY:  NAME :AKHIL KALISETTI  COLLEGE : AVANTHI INSTITUTE OF ENGINEERING AND TECHNOLOGY   BRANCH :CSE(ARTIFICIAL INTELLIGENCE AND MACHINE LEARNING      </vt:lpstr>
      <vt:lpstr>KeyLogger&amp;Security  Keyloggers are a type of surveillance software that record every keystroke made on a computer's keyboard. They can be used both for legitimate purposes, like monitoring employee activity, and for malicious purposes, such as stealing passwords and other sensitive information.  Hardware Keyloggers:Physical devices attached to the computer, typically between the keyboard and the computer or within the keyboard itself. They capture keystrokes directly from the hardware.   Software Keyloggers:Software Keyloggers are malicious programs or applications installed on a computer system that are designed to covertly monitor and log the keystrokes made by users. These logs can include sensitive information such as usernames, passwords, credit card numbers, and personal messages.</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SHAIK SADIYA</dc:title>
  <dc:creator>sk. Sadiya</dc:creator>
  <cp:lastModifiedBy>akhilkalisetti116@outlook.com</cp:lastModifiedBy>
  <cp:revision>16</cp:revision>
  <dcterms:created xsi:type="dcterms:W3CDTF">2024-06-03T05:48:59Z</dcterms:created>
  <dcterms:modified xsi:type="dcterms:W3CDTF">2024-06-24T16:40:48Z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