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Sales Performance Analysis of Walmart Stores Using Advanced MySQL Techniques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Uncovering actionable insights through data analysis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/>
              <a:t> Task 4 - Detecting Anomalies in Sales Transactions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sz="5600">
                <a:sym typeface="+mn-ea"/>
              </a:rPr>
              <a:t>Sql query </a:t>
            </a:r>
            <a:endParaRPr lang="en-US" sz="5600">
              <a:sym typeface="+mn-ea"/>
            </a:endParaRPr>
          </a:p>
          <a:p>
            <a:pPr marL="0" indent="0">
              <a:buNone/>
            </a:pPr>
            <a:r>
              <a:rPr lang="en-US" altLang="en-US" sz="3000"/>
              <a:t>WITH ProductStats AS (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SELECT Product_line, round(AVG(Total),2) AS AvgSales FROM walmart_sales GROUP BY Product_line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)SELECT w.Invoice_ID, w.Product_line, w.Total, ps.AvgSales,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CASE 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    WHEN w.Total &gt; ps.AvgSales * 1.5 THEN 'High Anomaly' 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    WHEN w.Total &lt; ps.AvgSales * 0.5 THEN 'Low Anomaly' 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    ELSE 'Normal'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END AS AnomalyStatus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FROM walmart_sales w JOIN ProductStats ps ON w.Product_line = ps.Product_line;</a:t>
            </a:r>
            <a:endParaRPr lang="en-US" altLang="en-US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096115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/>
              <a:t> Task 5 - Most Popular Payment Method by City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sz="4665"/>
              <a:t>Sql query</a:t>
            </a:r>
            <a:endParaRPr lang="en-US" sz="4665"/>
          </a:p>
          <a:p>
            <a:pPr marL="0" indent="0">
              <a:buNone/>
            </a:pPr>
            <a:r>
              <a:rPr lang="en-US" altLang="en-US" sz="3000"/>
              <a:t>WITH PaymentStats AS (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SELECT City, Payment, COUNT(*) AS PaymentCount FROM walmart_sales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GROUP BY City, Payment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),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MostPopularPayment AS (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SELECT City, Payment, PaymentCount,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    RANK() OVER (PARTITION BY City ORDER BY PaymentCount DESC) AS Rank1 FROM PaymentStats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)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SELECT City, Payment AS MostPopularPaymentMethod, PaymentCount AS TransactionCount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FROM MostPopularPayment WHERE Rank1 = 1;</a:t>
            </a:r>
            <a:endParaRPr lang="en-US" altLang="en-US" sz="3000"/>
          </a:p>
          <a:p>
            <a:pPr marL="0" indent="0">
              <a:buNone/>
            </a:pPr>
            <a:endParaRPr lang="en-US" altLang="en-US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Task 6 - Monthly Sales Distribution by Gender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Sql query</a:t>
            </a:r>
            <a:endParaRPr lang="en-US"/>
          </a:p>
          <a:p>
            <a:pPr marL="0" indent="0">
              <a:buNone/>
            </a:pPr>
            <a:r>
              <a:rPr lang="en-US" altLang="en-US" sz="2000"/>
              <a:t>WITH MonthlySalesByGender AS (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SELECT DATE_FORMAT(STR_TO_DATE(Date1, '%d-%m-%Y'), '%Y-%m') AS Month, 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    Gender,round(SUM(Total),2) AS TotalSales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FROM walmart_sales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GROUP BY Month, Gender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SELECT Month, Gender, TotalSales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FROM MonthlySalesByGender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ORDER BY Month, Gender;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76200"/>
            <a:ext cx="11955780" cy="6609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Task 7 - Best Product Line by Customer Type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sz="5600"/>
              <a:t>Sql query</a:t>
            </a:r>
            <a:endParaRPr lang="en-US" sz="5600"/>
          </a:p>
          <a:p>
            <a:pPr marL="0" indent="0">
              <a:buNone/>
            </a:pPr>
            <a:r>
              <a:rPr lang="en-US" altLang="en-US" sz="3000"/>
              <a:t>WITH ProductLineSales AS (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SELECT Customer_type, Product_line, round(SUM(Total),2) AS TotalSales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FROM walmart_sales GROUP BY Customer_type, Product_line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),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BestProductLine AS (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SELECT Customer_type, Product_line, TotalSales,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    RANK() OVER (PARTITION BY Customer_type ORDER BY TotalSales DESC) AS Rank1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    FROM ProductLineSales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)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SELECT Customer_type, Product_line AS BestProductLine, TotalSales AS SalesAmount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FROM BestProductLine WHERE Rank1 = 1;</a:t>
            </a:r>
            <a:endParaRPr lang="en-US" altLang="en-US"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" y="109220"/>
            <a:ext cx="11955780" cy="65963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Task 8 - Identifying Repeat Customers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5000"/>
          </a:bodyPr>
          <a:p>
            <a:r>
              <a:rPr lang="en-US" sz="11200"/>
              <a:t>Sql query</a:t>
            </a:r>
            <a:endParaRPr lang="en-US" sz="11200"/>
          </a:p>
          <a:p>
            <a:pPr marL="0" indent="0">
              <a:buNone/>
            </a:pPr>
            <a:r>
              <a:rPr lang="en-US" altLang="en-US" sz="4500"/>
              <a:t>WITH CustomerTransactions AS (</a:t>
            </a:r>
            <a:endParaRPr lang="en-US" altLang="en-US" sz="4500"/>
          </a:p>
          <a:p>
            <a:pPr marL="0" indent="0">
              <a:buNone/>
            </a:pPr>
            <a:r>
              <a:rPr lang="en-US" altLang="en-US" sz="4500"/>
              <a:t>    SELECT Customer_ID, STR_TO_DATE(Date1, '%d-%m-%Y') AS TransactionDate FROM walmart_sales</a:t>
            </a:r>
            <a:endParaRPr lang="en-US" altLang="en-US" sz="4500"/>
          </a:p>
          <a:p>
            <a:pPr marL="0" indent="0">
              <a:buNone/>
            </a:pPr>
            <a:r>
              <a:rPr lang="en-US" altLang="en-US" sz="4500"/>
              <a:t>), RepeatCustomers AS (</a:t>
            </a:r>
            <a:endParaRPr lang="en-US" altLang="en-US" sz="4500"/>
          </a:p>
          <a:p>
            <a:pPr marL="0" indent="0">
              <a:buNone/>
            </a:pPr>
            <a:r>
              <a:rPr lang="en-US" altLang="en-US" sz="4500"/>
              <a:t>    SELECT c1.Customer_ID, COUNT(*) AS RepeatCount FROM CustomerTransactions c1</a:t>
            </a:r>
            <a:endParaRPr lang="en-US" altLang="en-US" sz="4500"/>
          </a:p>
          <a:p>
            <a:pPr marL="0" indent="0">
              <a:buNone/>
            </a:pPr>
            <a:r>
              <a:rPr lang="en-US" altLang="en-US" sz="4500"/>
              <a:t>    JOIN CustomerTransactions c2</a:t>
            </a:r>
            <a:endParaRPr lang="en-US" altLang="en-US" sz="4500"/>
          </a:p>
          <a:p>
            <a:pPr marL="0" indent="0">
              <a:buNone/>
            </a:pPr>
            <a:r>
              <a:rPr lang="en-US" altLang="en-US" sz="4500"/>
              <a:t>    ON c1.Customer_ID = c2.Customer_ID  AND c1.TransactionDate &lt; c2.TransactionDate </a:t>
            </a:r>
            <a:endParaRPr lang="en-US" altLang="en-US" sz="4500"/>
          </a:p>
          <a:p>
            <a:pPr marL="0" indent="0">
              <a:buNone/>
            </a:pPr>
            <a:r>
              <a:rPr lang="en-US" altLang="en-US" sz="4500"/>
              <a:t>       AND DATEDIFF(c2.TransactionDate, c1.TransactionDate) &lt;= 30 -- Check if within 30 days</a:t>
            </a:r>
            <a:endParaRPr lang="en-US" altLang="en-US" sz="4500"/>
          </a:p>
          <a:p>
            <a:pPr marL="0" indent="0">
              <a:buNone/>
            </a:pPr>
            <a:r>
              <a:rPr lang="en-US" altLang="en-US" sz="4500"/>
              <a:t>    GROUP BY c1.Customer_ID )</a:t>
            </a:r>
            <a:endParaRPr lang="en-US" altLang="en-US" sz="4500"/>
          </a:p>
          <a:p>
            <a:pPr marL="0" indent="0">
              <a:buNone/>
            </a:pPr>
            <a:r>
              <a:rPr lang="en-US" altLang="en-US" sz="4500"/>
              <a:t>SELECT Customer_ID, RepeatCount FROM RepeatCustomers WHERE RepeatCount &gt; 0 ORDER BY RepeatCount DESC;</a:t>
            </a:r>
            <a:endParaRPr lang="en-US" altLang="en-US" sz="4500"/>
          </a:p>
          <a:p>
            <a:pPr marL="0" indent="0">
              <a:buNone/>
            </a:pPr>
            <a:endParaRPr lang="en-US" sz="4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8415"/>
            <a:ext cx="11729720" cy="6716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Project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/>
            <a:r>
              <a:rPr lang="en-US" altLang="en-US"/>
              <a:t>Business Problem</a:t>
            </a:r>
            <a:endParaRPr lang="en-US" altLang="en-US"/>
          </a:p>
          <a:p>
            <a:pPr lvl="1"/>
            <a:r>
              <a:rPr lang="en-US" altLang="en-US"/>
              <a:t>Analyzing sales performance, customer behavior, and product trends</a:t>
            </a:r>
            <a:endParaRPr lang="en-US" altLang="en-US"/>
          </a:p>
          <a:p>
            <a:pPr lvl="1"/>
            <a:r>
              <a:rPr lang="en-US" altLang="en-US"/>
              <a:t>Optimizing sales strategies with data-driven insights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/>
              <a:t>Task 9 - Finding Top 5 Customers by Sales Volume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Sql query</a:t>
            </a:r>
            <a:endParaRPr lang="en-US"/>
          </a:p>
          <a:p>
            <a:pPr marL="0" indent="0">
              <a:buNone/>
            </a:pPr>
            <a:r>
              <a:rPr lang="en-US" altLang="en-US" sz="1800"/>
              <a:t>SELECT Customer_ID, round(SUM(Total),2) AS TotalSales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FROM walmart_sales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GROUP BY Customer_ID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ORDER BY TotalSales DESC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LIMIT 5;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" y="0"/>
            <a:ext cx="1214501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/>
              <a:t>Task 10 - Analyzing Sales Trends by Day of the Week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Sql query</a:t>
            </a:r>
            <a:endParaRPr lang="en-US"/>
          </a:p>
          <a:p>
            <a:pPr marL="0" indent="0">
              <a:buNone/>
            </a:pPr>
            <a:r>
              <a:rPr lang="en-US" altLang="en-US" sz="1800"/>
              <a:t>SELECT 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DAYNAME(STR_TO_DATE(Date1, '%d-%m-%Y')) AS DayOfWeek,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round(SUM(Total),2) AS TotalSales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FROM walmart_sales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GROUP BY DayOfWeek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ORDER BY TotalSales DESC;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0"/>
            <a:ext cx="11934190" cy="6742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 Thank You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 SQL Techniques Used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Advanced MySQL techniques</a:t>
            </a:r>
            <a:endParaRPr lang="en-US" altLang="en-US"/>
          </a:p>
          <a:p>
            <a:pPr lvl="1"/>
            <a:r>
              <a:rPr lang="en-US" altLang="en-US"/>
              <a:t>CTEs (Common Table Expressions)</a:t>
            </a:r>
            <a:endParaRPr lang="en-US" altLang="en-US"/>
          </a:p>
          <a:p>
            <a:pPr lvl="1"/>
            <a:r>
              <a:rPr lang="en-US" altLang="en-US"/>
              <a:t>Window functions (RANK, PARTITION BY)</a:t>
            </a:r>
            <a:endParaRPr lang="en-US" altLang="en-US"/>
          </a:p>
          <a:p>
            <a:pPr lvl="1"/>
            <a:r>
              <a:rPr lang="en-US" altLang="en-US"/>
              <a:t>Aggregation, Filtering, and Sorting</a:t>
            </a:r>
            <a:endParaRPr lang="en-US" altLang="en-US"/>
          </a:p>
          <a:p>
            <a:pPr marL="0" lv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/>
              <a:t>Task 1 - Identifying the Top Branch by Sales Growth Rate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lvl="0">
              <a:buFont typeface="Arial" panose="020B0604020202020204" pitchFamily="34" charset="0"/>
              <a:buChar char="•"/>
            </a:pPr>
            <a:r>
              <a:rPr lang="en-US" altLang="en-US" sz="4000"/>
              <a:t>Sql query</a:t>
            </a:r>
            <a:endParaRPr lang="en-US" altLang="en-US" sz="400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en-US" sz="2570"/>
              <a:t>WITH MonthlySales AS (SELECT Branch,</a:t>
            </a: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en-US" sz="2570"/>
              <a:t>        DATE_FORMAT(STR_TO_DATE(Date1, '%d-%m-%Y'), '%Y-%m') AS Month, </a:t>
            </a: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en-US" sz="2570"/>
              <a:t>        SUM(Total) AS MonthlyTotal FROM walmart_sales GROUP BY Branch, Month</a:t>
            </a: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en-US" sz="2570"/>
              <a:t>),GrowthRateTable AS (SELECT Branch,</a:t>
            </a: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en-US" sz="2570"/>
              <a:t>        ROUND((MAX(MonthlyTotal) - MIN(MonthlyTotal)) / MIN(MonthlyTotal) * 100, 1) AS GrowthRate </a:t>
            </a: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en-US" sz="2570"/>
              <a:t>    FROM MonthlySales GROUP BY Branch)</a:t>
            </a: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en-US" sz="2570"/>
              <a:t>SELECT Branch, GrowthRate FROM GrowthRateTable</a:t>
            </a: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en-US" sz="2570"/>
              <a:t>ORDER BY GrowthRate DESC</a:t>
            </a: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en-US" sz="2570"/>
              <a:t>LIMIT 1;</a:t>
            </a: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en-US" sz="2570"/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en-US" sz="257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-3175"/>
            <a:ext cx="11896090" cy="679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/>
              <a:t>Task 2 -Finding the Most Profitable Product Line for Each Branch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en-US" sz="11200"/>
              <a:t>Sql query  </a:t>
            </a:r>
            <a:endParaRPr lang="en-US" sz="11200"/>
          </a:p>
          <a:p>
            <a:pPr marL="0" indent="0">
              <a:buNone/>
            </a:pPr>
            <a:r>
              <a:rPr lang="en-US" altLang="en-US" sz="7200"/>
              <a:t>WITH ProductLineProfit AS ( SELECT Branch, Product_line,</a:t>
            </a:r>
            <a:endParaRPr lang="en-US" altLang="en-US" sz="7200"/>
          </a:p>
          <a:p>
            <a:pPr marL="0" indent="0">
              <a:buNone/>
            </a:pPr>
            <a:r>
              <a:rPr lang="en-US" altLang="en-US" sz="7200"/>
              <a:t>	round(sum(total - COGS),2) AS Profit -- Calculate profit for each product line</a:t>
            </a:r>
            <a:endParaRPr lang="en-US" altLang="en-US" sz="7200"/>
          </a:p>
          <a:p>
            <a:pPr marL="0" indent="0">
              <a:buNone/>
            </a:pPr>
            <a:r>
              <a:rPr lang="en-US" altLang="en-US" sz="7200"/>
              <a:t>    FROM walmart_sales GROUP BY Branch, Product_line)</a:t>
            </a:r>
            <a:endParaRPr lang="en-US" altLang="en-US" sz="7200"/>
          </a:p>
          <a:p>
            <a:pPr marL="0" indent="0">
              <a:buNone/>
            </a:pPr>
            <a:r>
              <a:rPr lang="en-US" altLang="en-US" sz="7200"/>
              <a:t>SELECT Branch, Product_Line, Profit FROM ProductLineProfit</a:t>
            </a:r>
            <a:endParaRPr lang="en-US" altLang="en-US" sz="7200"/>
          </a:p>
          <a:p>
            <a:pPr marL="0" indent="0">
              <a:buNone/>
            </a:pPr>
            <a:r>
              <a:rPr lang="en-US" altLang="en-US" sz="7200"/>
              <a:t>WHERE (Branch, Profit) IN (SELECT </a:t>
            </a:r>
            <a:endParaRPr lang="en-US" altLang="en-US" sz="7200"/>
          </a:p>
          <a:p>
            <a:pPr marL="0" indent="0">
              <a:buNone/>
            </a:pPr>
            <a:r>
              <a:rPr lang="en-US" altLang="en-US" sz="7200"/>
              <a:t>        Branch,  MAX(Profit) AS MaxProfit</a:t>
            </a:r>
            <a:endParaRPr lang="en-US" altLang="en-US" sz="7200"/>
          </a:p>
          <a:p>
            <a:pPr marL="0" indent="0">
              <a:buNone/>
            </a:pPr>
            <a:r>
              <a:rPr lang="en-US" altLang="en-US" sz="7200"/>
              <a:t>    FROM ProductLineProfit</a:t>
            </a:r>
            <a:endParaRPr lang="en-US" altLang="en-US" sz="7200"/>
          </a:p>
          <a:p>
            <a:pPr marL="0" indent="0">
              <a:buNone/>
            </a:pPr>
            <a:r>
              <a:rPr lang="en-US" altLang="en-US" sz="7200"/>
              <a:t>    GROUP BY Branch)</a:t>
            </a:r>
            <a:endParaRPr lang="en-US" altLang="en-US" sz="7200"/>
          </a:p>
          <a:p>
            <a:pPr marL="0" indent="0">
              <a:buNone/>
            </a:pPr>
            <a:r>
              <a:rPr lang="en-US" altLang="en-US" sz="7200"/>
              <a:t>ORDER BY Branch;</a:t>
            </a:r>
            <a:endParaRPr lang="en-US" altLang="en-US"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0"/>
            <a:ext cx="11998325" cy="6737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/>
              <a:t> Task 3 - Analyzing Customer Segmentation Based on Spending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sz="5600">
                <a:sym typeface="+mn-ea"/>
              </a:rPr>
              <a:t>Sql query </a:t>
            </a:r>
            <a:endParaRPr lang="en-US" sz="56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WITH CustomerSpending AS ( SELECT Customer_ID, round(SUM(Total),2) AS TotalSpending</a:t>
            </a:r>
            <a:endParaRPr lang="en-US" altLang="en-US" sz="30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    FROM walmart_sales GROUP BY Customer_ID</a:t>
            </a:r>
            <a:endParaRPr lang="en-US" altLang="en-US" sz="30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)</a:t>
            </a:r>
            <a:endParaRPr lang="en-US" altLang="en-US" sz="30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SELECT Customer_ID, TotalSpending,</a:t>
            </a:r>
            <a:endParaRPr lang="en-US" altLang="en-US" sz="30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    CASE </a:t>
            </a:r>
            <a:endParaRPr lang="en-US" altLang="en-US" sz="30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        WHEN TotalSpending &lt; 20556 THEN 'Low Spender'  </a:t>
            </a:r>
            <a:endParaRPr lang="en-US" altLang="en-US" sz="30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        WHEN TotalSpending BETWEEN 20556 AND 23456 THEN 'Medium Spender' </a:t>
            </a:r>
            <a:endParaRPr lang="en-US" altLang="en-US" sz="30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        ELSE 'High Spender' </a:t>
            </a:r>
            <a:endParaRPr lang="en-US" altLang="en-US" sz="30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    END AS SpendingCategory</a:t>
            </a:r>
            <a:endParaRPr lang="en-US" altLang="en-US" sz="3000">
              <a:sym typeface="+mn-ea"/>
            </a:endParaRPr>
          </a:p>
          <a:p>
            <a:pPr marL="0" indent="0">
              <a:buNone/>
            </a:pPr>
            <a:r>
              <a:rPr lang="en-US" altLang="en-US" sz="3000">
                <a:sym typeface="+mn-ea"/>
              </a:rPr>
              <a:t>FROM CustomerSpending;</a:t>
            </a:r>
            <a:endParaRPr lang="en-US" altLang="en-US" sz="30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0"/>
            <a:ext cx="1194435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4633</Words>
  <Application>WPS Presentation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Sales Performance Analysis of Walmart Stores Using Advanced MySQL Techniques</vt:lpstr>
      <vt:lpstr>Project Overview</vt:lpstr>
      <vt:lpstr> SQL Techniques Used</vt:lpstr>
      <vt:lpstr>Task 1 - Identifying the Top Branch by Sales Growth Rate</vt:lpstr>
      <vt:lpstr>PowerPoint 演示文稿</vt:lpstr>
      <vt:lpstr>Task 2 -Finding the Most Profitable Product Line for Each Branch</vt:lpstr>
      <vt:lpstr>PowerPoint 演示文稿</vt:lpstr>
      <vt:lpstr> Task 3 - Analyzing Customer Segmentation Based on Spending</vt:lpstr>
      <vt:lpstr>PowerPoint 演示文稿</vt:lpstr>
      <vt:lpstr> Task 4 - Detecting Anomalies in Sales Transactions</vt:lpstr>
      <vt:lpstr>PowerPoint 演示文稿</vt:lpstr>
      <vt:lpstr> Task 5 - Most Popular Payment Method by City</vt:lpstr>
      <vt:lpstr>PowerPoint 演示文稿</vt:lpstr>
      <vt:lpstr>Task 6 - Monthly Sales Distribution by Gender</vt:lpstr>
      <vt:lpstr>PowerPoint 演示文稿</vt:lpstr>
      <vt:lpstr>Task 7 - Best Product Line by Customer Type</vt:lpstr>
      <vt:lpstr>PowerPoint 演示文稿</vt:lpstr>
      <vt:lpstr>Task 8 - Identifying Repeat Customers</vt:lpstr>
      <vt:lpstr>PowerPoint 演示文稿</vt:lpstr>
      <vt:lpstr>Task 9 - Finding Top 5 Customers by Sales Volume</vt:lpstr>
      <vt:lpstr>PowerPoint 演示文稿</vt:lpstr>
      <vt:lpstr>Task 10 - Analyzing Sales Trends by Day of the Week</vt:lpstr>
      <vt:lpstr>PowerPoint 演示文稿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of Walmart Stores Using Advanced MySQL Techniques</dc:title>
  <dc:creator>akhil</dc:creator>
  <cp:lastModifiedBy>Akhil k Sajeev</cp:lastModifiedBy>
  <cp:revision>13</cp:revision>
  <dcterms:created xsi:type="dcterms:W3CDTF">2025-01-17T11:17:00Z</dcterms:created>
  <dcterms:modified xsi:type="dcterms:W3CDTF">2025-01-21T07:04:54Z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C4345A1059BF44E4A5E2629FD8857F82_11</vt:lpwstr>
  </property>
  <property fmtid="{D5CDD505-2E9C-101B-9397-08002B2CF9AE}" pid="3" name="KSOProductBuildVer">
    <vt:lpwstr>1033-12.2.0.19805</vt:lpwstr>
  </property>
</Properties>
</file>