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75" r:id="rId5"/>
    <p:sldId id="259" r:id="rId6"/>
    <p:sldId id="261" r:id="rId7"/>
    <p:sldId id="274" r:id="rId8"/>
    <p:sldId id="276" r:id="rId9"/>
    <p:sldId id="266" r:id="rId10"/>
    <p:sldId id="277" r:id="rId11"/>
    <p:sldId id="278" r:id="rId12"/>
    <p:sldId id="273" r:id="rId13"/>
  </p:sldIdLst>
  <p:sldSz cx="9144000" cy="5143500" type="screen16x9"/>
  <p:notesSz cx="9144000" cy="5143500"/>
  <p:embeddedFontLst>
    <p:embeddedFont>
      <p:font typeface="Alegreya" panose="020B0604020202020204" charset="0"/>
      <p:regular r:id="rId15"/>
    </p:embeddedFon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embeddedFont>
    <p:embeddedFont>
      <p:font typeface="Source Sans Pro" panose="020B0503030403020204" pitchFamily="34" charset="0"/>
      <p:regular r:id="rId23"/>
      <p:bold r:id="rId24"/>
      <p:italic r:id="rId25"/>
      <p:boldItalic r:id="rId26"/>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41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p>
        </p:txBody>
      </p:sp>
      <p:sp>
        <p:nvSpPr>
          <p:cNvPr id="3" name="Subtitle 2"/>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b="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p:cNvSpPr>
            <a:spLocks noGrp="1"/>
          </p:cNvSpPr>
          <p:nvPr>
            <p:ph type="title"/>
          </p:nvPr>
        </p:nvSpPr>
        <p:spPr/>
        <p:txBody>
          <a:bodyPr rtlCol="0"/>
          <a:lstStyle>
            <a:lvl1pPr lvl="0"/>
          </a:lstStyle>
          <a:p>
            <a:r>
              <a:rPr lang="en-US" dirty="0"/>
              <a:t>Click to edit Master title style</a:t>
            </a:r>
          </a:p>
        </p:txBody>
      </p:sp>
      <p:sp>
        <p:nvSpPr>
          <p:cNvPr id="6" name="Picture Placeholder 2"/>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p>
        </p:txBody>
      </p:sp>
      <p:sp>
        <p:nvSpPr>
          <p:cNvPr id="7" name="Content Placeholder 2"/>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p>
        </p:txBody>
      </p:sp>
      <p:sp>
        <p:nvSpPr>
          <p:cNvPr id="9" name="Content Placeholder 2"/>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p>
        </p:txBody>
      </p:sp>
      <p:sp>
        <p:nvSpPr>
          <p:cNvPr id="11" name="Content Placeholder 2"/>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p:cNvSpPr>
            <a:spLocks noGrp="1"/>
          </p:cNvSpPr>
          <p:nvPr>
            <p:ph type="sldNum" sz="quarter" idx="12"/>
          </p:nvPr>
        </p:nvSpPr>
        <p:spPr/>
        <p:txBody>
          <a:bodyPr rtlCol="0"/>
          <a:lstStyle/>
          <a:p>
            <a:r>
              <a:rPr lang="en-US" dirty="0"/>
              <a:t>&lt;#&gt;</a:t>
            </a:r>
          </a:p>
        </p:txBody>
      </p:sp>
      <p:sp>
        <p:nvSpPr>
          <p:cNvPr id="13" name="Footer Placeholder 3"/>
          <p:cNvSpPr>
            <a:spLocks noGrp="1"/>
          </p:cNvSpPr>
          <p:nvPr>
            <p:ph type="ftr" sz="quarter" idx="11"/>
          </p:nvPr>
        </p:nvSpPr>
        <p:spPr/>
        <p:txBody>
          <a:bodyPr rtlCol="0"/>
          <a:lstStyle/>
          <a:p>
            <a:r>
              <a:rPr lang="en-US" dirty="0"/>
              <a:t>Footer</a:t>
            </a:r>
          </a:p>
        </p:txBody>
      </p:sp>
      <p:sp>
        <p:nvSpPr>
          <p:cNvPr id="14"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Picture Placeholder 2"/>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4" name="Picture Placeholder 2"/>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5" name="Picture Placeholder 2"/>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6" name="Picture Placeholder 2"/>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7" name="Slide Number Placeholder 4"/>
          <p:cNvSpPr>
            <a:spLocks noGrp="1"/>
          </p:cNvSpPr>
          <p:nvPr>
            <p:ph type="sldNum" sz="quarter" idx="12"/>
          </p:nvPr>
        </p:nvSpPr>
        <p:spPr/>
        <p:txBody>
          <a:bodyPr rtlCol="0"/>
          <a:lstStyle/>
          <a:p>
            <a:r>
              <a:rPr lang="en-US" dirty="0"/>
              <a:t>&lt;#&gt;</a:t>
            </a:r>
          </a:p>
        </p:txBody>
      </p:sp>
      <p:sp>
        <p:nvSpPr>
          <p:cNvPr id="8" name="Footer Placeholder 3"/>
          <p:cNvSpPr>
            <a:spLocks noGrp="1"/>
          </p:cNvSpPr>
          <p:nvPr>
            <p:ph type="ftr" sz="quarter" idx="11"/>
          </p:nvPr>
        </p:nvSpPr>
        <p:spPr/>
        <p:txBody>
          <a:bodyPr rtlCol="0"/>
          <a:lstStyle/>
          <a:p>
            <a:r>
              <a:rPr lang="en-US" dirty="0"/>
              <a:t>Footer</a:t>
            </a:r>
          </a:p>
        </p:txBody>
      </p:sp>
      <p:sp>
        <p:nvSpPr>
          <p:cNvPr id="9"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p:cNvSpPr>
            <a:spLocks noGrp="1"/>
          </p:cNvSpPr>
          <p:nvPr>
            <p:ph type="sldNum" sz="quarter" idx="12"/>
          </p:nvPr>
        </p:nvSpPr>
        <p:spPr/>
        <p:txBody>
          <a:bodyPr rtlCol="0"/>
          <a:lstStyle/>
          <a:p>
            <a:r>
              <a:rPr lang="en-US" dirty="0"/>
              <a:t>&lt;#&gt;</a:t>
            </a:r>
          </a:p>
        </p:txBody>
      </p:sp>
      <p:sp>
        <p:nvSpPr>
          <p:cNvPr id="5" name="Footer Placeholder 3"/>
          <p:cNvSpPr>
            <a:spLocks noGrp="1"/>
          </p:cNvSpPr>
          <p:nvPr>
            <p:ph type="ftr" sz="quarter" idx="11"/>
          </p:nvPr>
        </p:nvSpPr>
        <p:spPr/>
        <p:txBody>
          <a:bodyPr rtlCol="0"/>
          <a:lstStyle/>
          <a:p>
            <a:r>
              <a:rPr lang="en-US" dirty="0"/>
              <a:t>Footer</a:t>
            </a:r>
          </a:p>
        </p:txBody>
      </p:sp>
      <p:sp>
        <p:nvSpPr>
          <p:cNvPr id="6"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b="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3" name="Title 1"/>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a:xfrm>
            <a:off x="762000"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2"/>
          </p:nvPr>
        </p:nvSpPr>
        <p:spPr>
          <a:xfrm>
            <a:off x="4752975"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2"/>
          </p:nvPr>
        </p:nvSpPr>
        <p:spPr/>
        <p:txBody>
          <a:bodyPr rtlCol="0"/>
          <a:lstStyle/>
          <a:p>
            <a:r>
              <a:rPr lang="en-US" dirty="0"/>
              <a:t>&lt;#&gt;</a:t>
            </a:r>
          </a:p>
        </p:txBody>
      </p:sp>
      <p:sp>
        <p:nvSpPr>
          <p:cNvPr id="6" name="Footer Placeholder 5"/>
          <p:cNvSpPr>
            <a:spLocks noGrp="1"/>
          </p:cNvSpPr>
          <p:nvPr>
            <p:ph type="ftr" sz="quarter" idx="11"/>
          </p:nvPr>
        </p:nvSpPr>
        <p:spPr/>
        <p:txBody>
          <a:bodyPr rtlCol="0"/>
          <a:lstStyle/>
          <a:p>
            <a:r>
              <a:rPr lang="en-US" dirty="0"/>
              <a:t>Footer</a:t>
            </a:r>
          </a:p>
        </p:txBody>
      </p:sp>
      <p:sp>
        <p:nvSpPr>
          <p:cNvPr id="7" name="Date Placeholder 4"/>
          <p:cNvSpPr>
            <a:spLocks noGrp="1"/>
          </p:cNvSpPr>
          <p:nvPr>
            <p:ph type="dt" sz="half" idx="10"/>
          </p:nvPr>
        </p:nvSpPr>
        <p:spPr/>
        <p:txBody>
          <a:bodyPr rtlCo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p:cNvSpPr>
            <a:spLocks noGrp="1"/>
          </p:cNvSpPr>
          <p:nvPr>
            <p:ph idx="2"/>
          </p:nvPr>
        </p:nvSpPr>
        <p:spPr>
          <a:xfrm>
            <a:off x="762000"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idx="3"/>
          </p:nvPr>
        </p:nvSpPr>
        <p:spPr/>
        <p:txBody>
          <a:bodyPr rtlCol="0"/>
          <a:lstStyle>
            <a:lvl1pPr lvl="0"/>
          </a:lstStyle>
          <a:p>
            <a:r>
              <a:rPr lang="en-US" dirty="0"/>
              <a:t>Click to edit Master title style</a:t>
            </a:r>
          </a:p>
        </p:txBody>
      </p:sp>
      <p:sp>
        <p:nvSpPr>
          <p:cNvPr id="6" name="Content Placeholder 2"/>
          <p:cNvSpPr>
            <a:spLocks noGrp="1"/>
          </p:cNvSpPr>
          <p:nvPr>
            <p:ph idx="4"/>
          </p:nvPr>
        </p:nvSpPr>
        <p:spPr>
          <a:xfrm>
            <a:off x="4751443"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p:txBody>
          <a:bodyPr rtlCol="0"/>
          <a:lstStyle/>
          <a:p>
            <a:r>
              <a:rPr lang="en-US" dirty="0"/>
              <a:t>Date</a:t>
            </a:r>
          </a:p>
        </p:txBody>
      </p:sp>
      <p:sp>
        <p:nvSpPr>
          <p:cNvPr id="8" name="Footer Placeholder 5"/>
          <p:cNvSpPr>
            <a:spLocks noGrp="1"/>
          </p:cNvSpPr>
          <p:nvPr>
            <p:ph type="ftr" sz="quarter" idx="11"/>
          </p:nvPr>
        </p:nvSpPr>
        <p:spPr/>
        <p:txBody>
          <a:bodyPr rtlCol="0"/>
          <a:lstStyle/>
          <a:p>
            <a:r>
              <a:rPr lang="en-US" dirty="0"/>
              <a:t>Footer</a:t>
            </a:r>
          </a:p>
        </p:txBody>
      </p:sp>
      <p:sp>
        <p:nvSpPr>
          <p:cNvPr id="9" name="Slide Number Placeholder 6"/>
          <p:cNvSpPr>
            <a:spLocks noGrp="1"/>
          </p:cNvSpPr>
          <p:nvPr>
            <p:ph type="sldNum" sz="quarter" idx="12"/>
          </p:nvPr>
        </p:nvSpPr>
        <p:spPr/>
        <p:txBody>
          <a:bodyPr rtlCol="0"/>
          <a:lstStyle/>
          <a:p>
            <a:r>
              <a:rPr lang="en-US" dirty="0"/>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p>
        </p:txBody>
      </p:sp>
      <p:sp>
        <p:nvSpPr>
          <p:cNvPr id="3" name="Slide Number Placeholder 3"/>
          <p:cNvSpPr>
            <a:spLocks noGrp="1"/>
          </p:cNvSpPr>
          <p:nvPr>
            <p:ph type="sldNum" sz="quarter" idx="12"/>
          </p:nvPr>
        </p:nvSpPr>
        <p:spPr/>
        <p:txBody>
          <a:bodyPr rtlCol="0"/>
          <a:lstStyle/>
          <a:p>
            <a:r>
              <a:rPr lang="en-US" dirty="0"/>
              <a:t>&lt;#&gt;</a:t>
            </a:r>
          </a:p>
        </p:txBody>
      </p:sp>
      <p:sp>
        <p:nvSpPr>
          <p:cNvPr id="4" name="Footer Placeholder 2"/>
          <p:cNvSpPr>
            <a:spLocks noGrp="1"/>
          </p:cNvSpPr>
          <p:nvPr>
            <p:ph type="ftr" sz="quarter" idx="11"/>
          </p:nvPr>
        </p:nvSpPr>
        <p:spPr/>
        <p:txBody>
          <a:bodyPr rtlCol="0"/>
          <a:lstStyle/>
          <a:p>
            <a:r>
              <a:rPr lang="en-US" dirty="0"/>
              <a:t>Footer</a:t>
            </a:r>
          </a:p>
        </p:txBody>
      </p:sp>
      <p:sp>
        <p:nvSpPr>
          <p:cNvPr id="5"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p>
            <a:r>
              <a:rPr lang="en-US" dirty="0"/>
              <a:t>&lt;#&gt;</a:t>
            </a:r>
          </a:p>
        </p:txBody>
      </p:sp>
      <p:sp>
        <p:nvSpPr>
          <p:cNvPr id="3" name="Footer Placeholder 2"/>
          <p:cNvSpPr>
            <a:spLocks noGrp="1"/>
          </p:cNvSpPr>
          <p:nvPr>
            <p:ph type="ftr" sz="quarter" idx="11"/>
          </p:nvPr>
        </p:nvSpPr>
        <p:spPr/>
        <p:txBody>
          <a:bodyPr rtlCol="0"/>
          <a:lstStyle/>
          <a:p>
            <a:r>
              <a:rPr lang="en-US" dirty="0"/>
              <a:t>Footer</a:t>
            </a:r>
          </a:p>
        </p:txBody>
      </p:sp>
      <p:sp>
        <p:nvSpPr>
          <p:cNvPr id="4"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4" name="Content Placeholder 2"/>
          <p:cNvSpPr>
            <a:spLocks noGrp="1"/>
          </p:cNvSpPr>
          <p:nvPr>
            <p:ph idx="2"/>
          </p:nvPr>
        </p:nvSpPr>
        <p:spPr>
          <a:xfrm>
            <a:off x="3776758" y="1447800"/>
            <a:ext cx="4605242"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2"/>
          </p:nvPr>
        </p:nvSpPr>
        <p:spPr/>
        <p:txBody>
          <a:bodyPr rtlCol="0"/>
          <a:lstStyle/>
          <a:p>
            <a:r>
              <a:rPr lang="en-US" dirty="0"/>
              <a:t>&lt;#&gt;</a:t>
            </a:r>
          </a:p>
        </p:txBody>
      </p:sp>
      <p:sp>
        <p:nvSpPr>
          <p:cNvPr id="6" name="Footer Placeholder 2"/>
          <p:cNvSpPr>
            <a:spLocks noGrp="1"/>
          </p:cNvSpPr>
          <p:nvPr>
            <p:ph type="ftr" sz="quarter" idx="11"/>
          </p:nvPr>
        </p:nvSpPr>
        <p:spPr/>
        <p:txBody>
          <a:bodyPr rtlCol="0"/>
          <a:lstStyle/>
          <a:p>
            <a:r>
              <a:rPr lang="en-US" dirty="0"/>
              <a:t>Footer</a:t>
            </a:r>
          </a:p>
        </p:txBody>
      </p:sp>
      <p:sp>
        <p:nvSpPr>
          <p:cNvPr id="7"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p:cNvSpPr>
            <a:spLocks noGrp="1"/>
          </p:cNvSpPr>
          <p:nvPr>
            <p:ph type="title"/>
          </p:nvPr>
        </p:nvSpPr>
        <p:spPr/>
        <p:txBody>
          <a:bodyPr rtlCol="0"/>
          <a:lstStyle>
            <a:lvl1pPr lvl="0"/>
          </a:lstStyle>
          <a:p>
            <a:r>
              <a:rPr lang="en-US" dirty="0"/>
              <a:t>Click to edit Master title style</a:t>
            </a:r>
          </a:p>
        </p:txBody>
      </p:sp>
      <p:sp>
        <p:nvSpPr>
          <p:cNvPr id="4"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5" name="Picture Placeholder 2"/>
          <p:cNvSpPr>
            <a:spLocks noGrp="1"/>
          </p:cNvSpPr>
          <p:nvPr>
            <p:ph type="pic" idx="2"/>
          </p:nvPr>
        </p:nvSpPr>
        <p:spPr>
          <a:xfrm>
            <a:off x="3775220" y="1492944"/>
            <a:ext cx="4543283" cy="2925962"/>
          </a:xfrm>
          <a:solidFill>
            <a:schemeClr val="bg1">
              <a:lumMod val="95000"/>
            </a:schemeClr>
          </a:solidFill>
          <a:ln w="38100">
            <a:noFill/>
            <a:miter lim="800000"/>
          </a:ln>
        </p:spPr>
        <p:txBody>
          <a:bodyPr rtlCol="0"/>
          <a:lstStyle/>
          <a:p>
            <a:r>
              <a:rPr lang="en-US" dirty="0"/>
              <a:t>Click icon to add picture</a:t>
            </a:r>
          </a:p>
        </p:txBody>
      </p:sp>
      <p:sp>
        <p:nvSpPr>
          <p:cNvPr id="6" name="Slide Number Placeholder 4"/>
          <p:cNvSpPr>
            <a:spLocks noGrp="1"/>
          </p:cNvSpPr>
          <p:nvPr>
            <p:ph type="sldNum" sz="quarter" idx="12"/>
          </p:nvPr>
        </p:nvSpPr>
        <p:spPr/>
        <p:txBody>
          <a:bodyPr rtlCol="0"/>
          <a:lstStyle/>
          <a:p>
            <a:r>
              <a:rPr lang="en-US" dirty="0"/>
              <a:t>&lt;#&gt;</a:t>
            </a:r>
          </a:p>
        </p:txBody>
      </p:sp>
      <p:sp>
        <p:nvSpPr>
          <p:cNvPr id="7" name="Footer Placeholder 3"/>
          <p:cNvSpPr>
            <a:spLocks noGrp="1"/>
          </p:cNvSpPr>
          <p:nvPr>
            <p:ph type="ftr" sz="quarter" idx="11"/>
          </p:nvPr>
        </p:nvSpPr>
        <p:spPr/>
        <p:txBody>
          <a:bodyPr rtlCol="0"/>
          <a:lstStyle/>
          <a:p>
            <a:r>
              <a:rPr lang="en-US" dirty="0"/>
              <a:t>Footer</a:t>
            </a:r>
          </a:p>
        </p:txBody>
      </p:sp>
      <p:sp>
        <p:nvSpPr>
          <p:cNvPr id="8"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3"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4"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5"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6"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7"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8"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9"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10"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11" name="Title Placeholder 1"/>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p>
        </p:txBody>
      </p:sp>
      <p:sp>
        <p:nvSpPr>
          <p:cNvPr id="12" name="Text Placeholder 2"/>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4" name="Footer Placeholder 4"/>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15" name="Date Placeholder 3"/>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panose="020B0604020202020204"/>
        <a:buChar char="•"/>
        <a:defRPr lang="en-US" sz="1600" b="0" i="0" dirty="0">
          <a:solidFill>
            <a:schemeClr val="tx1"/>
          </a:solidFill>
          <a:latin typeface="+mn-lt"/>
        </a:defRPr>
      </a:lvl1pPr>
      <a:lvl2pPr marL="742950" lvl="1" indent="-285750" algn="l" rtl="0">
        <a:spcBef>
          <a:spcPts val="300"/>
        </a:spcBef>
        <a:buClr>
          <a:schemeClr val="tx1">
            <a:lumMod val="50000"/>
            <a:lumOff val="50000"/>
          </a:schemeClr>
        </a:buClr>
        <a:buFont typeface="Arial" panose="020B0604020202020204"/>
        <a:buChar char="-"/>
        <a:defRPr lang="en-US" sz="14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panose="020B0604020202020204"/>
        <a:buChar char="-"/>
        <a:defRPr lang="en-US" sz="12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panose="020B0604020202020204"/>
        <a:buChar char="-"/>
        <a:defRPr lang="en-US" sz="10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panose="020B0604020202020204"/>
        <a:buChar char="-"/>
        <a:defRPr lang="en-US" sz="900" b="0" i="0" dirty="0">
          <a:solidFill>
            <a:schemeClr val="bg1">
              <a:lumMod val="50000"/>
            </a:schemeClr>
          </a:solidFill>
          <a:latin typeface="+mn-lt"/>
        </a:defRPr>
      </a:lvl5pPr>
      <a:lvl6pPr marL="2514600" lvl="5" indent="-228600" algn="l" rtl="0">
        <a:spcBef>
          <a:spcPct val="20000"/>
        </a:spcBef>
        <a:buFont typeface="Arial" panose="020B0604020202020204"/>
        <a:buChar char="-"/>
        <a:defRPr lang="en-US" sz="900" b="0" i="0" dirty="0">
          <a:solidFill>
            <a:schemeClr val="bg1">
              <a:lumMod val="50000"/>
            </a:schemeClr>
          </a:solidFill>
          <a:latin typeface="+mn-lt"/>
        </a:defRPr>
      </a:lvl6pPr>
      <a:lvl7pPr marL="2971800" lvl="6" indent="-228600" algn="l" rtl="0">
        <a:spcBef>
          <a:spcPct val="20000"/>
        </a:spcBef>
        <a:buFont typeface="Arial" panose="020B0604020202020204"/>
        <a:buChar char="-"/>
        <a:defRPr lang="en-US" sz="900" b="0" i="0" dirty="0">
          <a:solidFill>
            <a:schemeClr val="bg1">
              <a:lumMod val="50000"/>
            </a:schemeClr>
          </a:solidFill>
          <a:latin typeface="+mn-lt"/>
        </a:defRPr>
      </a:lvl7pPr>
      <a:lvl8pPr marL="3429000" lvl="7" indent="-228600" algn="l" rtl="0">
        <a:spcBef>
          <a:spcPct val="20000"/>
        </a:spcBef>
        <a:buFont typeface="Arial" panose="020B0604020202020204"/>
        <a:buChar char="-"/>
        <a:defRPr lang="en-US" sz="900" b="0" i="0" dirty="0">
          <a:solidFill>
            <a:schemeClr val="bg1">
              <a:lumMod val="50000"/>
            </a:schemeClr>
          </a:solidFill>
          <a:latin typeface="+mn-lt"/>
        </a:defRPr>
      </a:lvl8pPr>
      <a:lvl9pPr marL="3886200" lvl="8" indent="-228600" algn="l" rtl="0">
        <a:spcBef>
          <a:spcPct val="20000"/>
        </a:spcBef>
        <a:buFont typeface="Arial" panose="020B0604020202020204"/>
        <a:buChar char="-"/>
        <a:defRPr lang="en-US" sz="9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645" y="372046"/>
            <a:ext cx="6436178" cy="776702"/>
          </a:xfrm>
        </p:spPr>
        <p:txBody>
          <a:bodyPr rtlCol="0"/>
          <a:lstStyle/>
          <a:p>
            <a:r>
              <a:rPr lang="en-US" sz="2000" dirty="0">
                <a:solidFill>
                  <a:srgbClr val="002060"/>
                </a:solidFill>
              </a:rPr>
              <a:t>MAHATMA GANDHI INSTITUTE OF TECHNOLOGY</a:t>
            </a:r>
            <a:r>
              <a:rPr lang="en-US" sz="2800" dirty="0">
                <a:solidFill>
                  <a:srgbClr val="002060"/>
                </a:solidFill>
              </a:rPr>
              <a:t> </a:t>
            </a:r>
            <a:r>
              <a:rPr lang="en-US" sz="1400" dirty="0">
                <a:solidFill>
                  <a:schemeClr val="tx1"/>
                </a:solidFill>
              </a:rPr>
              <a:t>DEPARTMENT OF COMPUTER SCIENCE ENGINEERING</a:t>
            </a:r>
          </a:p>
        </p:txBody>
      </p:sp>
      <p:sp>
        <p:nvSpPr>
          <p:cNvPr id="3" name="Subtitle 2"/>
          <p:cNvSpPr>
            <a:spLocks noGrp="1"/>
          </p:cNvSpPr>
          <p:nvPr>
            <p:ph type="subTitle" idx="1"/>
          </p:nvPr>
        </p:nvSpPr>
        <p:spPr>
          <a:xfrm>
            <a:off x="1353912" y="1650901"/>
            <a:ext cx="6433909" cy="1220847"/>
          </a:xfrm>
        </p:spPr>
        <p:txBody>
          <a:bodyPr rtlCol="0"/>
          <a:lstStyle/>
          <a:p>
            <a:r>
              <a:rPr lang="en-US" sz="1800" dirty="0">
                <a:solidFill>
                  <a:schemeClr val="tx2"/>
                </a:solidFill>
                <a:latin typeface="Alegreya" panose="00000500000000000000"/>
              </a:rPr>
              <a:t>MAJOR PROJECT   II</a:t>
            </a:r>
            <a:endParaRPr lang="en-US" sz="1800" b="0" dirty="0">
              <a:solidFill>
                <a:schemeClr val="tx2"/>
              </a:solidFill>
              <a:latin typeface="Alegreya" panose="00000500000000000000"/>
            </a:endParaRPr>
          </a:p>
          <a:p>
            <a:r>
              <a:rPr lang="en-US" sz="1800" b="0" dirty="0">
                <a:solidFill>
                  <a:schemeClr val="tx2"/>
                </a:solidFill>
                <a:latin typeface="Alegreya" panose="00000500000000000000"/>
              </a:rPr>
              <a:t>ON</a:t>
            </a:r>
          </a:p>
          <a:p>
            <a:pPr marL="270510" algn="ctr">
              <a:lnSpc>
                <a:spcPct val="106000"/>
              </a:lnSpc>
              <a:spcAft>
                <a:spcPts val="40"/>
              </a:spcAf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DRUG TRACEABILITY IN HEALTHCARE SUPPLY CHAIN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0" dirty="0">
              <a:solidFill>
                <a:srgbClr val="FF0000"/>
              </a:solidFill>
              <a:latin typeface="Alegreya" panose="00000500000000000000"/>
            </a:endParaRPr>
          </a:p>
        </p:txBody>
      </p:sp>
      <p:sp>
        <p:nvSpPr>
          <p:cNvPr id="4" name="TextBox 3"/>
          <p:cNvSpPr txBox="1"/>
          <p:nvPr/>
        </p:nvSpPr>
        <p:spPr>
          <a:xfrm>
            <a:off x="584364" y="3831010"/>
            <a:ext cx="3375174" cy="742511"/>
          </a:xfrm>
          <a:prstGeom prst="rect">
            <a:avLst/>
          </a:prstGeom>
        </p:spPr>
        <p:txBody>
          <a:bodyPr vert="horz" lIns="95250" tIns="47625" rIns="95250" bIns="47625" rtlCol="0" anchor="t">
            <a:spAutoFit/>
          </a:bodyPr>
          <a:lstStyle/>
          <a:p>
            <a:pPr>
              <a:defRPr lang="en-US" sz="1400" dirty="0"/>
            </a:pPr>
            <a:r>
              <a:rPr lang="en-US" b="1" dirty="0">
                <a:latin typeface="+mj-lt"/>
              </a:rPr>
              <a:t>BY:</a:t>
            </a:r>
          </a:p>
          <a:p>
            <a:pPr>
              <a:defRPr lang="en-US" sz="1400" dirty="0"/>
            </a:pPr>
            <a:r>
              <a:rPr lang="en-US" b="1" dirty="0">
                <a:latin typeface="+mj-lt"/>
              </a:rPr>
              <a:t>AKHIL KUMAR NENAVAH</a:t>
            </a:r>
          </a:p>
          <a:p>
            <a:pPr>
              <a:defRPr lang="en-US" sz="1400" dirty="0"/>
            </a:pPr>
            <a:r>
              <a:rPr lang="en-US" b="1" dirty="0">
                <a:latin typeface="+mj-lt"/>
              </a:rPr>
              <a:t>20265A0503</a:t>
            </a:r>
          </a:p>
        </p:txBody>
      </p:sp>
      <p:sp>
        <p:nvSpPr>
          <p:cNvPr id="5" name="TextBox 4"/>
          <p:cNvSpPr txBox="1"/>
          <p:nvPr/>
        </p:nvSpPr>
        <p:spPr>
          <a:xfrm>
            <a:off x="5521861" y="3584790"/>
            <a:ext cx="3049581" cy="1234953"/>
          </a:xfrm>
          <a:prstGeom prst="rect">
            <a:avLst/>
          </a:prstGeom>
        </p:spPr>
        <p:txBody>
          <a:bodyPr vert="horz" lIns="95250" tIns="47625" rIns="95250" bIns="47625" rtlCol="0" anchor="t">
            <a:spAutoFit/>
          </a:bodyPr>
          <a:lstStyle/>
          <a:p>
            <a:pPr>
              <a:defRPr lang="en-US" sz="1400" dirty="0"/>
            </a:pPr>
            <a:r>
              <a:rPr lang="en-US" dirty="0"/>
              <a:t>         UNDER THE GUIDANCE</a:t>
            </a:r>
          </a:p>
          <a:p>
            <a:pPr>
              <a:defRPr lang="en-US" sz="1400" dirty="0"/>
            </a:pPr>
            <a:r>
              <a:rPr lang="en-US" dirty="0"/>
              <a:t>                         OF</a:t>
            </a:r>
          </a:p>
          <a:p>
            <a:pPr algn="ctr">
              <a:defRPr lang="en-US" sz="1400" dirty="0"/>
            </a:pPr>
            <a:r>
              <a:rPr lang="en-US" sz="1600" b="1" dirty="0">
                <a:latin typeface="Source Sans Pro" panose="020B0503030403020204"/>
              </a:rPr>
              <a:t>  Ms. P.POORNIMA</a:t>
            </a:r>
          </a:p>
          <a:p>
            <a:pPr algn="ctr">
              <a:defRPr lang="en-US" sz="1400" dirty="0"/>
            </a:pPr>
            <a:r>
              <a:rPr lang="en-US" sz="1600" b="1" dirty="0">
                <a:latin typeface="Source Sans Pro" panose="020B0503030403020204"/>
              </a:rPr>
              <a:t>(Assistant Professor</a:t>
            </a:r>
            <a:r>
              <a:rPr lang="en-US" b="1" dirty="0">
                <a:latin typeface="Source Sans Pro" panose="020B0503030403020204"/>
              </a:rPr>
              <a:t>)</a:t>
            </a:r>
            <a:endParaRPr lang="en-US" b="0" dirty="0">
              <a:latin typeface="Source Sans Pro" panose="020B0503030403020204"/>
            </a:endParaRPr>
          </a:p>
          <a:p>
            <a:pPr>
              <a:defRPr lang="en-US" sz="1400" dirty="0"/>
            </a:pP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CONCLUSION</a:t>
            </a:r>
            <a:endParaRPr lang="en-IN" sz="2800"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It is a fact that healthcare at present need to have more attention to secure of the medicines and they need to make sure that their medicines are used in a authentic way, blockchain in healthcare is near future. Managing electronic health records in blockchain could have few focal points.</a:t>
            </a:r>
          </a:p>
          <a:p>
            <a:pPr marL="0" indent="0" algn="just">
              <a:buNone/>
            </a:pPr>
            <a:r>
              <a:rPr lang="en-US" dirty="0">
                <a:latin typeface="Times New Roman" panose="02020603050405020304" pitchFamily="18" charset="0"/>
                <a:cs typeface="Times New Roman" panose="02020603050405020304" pitchFamily="18" charset="0"/>
              </a:rPr>
              <a:t>A potential assistance of blockchain for researchers is that it could provide verified and timestamped versions of scientific studies. Just like the smart contracts allow patients to control their data, a documentation blockchain record would allow researchers to have a sustainable history of their findings. In the giant field of the pharmaceutical industry, blockchain is a must-have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REFERENCES</a:t>
            </a:r>
            <a:endParaRPr lang="en-IN" sz="2800" dirty="0"/>
          </a:p>
        </p:txBody>
      </p:sp>
      <p:sp>
        <p:nvSpPr>
          <p:cNvPr id="3" name="Content Placeholder 2"/>
          <p:cNvSpPr>
            <a:spLocks noGrp="1"/>
          </p:cNvSpPr>
          <p:nvPr>
            <p:ph idx="1"/>
          </p:nvPr>
        </p:nvSpPr>
        <p:spPr/>
        <p:txBody>
          <a:bodyPr/>
          <a:lstStyle/>
          <a:p>
            <a:pPr algn="just"/>
            <a:r>
              <a:rPr lang="en-US" dirty="0" err="1">
                <a:latin typeface="Times New Roman" panose="02020603050405020304" pitchFamily="18" charset="0"/>
                <a:cs typeface="Times New Roman" panose="02020603050405020304" pitchFamily="18" charset="0"/>
              </a:rPr>
              <a:t>Kuo</a:t>
            </a:r>
            <a:r>
              <a:rPr lang="en-US" dirty="0">
                <a:latin typeface="Times New Roman" panose="02020603050405020304" pitchFamily="18" charset="0"/>
                <a:cs typeface="Times New Roman" panose="02020603050405020304" pitchFamily="18" charset="0"/>
              </a:rPr>
              <a:t>, T.-T.; Kim, H.; Ohno-Machado, L. Blockchain distributed ledger technologies for biomedical and healthcare applications.</a:t>
            </a:r>
          </a:p>
          <a:p>
            <a:pPr algn="just"/>
            <a:r>
              <a:rPr lang="en-IN" dirty="0" err="1">
                <a:latin typeface="Times New Roman" panose="02020603050405020304" pitchFamily="18" charset="0"/>
                <a:cs typeface="Times New Roman" panose="02020603050405020304" pitchFamily="18" charset="0"/>
              </a:rPr>
              <a:t>Angraal</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Krumholz</a:t>
            </a:r>
            <a:r>
              <a:rPr lang="en-IN" dirty="0">
                <a:latin typeface="Times New Roman" panose="02020603050405020304" pitchFamily="18" charset="0"/>
                <a:cs typeface="Times New Roman" panose="02020603050405020304" pitchFamily="18" charset="0"/>
              </a:rPr>
              <a:t>, H.M.; Schulz, W.L. Blockchain technology: Applications in health </a:t>
            </a:r>
            <a:r>
              <a:rPr lang="en-IN" dirty="0" err="1">
                <a:latin typeface="Times New Roman" panose="02020603050405020304" pitchFamily="18" charset="0"/>
                <a:cs typeface="Times New Roman" panose="02020603050405020304" pitchFamily="18" charset="0"/>
              </a:rPr>
              <a:t>care.Circ</a:t>
            </a:r>
            <a:r>
              <a:rPr lang="en-IN" dirty="0">
                <a:latin typeface="Times New Roman" panose="02020603050405020304" pitchFamily="18" charset="0"/>
                <a:cs typeface="Times New Roman" panose="02020603050405020304" pitchFamily="18" charset="0"/>
              </a:rPr>
              <a:t>. Cardiovasc</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Xia, Q.; </a:t>
            </a:r>
            <a:r>
              <a:rPr lang="en-IN" dirty="0" err="1">
                <a:latin typeface="Times New Roman" panose="02020603050405020304" pitchFamily="18" charset="0"/>
                <a:cs typeface="Times New Roman" panose="02020603050405020304" pitchFamily="18" charset="0"/>
              </a:rPr>
              <a:t>Sifah</a:t>
            </a:r>
            <a:r>
              <a:rPr lang="en-IN" dirty="0">
                <a:latin typeface="Times New Roman" panose="02020603050405020304" pitchFamily="18" charset="0"/>
                <a:cs typeface="Times New Roman" panose="02020603050405020304" pitchFamily="18" charset="0"/>
              </a:rPr>
              <a:t>, E.B.; Asamoah, K.O.; Gao, J.; Du, X.; </a:t>
            </a:r>
            <a:r>
              <a:rPr lang="en-IN" dirty="0" err="1">
                <a:latin typeface="Times New Roman" panose="02020603050405020304" pitchFamily="18" charset="0"/>
                <a:cs typeface="Times New Roman" panose="02020603050405020304" pitchFamily="18" charset="0"/>
              </a:rPr>
              <a:t>Guizani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MeDShare</a:t>
            </a:r>
            <a:r>
              <a:rPr lang="en-IN" dirty="0">
                <a:latin typeface="Times New Roman" panose="02020603050405020304" pitchFamily="18" charset="0"/>
                <a:cs typeface="Times New Roman" panose="02020603050405020304" pitchFamily="18" charset="0"/>
              </a:rPr>
              <a:t>: Trust-less medical data </a:t>
            </a:r>
            <a:r>
              <a:rPr lang="en-IN" dirty="0" err="1">
                <a:latin typeface="Times New Roman" panose="02020603050405020304" pitchFamily="18" charset="0"/>
                <a:cs typeface="Times New Roman" panose="02020603050405020304" pitchFamily="18" charset="0"/>
              </a:rPr>
              <a:t>sharingamong</a:t>
            </a:r>
            <a:r>
              <a:rPr lang="en-IN" dirty="0">
                <a:latin typeface="Times New Roman" panose="02020603050405020304" pitchFamily="18" charset="0"/>
                <a:cs typeface="Times New Roman" panose="02020603050405020304" pitchFamily="18" charset="0"/>
              </a:rPr>
              <a:t> cloud service providers via blockchain. IEEE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014470"/>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sz="4400" dirty="0">
                <a:ln w="9525" cap="flat">
                  <a:solidFill>
                    <a:schemeClr val="tx1"/>
                  </a:solidFill>
                  <a:prstDash val="solid"/>
                  <a:round/>
                </a:ln>
                <a:solidFill>
                  <a:srgbClr val="C00000"/>
                </a:solidFill>
                <a:effectLst>
                  <a:outerShdw blurRad="50800" dist="95250" dir="2700000">
                    <a:srgbClr val="3F3F3F">
                      <a:alpha val="39999"/>
                    </a:srgbClr>
                  </a:outerShdw>
                </a:effectLst>
              </a:rPr>
              <a:t>             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42087"/>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CONTENTS</a:t>
            </a:r>
          </a:p>
        </p:txBody>
      </p:sp>
      <p:sp>
        <p:nvSpPr>
          <p:cNvPr id="3" name="Content Placeholder 2"/>
          <p:cNvSpPr>
            <a:spLocks noGrp="1"/>
          </p:cNvSpPr>
          <p:nvPr>
            <p:ph idx="1"/>
          </p:nvPr>
        </p:nvSpPr>
        <p:spPr>
          <a:xfrm>
            <a:off x="762000" y="1047750"/>
            <a:ext cx="7620000" cy="3719830"/>
          </a:xfrm>
        </p:spPr>
        <p:txBody>
          <a:bodyPr vert="horz" rtlCol="0">
            <a:noAutofit/>
          </a:bodyPr>
          <a:lstStyle/>
          <a:p>
            <a:pPr>
              <a:buFont typeface="Wingdings" panose="05000000000000000000"/>
              <a:buChar char=""/>
            </a:pPr>
            <a:r>
              <a:rPr lang="en-US" sz="1400" dirty="0">
                <a:latin typeface="Times New Roman" panose="02020603050405020304" pitchFamily="18" charset="0"/>
                <a:cs typeface="Times New Roman" panose="02020603050405020304" pitchFamily="18" charset="0"/>
              </a:rPr>
              <a:t>Abstract</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Motivation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Introduction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Limitations of existing approach</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Aims and Objectives</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Methodology</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Technologies and tools</a:t>
            </a:r>
          </a:p>
          <a:p>
            <a:pPr>
              <a:buFont typeface="Wingdings" panose="05000000000000000000"/>
              <a:buChar char=""/>
            </a:pPr>
            <a:r>
              <a:rPr lang="en-IN" altLang="en-US" sz="1400" dirty="0">
                <a:latin typeface="Times New Roman" panose="02020603050405020304" pitchFamily="18" charset="0"/>
                <a:cs typeface="Times New Roman" panose="02020603050405020304" pitchFamily="18" charset="0"/>
              </a:rPr>
              <a:t>UML Diagrams</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Conclusion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49331" y="273053"/>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ABSTRACT</a:t>
            </a:r>
          </a:p>
        </p:txBody>
      </p:sp>
      <p:sp>
        <p:nvSpPr>
          <p:cNvPr id="3" name="Content Placeholder 2"/>
          <p:cNvSpPr>
            <a:spLocks noGrp="1"/>
          </p:cNvSpPr>
          <p:nvPr>
            <p:ph idx="1"/>
          </p:nvPr>
        </p:nvSpPr>
        <p:spPr>
          <a:xfrm>
            <a:off x="762000" y="1226114"/>
            <a:ext cx="7620000" cy="3174435"/>
          </a:xfrm>
        </p:spPr>
        <p:txBody>
          <a:bodyPr rtlCol="0">
            <a:noAutofit/>
          </a:bodyPr>
          <a:lstStyle/>
          <a:p>
            <a:pPr marL="0" indent="0" algn="just">
              <a:buNone/>
            </a:pPr>
            <a:r>
              <a:rPr lang="en-US" sz="1400" dirty="0">
                <a:latin typeface="Times New Roman" panose="02020603050405020304" pitchFamily="18" charset="0"/>
                <a:cs typeface="Times New Roman" panose="02020603050405020304" pitchFamily="18" charset="0"/>
              </a:rPr>
              <a:t>At present, in pharmacology one of the most serious problems is counterfeit drugs. The Health Research Funding organization reported that in developing countries, nearly 10–30% of the drugs are fake. Counterfeiting is not the main issue itself, but, rather, the fact that, as compared to traditional drugs, these counterfeit drugs produce different side effects to human health. This is the major worldwide problem, and the situation is worse in developing countries, where one out of every 10 medicines are either fake or do not follow drug regulations. The rise of Internet pharmacies has made it more difficult to standardize drug safety. It is difficult to detect counterfeits because these drugs pass through different complex distributed networks, thus forming opportunities for counterfeits to enter the authentic supply chain. The safety of the pharmaceutical supply chain has become a major concern for public health, which is a collective process. In this, we are using a novel drug supply chain management using </a:t>
            </a:r>
            <a:r>
              <a:rPr lang="en-IN" altLang="en-US" sz="1400" dirty="0">
                <a:latin typeface="Times New Roman" panose="02020603050405020304" pitchFamily="18" charset="0"/>
                <a:cs typeface="Times New Roman" panose="02020603050405020304" pitchFamily="18" charset="0"/>
              </a:rPr>
              <a:t>Ganache based</a:t>
            </a:r>
            <a:r>
              <a:rPr lang="en-US" sz="1400" dirty="0">
                <a:latin typeface="Times New Roman" panose="02020603050405020304" pitchFamily="18" charset="0"/>
                <a:cs typeface="Times New Roman" panose="02020603050405020304" pitchFamily="18" charset="0"/>
              </a:rPr>
              <a:t> on blockchain technology to handle secure drug supply chain records. This is like a POC which solves this problem by conducting drug record transactions on a blockchain to create a smart healthcare ecosystem with a drug supply chain.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n w="9525" cap="flat">
                  <a:solidFill>
                    <a:schemeClr val="tx1"/>
                  </a:solidFill>
                  <a:prstDash val="solid"/>
                  <a:round/>
                </a:ln>
                <a:solidFill>
                  <a:srgbClr val="C00000"/>
                </a:solidFill>
                <a:effectLst>
                  <a:outerShdw blurRad="50800" dist="95250" dir="2700000">
                    <a:srgbClr val="3F3F3F">
                      <a:alpha val="39999"/>
                    </a:srgbClr>
                  </a:outerShdw>
                </a:effectLst>
              </a:rPr>
              <a:t>MOTIVATION</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today’s pharmaceutical supply chain, each transacting party typically manages its own database systems.</a:t>
            </a:r>
          </a:p>
          <a:p>
            <a:pPr algn="just"/>
            <a:r>
              <a:rPr lang="en-US" dirty="0">
                <a:latin typeface="Times New Roman" panose="02020603050405020304" pitchFamily="18" charset="0"/>
                <a:cs typeface="Times New Roman" panose="02020603050405020304" pitchFamily="18" charset="0"/>
              </a:rPr>
              <a:t>So, there is no shared global system of record representing the single source of truth describing the flow of items through the pharmaceutical supply chain which have its own drawbacks.</a:t>
            </a:r>
          </a:p>
          <a:p>
            <a:pPr algn="just"/>
            <a:r>
              <a:rPr lang="en-US" dirty="0">
                <a:latin typeface="Times New Roman" panose="02020603050405020304" pitchFamily="18" charset="0"/>
                <a:cs typeface="Times New Roman" panose="02020603050405020304" pitchFamily="18" charset="0"/>
              </a:rPr>
              <a:t>This leaves the supply chain as a whole more vulnerable to common attack vectors such as man-in-the-middle or spoofing of the medicines which may cause severe side effects.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60394"/>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INTRODUCTION</a:t>
            </a:r>
          </a:p>
        </p:txBody>
      </p:sp>
      <p:sp>
        <p:nvSpPr>
          <p:cNvPr id="3" name="Content Placeholder 2"/>
          <p:cNvSpPr>
            <a:spLocks noGrp="1"/>
          </p:cNvSpPr>
          <p:nvPr>
            <p:ph idx="1"/>
          </p:nvPr>
        </p:nvSpPr>
        <p:spPr>
          <a:xfrm>
            <a:off x="762000" y="1207112"/>
            <a:ext cx="7620000" cy="3048000"/>
          </a:xfrm>
        </p:spPr>
        <p:txBody>
          <a:bodyPr rtlCol="0">
            <a:normAutofit/>
          </a:bodyPr>
          <a:lstStyle/>
          <a:p>
            <a:pPr algn="just"/>
            <a:r>
              <a:rPr lang="en-US" dirty="0">
                <a:latin typeface="Times New Roman" panose="02020603050405020304" pitchFamily="18" charset="0"/>
                <a:cs typeface="Times New Roman" panose="02020603050405020304" pitchFamily="18" charset="0"/>
              </a:rPr>
              <a:t>Blockchain is a tamper-proof, timestamped, auditable record of transactions, which makes it possible to enhance privacy and security across a range of collaborative applications. Unlike a centralized relational database, no single user or organization can access the full record of transactions</a:t>
            </a:r>
            <a:r>
              <a:rPr lang="en-US" sz="14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way of approach is particularly important in the pharmaceutical supply chain to reveal the possible instances of counterfeiting, diversion, spoofing of medicines.</a:t>
            </a:r>
          </a:p>
          <a:p>
            <a:pPr algn="just"/>
            <a:r>
              <a:rPr lang="en-US" dirty="0">
                <a:latin typeface="Times New Roman" panose="02020603050405020304" pitchFamily="18" charset="0"/>
                <a:cs typeface="Times New Roman" panose="02020603050405020304" pitchFamily="18" charset="0"/>
              </a:rPr>
              <a:t>In this way blockchain can be potential honest platform that would allow hundreds of competing pharmaceutical and biotech enterprises to work collaboratively and communicate with hundreds of wholesalers.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84404"/>
            <a:ext cx="7620000" cy="857250"/>
          </a:xfrm>
        </p:spPr>
        <p:txBody>
          <a:bodyPr vert="horz" rtlCol="0"/>
          <a:lstStyle>
            <a:defPPr>
              <a:defRPr>
                <a:ln w="9525" cap="flat">
                  <a:solidFill>
                    <a:schemeClr val="tx1"/>
                  </a:solidFill>
                  <a:prstDash val="solid"/>
                  <a:round/>
                </a:ln>
                <a:solidFill>
                  <a:srgbClr val="C00000"/>
                </a:solidFill>
                <a:effectLst/>
              </a:defRPr>
            </a:defP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LIMITATIONS OF EXISTING APPROACH</a:t>
            </a:r>
          </a:p>
        </p:txBody>
      </p:sp>
      <p:sp>
        <p:nvSpPr>
          <p:cNvPr id="3" name="Content Placeholder 2"/>
          <p:cNvSpPr>
            <a:spLocks noGrp="1"/>
          </p:cNvSpPr>
          <p:nvPr>
            <p:ph idx="1"/>
          </p:nvPr>
        </p:nvSpPr>
        <p:spPr>
          <a:xfrm>
            <a:off x="762000" y="1200149"/>
            <a:ext cx="7620000" cy="3124201"/>
          </a:xfrm>
        </p:spPr>
        <p:txBody>
          <a:bodyPr vert="horz" rtlCol="0">
            <a:normAutofit/>
          </a:bodyPr>
          <a:lstStyle/>
          <a:p>
            <a:pPr algn="just"/>
            <a:r>
              <a:rPr lang="en-US" b="0" dirty="0">
                <a:solidFill>
                  <a:schemeClr val="tx1"/>
                </a:solidFill>
                <a:latin typeface="Times New Roman" panose="02020603050405020304" pitchFamily="18" charset="0"/>
                <a:cs typeface="Times New Roman" panose="02020603050405020304" pitchFamily="18" charset="0"/>
              </a:rPr>
              <a:t>Shipment visibility</a:t>
            </a:r>
          </a:p>
          <a:p>
            <a:pPr algn="just"/>
            <a:r>
              <a:rPr lang="en-US">
                <a:latin typeface="Times New Roman" panose="02020603050405020304" pitchFamily="18" charset="0"/>
                <a:cs typeface="Times New Roman" panose="02020603050405020304" pitchFamily="18" charset="0"/>
              </a:rPr>
              <a:t>Expiration</a:t>
            </a:r>
            <a:endParaRPr lang="en-US" dirty="0">
              <a:latin typeface="Times New Roman" panose="02020603050405020304" pitchFamily="18" charset="0"/>
              <a:cs typeface="Times New Roman" panose="02020603050405020304" pitchFamily="18" charset="0"/>
            </a:endParaRPr>
          </a:p>
          <a:p>
            <a:pPr algn="just"/>
            <a:r>
              <a:rPr lang="en-US" b="0" dirty="0">
                <a:solidFill>
                  <a:schemeClr val="tx1"/>
                </a:solidFill>
                <a:latin typeface="Times New Roman" panose="02020603050405020304" pitchFamily="18" charset="0"/>
                <a:cs typeface="Times New Roman" panose="02020603050405020304" pitchFamily="18" charset="0"/>
              </a:rPr>
              <a:t>Slow process and error prone paperwork</a:t>
            </a:r>
          </a:p>
          <a:p>
            <a:pPr algn="just"/>
            <a:r>
              <a:rPr lang="en-US" dirty="0">
                <a:latin typeface="Times New Roman" panose="02020603050405020304" pitchFamily="18" charset="0"/>
                <a:cs typeface="Times New Roman" panose="02020603050405020304" pitchFamily="18" charset="0"/>
              </a:rPr>
              <a:t>Mutable and invalid source</a:t>
            </a:r>
          </a:p>
          <a:p>
            <a:pPr algn="just"/>
            <a:r>
              <a:rPr lang="en-US" b="0" dirty="0">
                <a:solidFill>
                  <a:schemeClr val="tx1"/>
                </a:solidFill>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co-ordination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4325"/>
            <a:ext cx="7620000" cy="857250"/>
          </a:xfrm>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AIMS AND OBJECTIVES</a:t>
            </a:r>
            <a:endParaRPr lang="en-IN" sz="28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0" y="1352550"/>
            <a:ext cx="7620000" cy="3048000"/>
          </a:xfrm>
        </p:spPr>
        <p:txBody>
          <a:bodyPr/>
          <a:lstStyle/>
          <a:p>
            <a:r>
              <a:rPr lang="en-US" b="0" dirty="0">
                <a:solidFill>
                  <a:schemeClr val="tx1"/>
                </a:solidFill>
                <a:latin typeface="Times New Roman" panose="02020603050405020304" pitchFamily="18" charset="0"/>
                <a:cs typeface="Times New Roman" panose="02020603050405020304" pitchFamily="18" charset="0"/>
              </a:rPr>
              <a:t>Accurate information across the entire chain at any point of time and at any location is provided. </a:t>
            </a:r>
          </a:p>
          <a:p>
            <a:r>
              <a:rPr lang="en-US" b="0" dirty="0">
                <a:solidFill>
                  <a:schemeClr val="tx1"/>
                </a:solidFill>
                <a:latin typeface="Times New Roman" panose="02020603050405020304" pitchFamily="18" charset="0"/>
                <a:cs typeface="Times New Roman" panose="02020603050405020304" pitchFamily="18" charset="0"/>
              </a:rPr>
              <a:t>Instant access to real-time updates and alerts if any issues are detected. </a:t>
            </a:r>
          </a:p>
          <a:p>
            <a:r>
              <a:rPr lang="en-US" b="0" dirty="0">
                <a:solidFill>
                  <a:schemeClr val="tx1"/>
                </a:solidFill>
                <a:latin typeface="Times New Roman" panose="02020603050405020304" pitchFamily="18" charset="0"/>
                <a:cs typeface="Times New Roman" panose="02020603050405020304" pitchFamily="18" charset="0"/>
              </a:rPr>
              <a:t>Visibility of all handovers in the supply chain. </a:t>
            </a:r>
          </a:p>
          <a:p>
            <a:r>
              <a:rPr lang="en-US" b="0" dirty="0">
                <a:solidFill>
                  <a:schemeClr val="tx1"/>
                </a:solidFill>
                <a:latin typeface="Times New Roman" panose="02020603050405020304" pitchFamily="18" charset="0"/>
                <a:cs typeface="Times New Roman" panose="02020603050405020304" pitchFamily="18" charset="0"/>
              </a:rPr>
              <a:t>Traceability back to source of all materials. </a:t>
            </a:r>
          </a:p>
          <a:p>
            <a:r>
              <a:rPr lang="en-US" b="0" dirty="0">
                <a:solidFill>
                  <a:schemeClr val="tx1"/>
                </a:solidFill>
                <a:latin typeface="Times New Roman" panose="02020603050405020304" pitchFamily="18" charset="0"/>
                <a:cs typeface="Times New Roman" panose="02020603050405020304" pitchFamily="18" charset="0"/>
              </a:rPr>
              <a:t>Seamless collaboration between all parties.</a:t>
            </a:r>
          </a:p>
          <a:p>
            <a:r>
              <a:rPr lang="en-US" b="0" dirty="0">
                <a:solidFill>
                  <a:schemeClr val="tx1"/>
                </a:solidFill>
                <a:latin typeface="Times New Roman" panose="02020603050405020304" pitchFamily="18" charset="0"/>
                <a:cs typeface="Times New Roman" panose="02020603050405020304" pitchFamily="18" charset="0"/>
              </a:rPr>
              <a:t>Reduced paper work and Speedup process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METHODOLOGY</a:t>
            </a:r>
            <a:endParaRPr lang="en-IN"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Ganache is a personal blockchain for rapid Ethereum distributed application development. You can use Ganache across the entire development cycle; enabling you to develop, deploy, and test your dApps in a safe and deterministic environment</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We  create and integrate a local blockchain(by Ganache) then link the Ethereum wallet  to the application using MetaMask, so it forms a transaction bridge.</a:t>
            </a:r>
            <a:r>
              <a:rPr lang="en-US" dirty="0">
                <a:latin typeface="Times New Roman" panose="02020603050405020304" pitchFamily="18" charset="0"/>
                <a:cs typeface="Times New Roman" panose="02020603050405020304" pitchFamily="18" charset="0"/>
              </a:rPr>
              <a:t>This involves ordering of transactions or of medication</a:t>
            </a:r>
            <a:r>
              <a:rPr lang="en-IN" altLang="en-US" dirty="0">
                <a:latin typeface="Times New Roman" panose="02020603050405020304" pitchFamily="18" charset="0"/>
                <a:cs typeface="Times New Roman" panose="02020603050405020304" pitchFamily="18" charset="0"/>
              </a:rPr>
              <a:t>.</a:t>
            </a:r>
          </a:p>
          <a:p>
            <a:pPr algn="just"/>
            <a:r>
              <a:rPr lang="en-IN" altLang="en-US" dirty="0">
                <a:latin typeface="Times New Roman" panose="02020603050405020304" pitchFamily="18" charset="0"/>
                <a:cs typeface="Times New Roman" panose="02020603050405020304" pitchFamily="18" charset="0"/>
              </a:rPr>
              <a:t>Solidity’s code is encapsulated in contracts which means a contract in Solidity is a collection of code (its functions) and data (its state) that resides at a specific address on the Ethereum blockchain. A contract is a fundamental block of building an application on the Ethereum.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90738"/>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TECHNOLOGIES AND TOOLS</a:t>
            </a:r>
          </a:p>
        </p:txBody>
      </p:sp>
      <p:sp>
        <p:nvSpPr>
          <p:cNvPr id="3" name="Content Placeholder 2"/>
          <p:cNvSpPr>
            <a:spLocks noGrp="1"/>
          </p:cNvSpPr>
          <p:nvPr>
            <p:ph idx="1"/>
          </p:nvPr>
        </p:nvSpPr>
        <p:spPr>
          <a:xfrm>
            <a:off x="762000" y="1194454"/>
            <a:ext cx="7620000" cy="3048000"/>
          </a:xfrm>
        </p:spPr>
        <p:txBody>
          <a:bodyPr rtlCol="0"/>
          <a:lstStyle/>
          <a:p>
            <a:pPr>
              <a:buFont typeface="Wingdings" panose="05000000000000000000" charset="0"/>
              <a:buChar char="§"/>
            </a:pPr>
            <a:r>
              <a:rPr lang="en-US" dirty="0">
                <a:latin typeface="Times New Roman" panose="02020603050405020304" pitchFamily="18" charset="0"/>
                <a:cs typeface="Times New Roman" panose="02020603050405020304" pitchFamily="18" charset="0"/>
              </a:rPr>
              <a:t>Ganache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Personal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Metamask</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US">
                <a:latin typeface="Times New Roman" panose="02020603050405020304" pitchFamily="18" charset="0"/>
                <a:cs typeface="Times New Roman" panose="02020603050405020304" pitchFamily="18" charset="0"/>
              </a:rPr>
              <a:t>Node Js</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Solidity (Ethereum's smart contract programming language)</a:t>
            </a:r>
          </a:p>
          <a:p>
            <a:pPr>
              <a:buFont typeface="Wingdings" panose="05000000000000000000"/>
              <a:buChar char=""/>
            </a:pPr>
            <a:r>
              <a:rPr lang="en-US" dirty="0">
                <a:latin typeface="Times New Roman" panose="02020603050405020304" pitchFamily="18" charset="0"/>
                <a:cs typeface="Times New Roman" panose="02020603050405020304" pitchFamily="18" charset="0"/>
              </a:rPr>
              <a:t>web3.js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Javascript library used to interact with the Ethereum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Xampp(Local Server)</a:t>
            </a:r>
          </a:p>
          <a:p>
            <a:pPr>
              <a:buFont typeface="Wingdings" panose="05000000000000000000"/>
              <a:buChar cha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934</Words>
  <Application>Microsoft Office PowerPoint</Application>
  <PresentationFormat>On-screen Show (16:9)</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Source Sans Pro</vt:lpstr>
      <vt:lpstr>Calibri</vt:lpstr>
      <vt:lpstr>Wingdings</vt:lpstr>
      <vt:lpstr>Alegreya</vt:lpstr>
      <vt:lpstr>Times New Roman</vt:lpstr>
      <vt:lpstr>Arial</vt:lpstr>
      <vt:lpstr>Whitepaper</vt:lpstr>
      <vt:lpstr>MAHATMA GANDHI INSTITUTE OF TECHNOLOGY DEPARTMENT OF COMPUTER SCIENCE ENGINEERING</vt:lpstr>
      <vt:lpstr>                    CONTENTS</vt:lpstr>
      <vt:lpstr>                      ABSTRACT</vt:lpstr>
      <vt:lpstr>MOTIVATION</vt:lpstr>
      <vt:lpstr>                    INTRODUCTION</vt:lpstr>
      <vt:lpstr>    LIMITATIONS OF EXISTING APPROACH</vt:lpstr>
      <vt:lpstr>AIMS AND OBJECTIVES</vt:lpstr>
      <vt:lpstr>METHODOLOGY</vt:lpstr>
      <vt:lpstr>      TECHNOLOGIES AND TOOLS</vt:lpstr>
      <vt:lpstr>CONCLUSION</vt:lpstr>
      <vt:lpstr>REFERENCES</vt:lpstr>
      <vt:lpstr>             THANK-YOU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sainikhil360</dc:creator>
  <cp:lastModifiedBy>Akhil Nenavath</cp:lastModifiedBy>
  <cp:revision>23</cp:revision>
  <dcterms:created xsi:type="dcterms:W3CDTF">2020-12-01T17:28:00Z</dcterms:created>
  <dcterms:modified xsi:type="dcterms:W3CDTF">2023-06-29T08:05:11Z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