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73" r:id="rId4"/>
    <p:sldId id="285" r:id="rId5"/>
    <p:sldId id="278" r:id="rId6"/>
    <p:sldId id="286" r:id="rId7"/>
    <p:sldId id="287" r:id="rId8"/>
    <p:sldId id="274" r:id="rId9"/>
    <p:sldId id="282" r:id="rId10"/>
    <p:sldId id="283" r:id="rId11"/>
    <p:sldId id="276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1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07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76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73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86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87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94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3D01381-283D-40A2-9D40-484120B44C4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4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31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D01381-283D-40A2-9D40-484120B44C4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40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62B2-3C3E-FBD3-4F0C-6B0A45362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097" y="1570246"/>
            <a:ext cx="7309682" cy="863950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Copperplate Gothic Light" panose="020E0507020206020404" pitchFamily="34" charset="0"/>
              </a:rPr>
              <a:t>Autonomous navigation system for rover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411D6-0D71-0B0D-54C7-874BF2C6C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097" y="2758967"/>
            <a:ext cx="7543800" cy="3329676"/>
          </a:xfrm>
        </p:spPr>
        <p:txBody>
          <a:bodyPr>
            <a:norm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24aim113 – introduction to nn , cnn and gnn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24aim114 – analog system design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</a:p>
          <a:p>
            <a:pPr algn="ctr">
              <a:lnSpc>
                <a:spcPct val="10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Akhillesh varathan cs    –   cb.ai.u4aim24102</a:t>
            </a:r>
          </a:p>
          <a:p>
            <a:pPr algn="ctr">
              <a:lnSpc>
                <a:spcPct val="10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Jeffrin merino j                –   cb.ai.u4aim24118</a:t>
            </a:r>
          </a:p>
          <a:p>
            <a:pPr algn="ctr">
              <a:lnSpc>
                <a:spcPct val="10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Deepak Skandh               –   cb.ai.u4aim24119</a:t>
            </a:r>
          </a:p>
          <a:p>
            <a:pPr algn="ctr">
              <a:lnSpc>
                <a:spcPct val="10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Kavin m                             –   cb.ai.u4aim24121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97F52-6B6B-C545-31F8-5A429FCCB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31" y="195492"/>
            <a:ext cx="3254004" cy="11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8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3D78-6468-8D2A-43A5-7DB2F267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opperplate Gothic Light" panose="020E0507020206020404" pitchFamily="34" charset="0"/>
              </a:rPr>
              <a:t>Ultrasonic Sensor(HC-SR04)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9543-3161-C686-1BCD-0C58209A7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Aft>
                <a:spcPts val="863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voltage: +5V</a:t>
            </a:r>
          </a:p>
          <a:p>
            <a:pPr algn="l">
              <a:lnSpc>
                <a:spcPct val="100000"/>
              </a:lnSpc>
              <a:spcAft>
                <a:spcPts val="863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Theoretical  Measuring Distance: 2cm to 450cm</a:t>
            </a:r>
          </a:p>
          <a:p>
            <a:pPr algn="l">
              <a:lnSpc>
                <a:spcPct val="100000"/>
              </a:lnSpc>
              <a:spcAft>
                <a:spcPts val="863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Practical Measuring Distance: 2cm to 80cm</a:t>
            </a:r>
          </a:p>
          <a:p>
            <a:pPr algn="l">
              <a:lnSpc>
                <a:spcPct val="100000"/>
              </a:lnSpc>
              <a:spcAft>
                <a:spcPts val="863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 3mm</a:t>
            </a:r>
          </a:p>
          <a:p>
            <a:pPr algn="l">
              <a:lnSpc>
                <a:spcPct val="100000"/>
              </a:lnSpc>
              <a:spcAft>
                <a:spcPts val="863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Measuring angle covered: &lt;15°</a:t>
            </a:r>
          </a:p>
          <a:p>
            <a:pPr algn="l">
              <a:lnSpc>
                <a:spcPct val="100000"/>
              </a:lnSpc>
              <a:spcAft>
                <a:spcPts val="863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Current: &lt;15mA</a:t>
            </a:r>
          </a:p>
          <a:p>
            <a:pPr algn="l">
              <a:lnSpc>
                <a:spcPct val="100000"/>
              </a:lnSpc>
              <a:spcAft>
                <a:spcPts val="863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Frequency: 40Hz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0D75F-B829-2F72-C9A5-0AB1402DA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567" y="590220"/>
            <a:ext cx="1221473" cy="114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32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E4E9-C5C3-038F-7759-A2EC2C82B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21086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opperplate Gothic Light" panose="020E0507020206020404" pitchFamily="34" charset="0"/>
              </a:rPr>
              <a:t>WORK DONE: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EC47-EE04-CF0D-DDAB-4C23CB5A8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REVIEW-1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2.Literature review.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REVIEW-1</a:t>
            </a:r>
          </a:p>
          <a:p>
            <a:r>
              <a:rPr lang="en-IN" dirty="0"/>
              <a:t>1.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Neural Network Model for Object Detection</a:t>
            </a:r>
          </a:p>
          <a:p>
            <a:r>
              <a:rPr lang="en-IN" dirty="0"/>
              <a:t>2.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with ultrasonic sensor and servo motor.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2331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1739-4CA6-5AC6-8FCB-1BB89C3E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734207"/>
            <a:ext cx="7543800" cy="261707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29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51AC-9A91-50CF-2C7F-682FA482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63999"/>
            <a:ext cx="7543800" cy="655845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opperplate Gothic Light" panose="020E0507020206020404" pitchFamily="34" charset="0"/>
              </a:rPr>
              <a:t>Introduction </a:t>
            </a:r>
            <a:r>
              <a:rPr lang="en-IN" sz="1800" dirty="0">
                <a:latin typeface="Copperplate Gothic Light" panose="020E05070202060204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CB73-AEC9-69C6-144D-353EFC545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Autonomy refers to the ability of a system, machine, or robot to operate independently without human intervention. It involves Decision-making, Self-navigation and Path Planning.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Autonomy enables machines to perform tasks such as obstacle avoidance, path planning, and real-time adjustments, making them useful in various applications like space exploration, self-driving cars and industrial automation. adaptive responses to environmental changes.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39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0FA3-8CF1-BDB1-112F-DAE0A0E6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9159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opperplate Gothic Light" panose="020E0507020206020404" pitchFamily="34" charset="0"/>
              </a:rPr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4FE0-3267-0568-B656-3F0BB0FF7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740310"/>
            <a:ext cx="7543801" cy="41287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develops an autonomous rover navigation system, integrating a sensor-equipped steering mechanism to enable precise and efficient navigation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utilizes a YOLO-based object detection model to identify obstacles and navigate through challenging environments.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demonstrate the effectiveness of our approach, achieving an accuracy of 94.66% and a recall of 78.51% in object detection.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24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52EF-A6BD-A234-A406-7D40950A5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3938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Copperplate Gothic Light" panose="020E05070202060204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2F17-B150-74D0-17CE-523A9EB39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the Data which includes common indoor obstacles to train the 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labels from JSON format to TXT format which is feasible for yolo.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Data-Augmentation techniques to increase the data size and improve diversity.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the Model using Pre-processed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Trained model to predict the coordinates of the obstacles.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Assessed the Performance of the model using relevant metrices. 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34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5EEBD-07D4-F2B1-D922-52F9D8937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D061-60EF-6078-2A7A-13BDEF29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02302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opperplate Gothic Light" panose="020E0507020206020404" pitchFamily="34" charset="0"/>
              </a:rPr>
              <a:t>YOLO ( YOU ONLY LOOK ONCE 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022A9-A493-AE46-840B-8A523979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4065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is an Real time objection detection Algorithm that uses Neural Network to predict both Bounding boxes and Class Prediction.</a:t>
            </a:r>
          </a:p>
          <a:p>
            <a:pPr>
              <a:buNone/>
            </a:pPr>
            <a:r>
              <a:rPr lang="en-US" sz="1400" b="1" dirty="0"/>
              <a:t>Convolutional Layers: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5 convolutional blocks with increasing filters (16 → 256).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Each block includes Batch Normalization and </a:t>
            </a:r>
            <a:r>
              <a:rPr lang="en-US" sz="1400" dirty="0" err="1"/>
              <a:t>LeakyReLU</a:t>
            </a:r>
            <a:r>
              <a:rPr lang="en-US" sz="1400" dirty="0"/>
              <a:t> activation</a:t>
            </a:r>
          </a:p>
          <a:p>
            <a:pPr marL="0" indent="0">
              <a:buNone/>
            </a:pPr>
            <a:r>
              <a:rPr lang="en-IN" sz="1400" b="1" dirty="0">
                <a:cs typeface="Times New Roman" panose="02020603050405020304" pitchFamily="18" charset="0"/>
              </a:rPr>
              <a:t>Fully Connected layers: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cs typeface="Times New Roman" panose="02020603050405020304" pitchFamily="18" charset="0"/>
              </a:rPr>
              <a:t>Output layer with( Number of class + 5) where 4 is for bounding box, 1 for confidence score.</a:t>
            </a:r>
          </a:p>
          <a:p>
            <a:pPr marL="0" indent="0">
              <a:buNone/>
            </a:pPr>
            <a:r>
              <a:rPr lang="en-IN" sz="1400" b="1" dirty="0"/>
              <a:t>Loss Function: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cs typeface="Times New Roman" panose="02020603050405020304" pitchFamily="18" charset="0"/>
              </a:rPr>
              <a:t>Combines bounding box loss(MSE),Confidence loss(BCE) and Classification loss(Cross-Entropy)</a:t>
            </a:r>
          </a:p>
          <a:p>
            <a:pPr marL="0" indent="0">
              <a:buNone/>
            </a:pPr>
            <a:r>
              <a:rPr lang="en-IN" sz="1400" b="1" dirty="0">
                <a:cs typeface="Times New Roman" panose="02020603050405020304" pitchFamily="18" charset="0"/>
              </a:rPr>
              <a:t>Training: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cs typeface="Times New Roman" panose="02020603050405020304" pitchFamily="18" charset="0"/>
              </a:rPr>
              <a:t>Adam optimizer with learning rate 0.001</a:t>
            </a:r>
          </a:p>
          <a:p>
            <a:pPr marL="0" indent="0">
              <a:buNone/>
            </a:pPr>
            <a:endParaRPr lang="en-IN" sz="1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3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ECF9-5A0E-8701-7269-0E5F417D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0230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Result: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DE2CE-2C24-BC2F-13BF-04085DA31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YOLO model achieves strong object detection performance, with 94.66% accuracy, 80.77% precision, 78.51% recall, and an F1 score of 79.90%.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55D7E5-52AF-7DE7-B6E0-EF6D65EA5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234" y="2850406"/>
            <a:ext cx="3985523" cy="324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2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A8A1-83D8-5C3E-78FE-1257B92A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pperplate Gothic Light" panose="020E0507020206020404" pitchFamily="34" charset="0"/>
              </a:rPr>
              <a:t>Discussion: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95C01-5023-7542-B0C3-44EB088F0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recall of 78.51% suggests that the model is able to detect most objects, but may miss some instances.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F1 score of 79.90% provides a balanced measure of both precision and recall, indicating that the model is able to achieve a good balance between accuracy and completeness.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tuning of hyperparameters to optimize performance-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other object detection architectures and techniques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 of methods to improve recall and reduce false positives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40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2C2B-325F-B35C-3B88-A4BFDC8D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03099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Copperplate Gothic Light" panose="020E0507020206020404" pitchFamily="34" charset="0"/>
              </a:rPr>
              <a:t>Sensors: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AF351-FCF8-DABD-EFC1-3F3CF45F1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33066"/>
            <a:ext cx="7543801" cy="4555066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ESP32-CAM module: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Small-size, low-power camera module- OV2640 camera sensor.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Onboard TF card slot- 4MB PSRAM for image buffering.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higher-quality pictures and video streaming without crashing the ESP32.</a:t>
            </a:r>
          </a:p>
          <a:p>
            <a:pPr algn="l">
              <a:lnSpc>
                <a:spcPct val="100000"/>
              </a:lnSpc>
              <a:spcAft>
                <a:spcPts val="863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Reception Sensitivity:</a:t>
            </a:r>
          </a:p>
          <a:p>
            <a:pPr marL="0" indent="0" algn="l">
              <a:lnSpc>
                <a:spcPct val="100000"/>
              </a:lnSpc>
              <a:spcAft>
                <a:spcPts val="863"/>
              </a:spcAft>
              <a:buNone/>
            </a:pPr>
            <a:r>
              <a:rPr lang="en-US" sz="1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CCK-1MBPS-90 dBm</a:t>
            </a:r>
          </a:p>
          <a:p>
            <a:pPr algn="l">
              <a:lnSpc>
                <a:spcPct val="100000"/>
              </a:lnSpc>
              <a:spcAft>
                <a:spcPts val="863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Transmitting power:</a:t>
            </a:r>
          </a:p>
          <a:p>
            <a:pPr marL="742950" lvl="1" indent="-285750" algn="l">
              <a:lnSpc>
                <a:spcPct val="100000"/>
              </a:lnSpc>
              <a:spcAft>
                <a:spcPts val="863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802.11b: 17 ±2dBm(@11Mbps)</a:t>
            </a:r>
          </a:p>
          <a:p>
            <a:pPr marL="742950" lvl="1" indent="-285750" algn="l">
              <a:lnSpc>
                <a:spcPct val="100000"/>
              </a:lnSpc>
              <a:spcAft>
                <a:spcPts val="863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802.11g: 14 ±2dBm(@54Mbps)</a:t>
            </a:r>
          </a:p>
          <a:p>
            <a:pPr marL="742950" lvl="1" indent="-285750" algn="l">
              <a:lnSpc>
                <a:spcPct val="100000"/>
              </a:lnSpc>
              <a:spcAft>
                <a:spcPts val="863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0303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802.11n: 13 ±2dBm(@HT20,MCS7</a:t>
            </a:r>
            <a:r>
              <a:rPr lang="en-US" b="0" i="0" dirty="0">
                <a:solidFill>
                  <a:srgbClr val="303030"/>
                </a:solidFill>
                <a:effectLst/>
                <a:latin typeface="-apple-system"/>
              </a:rPr>
              <a:t>)</a:t>
            </a:r>
          </a:p>
          <a:p>
            <a:pPr marL="457200" lvl="1" indent="0" algn="l">
              <a:lnSpc>
                <a:spcPct val="100000"/>
              </a:lnSpc>
              <a:spcAft>
                <a:spcPts val="863"/>
              </a:spcAft>
              <a:buNone/>
            </a:pPr>
            <a:endParaRPr lang="en-US" b="0" i="0" dirty="0">
              <a:solidFill>
                <a:srgbClr val="303030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28214-F1B2-8A8C-41A1-732844D3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804" y="510405"/>
            <a:ext cx="1927124" cy="198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7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C66A-7A97-B9FC-2CE8-A0007ECE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Copperplate Gothic Light" panose="020E0507020206020404" pitchFamily="34" charset="0"/>
              </a:rPr>
              <a:t>SERVO MOTORS: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AF04-3D63-F39C-92D5-A5537DF6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86605"/>
            <a:ext cx="7543801" cy="600604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 enables controlled , smooth , and precise movements.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1D363-9AB0-D9DC-22C4-FBC18951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785" y="1737361"/>
            <a:ext cx="1978572" cy="1843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188DC5-F29B-D4F8-F0DE-4E8403182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109" y="2792565"/>
            <a:ext cx="3130711" cy="244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476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709</TotalTime>
  <Words>651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Copperplate Gothic Light</vt:lpstr>
      <vt:lpstr>Times New Roman</vt:lpstr>
      <vt:lpstr>Wingdings</vt:lpstr>
      <vt:lpstr>Retrospect</vt:lpstr>
      <vt:lpstr>Autonomous navigation system for rover</vt:lpstr>
      <vt:lpstr>Introduction :</vt:lpstr>
      <vt:lpstr>Abstract:</vt:lpstr>
      <vt:lpstr>methodology</vt:lpstr>
      <vt:lpstr>YOLO ( YOU ONLY LOOK ONCE ):</vt:lpstr>
      <vt:lpstr>Result:</vt:lpstr>
      <vt:lpstr>Discussion:</vt:lpstr>
      <vt:lpstr>Sensors:</vt:lpstr>
      <vt:lpstr>SERVO MOTORS:</vt:lpstr>
      <vt:lpstr>Ultrasonic Sensor(HC-SR04)</vt:lpstr>
      <vt:lpstr>WORK DONE: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Skandh</dc:creator>
  <cp:lastModifiedBy>Deepak Skandh</cp:lastModifiedBy>
  <cp:revision>4</cp:revision>
  <dcterms:created xsi:type="dcterms:W3CDTF">2025-02-06T01:16:45Z</dcterms:created>
  <dcterms:modified xsi:type="dcterms:W3CDTF">2025-03-11T05:13:23Z</dcterms:modified>
</cp:coreProperties>
</file>